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3" r:id="rId1"/>
  </p:sldMasterIdLst>
  <p:sldIdLst>
    <p:sldId id="256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</p:sldIdLst>
  <p:sldSz cx="9144000" cy="6858000" type="screen4x3"/>
  <p:notesSz cx="6858000" cy="9144000"/>
  <p:embeddedFontLst>
    <p:embeddedFont>
      <p:font typeface="12롯데마트드림Medium" panose="02020603020101020101" pitchFamily="18" charset="-127"/>
      <p:regular r:id="rId114"/>
    </p:embeddedFont>
    <p:embeddedFont>
      <p:font typeface="Calibri" panose="020F0502020204030204" pitchFamily="34" charset="0"/>
      <p:regular r:id="rId115"/>
      <p:bold r:id="rId116"/>
      <p:italic r:id="rId117"/>
      <p:boldItalic r:id="rId118"/>
    </p:embeddedFont>
    <p:embeddedFont>
      <p:font typeface="Calibri Light" panose="020F0302020204030204" pitchFamily="34" charset="0"/>
      <p:regular r:id="rId119"/>
      <p:italic r:id="rId120"/>
    </p:embeddedFont>
    <p:embeddedFont>
      <p:font typeface="나눔바른고딕" panose="020B0603020101020101" pitchFamily="50" charset="-127"/>
      <p:regular r:id="rId121"/>
      <p:bold r:id="rId122"/>
    </p:embeddedFont>
    <p:embeddedFont>
      <p:font typeface="나눔스퀘어라운드 Bold" panose="020B0600000101010101" pitchFamily="50" charset="-127"/>
      <p:bold r:id="rId123"/>
    </p:embeddedFont>
    <p:embeddedFont>
      <p:font typeface="나눔스퀘어라운드 ExtraBold" panose="020B0600000101010101" pitchFamily="50" charset="-127"/>
      <p:bold r:id="rId124"/>
    </p:embeddedFont>
    <p:embeddedFont>
      <p:font typeface="맑은 고딕" panose="020B0503020000020004" pitchFamily="50" charset="-127"/>
      <p:regular r:id="rId125"/>
      <p:bold r:id="rId126"/>
    </p:embeddedFont>
    <p:embeddedFont>
      <p:font typeface="함초롬돋움" panose="020B0604000101010101" pitchFamily="50" charset="-127"/>
      <p:regular r:id="rId127"/>
      <p:bold r:id="rId128"/>
    </p:embeddedFont>
    <p:embeddedFont>
      <p:font typeface="휴먼편지체" panose="02030504000101010101" pitchFamily="18" charset="-127"/>
      <p:regular r:id="rId1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56BCC7"/>
    <a:srgbClr val="FEFE9B"/>
    <a:srgbClr val="FFF25E"/>
    <a:srgbClr val="CAD3DC"/>
    <a:srgbClr val="B8C4D0"/>
    <a:srgbClr val="FAC9BC"/>
    <a:srgbClr val="8D85AC"/>
    <a:srgbClr val="C3EAEB"/>
    <a:srgbClr val="E7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0"/>
    <p:restoredTop sz="96391"/>
  </p:normalViewPr>
  <p:slideViewPr>
    <p:cSldViewPr snapToGrid="0">
      <p:cViewPr varScale="1">
        <p:scale>
          <a:sx n="110" d="100"/>
          <a:sy n="110" d="100"/>
        </p:scale>
        <p:origin x="1818" y="96"/>
      </p:cViewPr>
      <p:guideLst>
        <p:guide orient="horz" pos="215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4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0.fntdata"/><Relationship Id="rId128" Type="http://schemas.openxmlformats.org/officeDocument/2006/relationships/font" Target="fonts/font1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font" Target="fonts/font5.fntdata"/><Relationship Id="rId12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3.fntdata"/><Relationship Id="rId124" Type="http://schemas.openxmlformats.org/officeDocument/2006/relationships/font" Target="fonts/font11.fntdata"/><Relationship Id="rId12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1.fntdata"/><Relationship Id="rId119" Type="http://schemas.openxmlformats.org/officeDocument/2006/relationships/font" Target="fonts/font6.fntdata"/><Relationship Id="rId12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9.fntdata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7.fntdata"/><Relationship Id="rId125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2.fntdata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explosion val="7"/>
            <c:spPr>
              <a:solidFill>
                <a:srgbClr val="B3B3B3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9AB-4CB8-997D-A7EF1EBF2084}"/>
              </c:ext>
            </c:extLst>
          </c:dPt>
          <c:dPt>
            <c:idx val="1"/>
            <c:bubble3D val="0"/>
            <c:spPr>
              <a:solidFill>
                <a:srgbClr val="56BCC7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9AB-4CB8-997D-A7EF1EBF2084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26.7</c:v>
                </c:pt>
                <c:pt idx="1">
                  <c:v>73.3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AB-4CB8-997D-A7EF1EBF2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14B5-27B4-4913-B23E-ABA1167E69D4}" type="datetimeFigureOut">
              <a:rPr lang="ko-KR" altLang="en-US" smtClean="0"/>
              <a:t>2019-07-15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0B7-BBBA-468A-A4E9-D8C5A8952D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529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본문" type="vertTx" preserve="1">
  <p:cSld name="제목 및 세로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  <a:p>
            <a:pPr lvl="1">
              <a:defRPr lang="ko-KR" altLang="en-US"/>
            </a:pPr>
            <a:r>
              <a:rPr lang="ko-KR" altLang="en-US"/>
              <a:t>두 번째 수준</a:t>
            </a:r>
          </a:p>
          <a:p>
            <a:pPr lvl="2">
              <a:defRPr lang="ko-KR" altLang="en-US"/>
            </a:pPr>
            <a:r>
              <a:rPr lang="ko-KR" altLang="en-US"/>
              <a:t>세 번째 수준</a:t>
            </a:r>
          </a:p>
          <a:p>
            <a:pPr lvl="3">
              <a:defRPr lang="ko-KR" altLang="en-US"/>
            </a:pPr>
            <a:r>
              <a:rPr lang="ko-KR" altLang="en-US"/>
              <a:t>네 번째 수준</a:t>
            </a:r>
          </a:p>
          <a:p>
            <a:pPr lvl="4">
              <a:defRPr lang="ko-KR" altLang="en-US"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16714B5-27B4-4913-B23E-ABA1167E69D4}" type="datetime1">
              <a:rPr lang="ko-KR" altLang="en-US"/>
              <a:pPr lvl="0">
                <a:defRPr lang="ko-KR" altLang="en-US"/>
              </a:pPr>
              <a:t>2019-07-15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  <a:p>
            <a:pPr lvl="1">
              <a:defRPr lang="ko-KR" altLang="en-US"/>
            </a:pPr>
            <a:r>
              <a:rPr lang="ko-KR" altLang="en-US"/>
              <a:t>두 번째 수준</a:t>
            </a:r>
          </a:p>
          <a:p>
            <a:pPr lvl="2">
              <a:defRPr lang="ko-KR" altLang="en-US"/>
            </a:pPr>
            <a:r>
              <a:rPr lang="ko-KR" altLang="en-US"/>
              <a:t>세 번째 수준</a:t>
            </a:r>
          </a:p>
          <a:p>
            <a:pPr lvl="3">
              <a:defRPr lang="ko-KR" altLang="en-US"/>
            </a:pPr>
            <a:r>
              <a:rPr lang="ko-KR" altLang="en-US"/>
              <a:t>네 번째 수준</a:t>
            </a:r>
          </a:p>
          <a:p>
            <a:pPr lvl="4">
              <a:defRPr lang="ko-KR" altLang="en-US"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16714B5-27B4-4913-B23E-ABA1167E69D4}" type="datetime1">
              <a:rPr lang="ko-KR" altLang="en-US"/>
              <a:pPr lvl="0">
                <a:defRPr lang="ko-KR" altLang="en-US"/>
              </a:pPr>
              <a:t>2019-07-15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6E8421-8927-4664-B14B-83F7B23A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70" y="2129825"/>
            <a:ext cx="7773273" cy="146911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5B6C4F0-3511-4BF7-A1F5-9FA3704B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5850" y="6356118"/>
            <a:ext cx="2134712" cy="365294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936840B-961C-4771-A5AA-4B30F6388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40" y="6356118"/>
            <a:ext cx="2895520" cy="365294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D95975D-951D-4578-BE2B-3F1C4AB1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438" y="6356118"/>
            <a:ext cx="2133124" cy="365294"/>
          </a:xfrm>
        </p:spPr>
        <p:txBody>
          <a:bodyPr/>
          <a:lstStyle>
            <a:lvl1pPr>
              <a:defRPr/>
            </a:lvl1pPr>
          </a:lstStyle>
          <a:p>
            <a:fld id="{C5F5E56C-B367-416D-9E3D-523A19D85C2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1355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714B5-27B4-4913-B23E-ABA1167E69D4}" type="datetimeFigureOut">
              <a:rPr lang="ko-KR" altLang="en-US" smtClean="0"/>
              <a:t>2019-07-15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600B7-BBBA-468A-A4E9-D8C5A8952D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99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16714B5-27B4-4913-B23E-ABA1167E69D4}" type="datetime1">
              <a:rPr lang="ko-KR" altLang="en-US"/>
              <a:pPr lvl="0">
                <a:defRPr lang="ko-KR" altLang="en-US"/>
              </a:pPr>
              <a:t>2019-07-15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2개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  <a:p>
            <a:pPr lvl="1">
              <a:defRPr lang="ko-KR" altLang="en-US"/>
            </a:pPr>
            <a:r>
              <a:rPr lang="ko-KR" altLang="en-US"/>
              <a:t>두 번째 수준</a:t>
            </a:r>
          </a:p>
          <a:p>
            <a:pPr lvl="2">
              <a:defRPr lang="ko-KR" altLang="en-US"/>
            </a:pPr>
            <a:r>
              <a:rPr lang="ko-KR" altLang="en-US"/>
              <a:t>세 번째 수준</a:t>
            </a:r>
          </a:p>
          <a:p>
            <a:pPr lvl="3">
              <a:defRPr lang="ko-KR" altLang="en-US"/>
            </a:pPr>
            <a:r>
              <a:rPr lang="ko-KR" altLang="en-US"/>
              <a:t>네 번째 수준</a:t>
            </a:r>
          </a:p>
          <a:p>
            <a:pPr lvl="4">
              <a:defRPr lang="ko-KR" altLang="en-US"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  <a:p>
            <a:pPr lvl="1">
              <a:defRPr lang="ko-KR" altLang="en-US"/>
            </a:pPr>
            <a:r>
              <a:rPr lang="ko-KR" altLang="en-US"/>
              <a:t>두 번째 수준</a:t>
            </a:r>
          </a:p>
          <a:p>
            <a:pPr lvl="2">
              <a:defRPr lang="ko-KR" altLang="en-US"/>
            </a:pPr>
            <a:r>
              <a:rPr lang="ko-KR" altLang="en-US"/>
              <a:t>세 번째 수준</a:t>
            </a:r>
          </a:p>
          <a:p>
            <a:pPr lvl="3">
              <a:defRPr lang="ko-KR" altLang="en-US"/>
            </a:pPr>
            <a:r>
              <a:rPr lang="ko-KR" altLang="en-US"/>
              <a:t>네 번째 수준</a:t>
            </a:r>
          </a:p>
          <a:p>
            <a:pPr lvl="4">
              <a:defRPr lang="ko-KR" altLang="en-US"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16714B5-27B4-4913-B23E-ABA1167E69D4}" type="datetime1">
              <a:rPr lang="ko-KR" altLang="en-US"/>
              <a:pPr lvl="0">
                <a:defRPr lang="ko-KR" altLang="en-US"/>
              </a:pPr>
              <a:t>2019-07-15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  <a:p>
            <a:pPr lvl="1">
              <a:defRPr lang="ko-KR" altLang="en-US"/>
            </a:pPr>
            <a:r>
              <a:rPr lang="ko-KR" altLang="en-US"/>
              <a:t>두 번째 수준</a:t>
            </a:r>
          </a:p>
          <a:p>
            <a:pPr lvl="2">
              <a:defRPr lang="ko-KR" altLang="en-US"/>
            </a:pPr>
            <a:r>
              <a:rPr lang="ko-KR" altLang="en-US"/>
              <a:t>세 번째 수준</a:t>
            </a:r>
          </a:p>
          <a:p>
            <a:pPr lvl="3">
              <a:defRPr lang="ko-KR" altLang="en-US"/>
            </a:pPr>
            <a:r>
              <a:rPr lang="ko-KR" altLang="en-US"/>
              <a:t>네 번째 수준</a:t>
            </a:r>
          </a:p>
          <a:p>
            <a:pPr lvl="4">
              <a:defRPr lang="ko-KR" altLang="en-US"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  <a:p>
            <a:pPr lvl="1">
              <a:defRPr lang="ko-KR" altLang="en-US"/>
            </a:pPr>
            <a:r>
              <a:rPr lang="ko-KR" altLang="en-US"/>
              <a:t>두 번째 수준</a:t>
            </a:r>
          </a:p>
          <a:p>
            <a:pPr lvl="2">
              <a:defRPr lang="ko-KR" altLang="en-US"/>
            </a:pPr>
            <a:r>
              <a:rPr lang="ko-KR" altLang="en-US"/>
              <a:t>세 번째 수준</a:t>
            </a:r>
          </a:p>
          <a:p>
            <a:pPr lvl="3">
              <a:defRPr lang="ko-KR" altLang="en-US"/>
            </a:pPr>
            <a:r>
              <a:rPr lang="ko-KR" altLang="en-US"/>
              <a:t>네 번째 수준</a:t>
            </a:r>
          </a:p>
          <a:p>
            <a:pPr lvl="4">
              <a:defRPr lang="ko-KR" altLang="en-US"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16714B5-27B4-4913-B23E-ABA1167E69D4}" type="datetime1">
              <a:rPr lang="ko-KR" altLang="en-US"/>
              <a:pPr lvl="0">
                <a:defRPr lang="ko-KR" altLang="en-US"/>
              </a:pPr>
              <a:t>2019-07-15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16714B5-27B4-4913-B23E-ABA1167E69D4}" type="datetime1">
              <a:rPr lang="ko-KR" altLang="en-US"/>
              <a:pPr lvl="0">
                <a:defRPr lang="ko-KR" altLang="en-US"/>
              </a:pPr>
              <a:t>2019-07-15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16714B5-27B4-4913-B23E-ABA1167E69D4}" type="datetime1">
              <a:rPr lang="ko-KR" altLang="en-US"/>
              <a:pPr lvl="0">
                <a:defRPr lang="ko-KR" altLang="en-US"/>
              </a:pPr>
              <a:t>2019-07-15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및 설명" type="objTx" preserve="1">
  <p:cSld name="내용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  <a:p>
            <a:pPr lvl="1">
              <a:defRPr lang="ko-KR" altLang="en-US"/>
            </a:pPr>
            <a:r>
              <a:rPr lang="ko-KR" altLang="en-US"/>
              <a:t>두 번째 수준</a:t>
            </a:r>
          </a:p>
          <a:p>
            <a:pPr lvl="2">
              <a:defRPr lang="ko-KR" altLang="en-US"/>
            </a:pPr>
            <a:r>
              <a:rPr lang="ko-KR" altLang="en-US"/>
              <a:t>세 번째 수준</a:t>
            </a:r>
          </a:p>
          <a:p>
            <a:pPr lvl="3">
              <a:defRPr lang="ko-KR" altLang="en-US"/>
            </a:pPr>
            <a:r>
              <a:rPr lang="ko-KR" altLang="en-US"/>
              <a:t>네 번째 수준</a:t>
            </a:r>
          </a:p>
          <a:p>
            <a:pPr lvl="4">
              <a:defRPr lang="ko-KR" altLang="en-US"/>
            </a:pPr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16714B5-27B4-4913-B23E-ABA1167E69D4}" type="datetime1">
              <a:rPr lang="ko-KR" altLang="en-US"/>
              <a:pPr lvl="0">
                <a:defRPr lang="ko-KR" altLang="en-US"/>
              </a:pPr>
              <a:t>2019-07-15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>
              <a:defRPr lang="ko-KR" altLang="en-US"/>
            </a:pPr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 lang="ko-KR" altLang="en-US"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216714B5-27B4-4913-B23E-ABA1167E69D4}" type="datetime1">
              <a:rPr lang="ko-KR" altLang="en-US"/>
              <a:pPr lvl="0">
                <a:defRPr lang="ko-KR" altLang="en-US"/>
              </a:pPr>
              <a:t>2019-07-15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14B5-27B4-4913-B23E-ABA1167E69D4}" type="datetimeFigureOut">
              <a:rPr lang="ko-KR" altLang="en-US" smtClean="0"/>
              <a:t>2019-07-15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600B7-BBBA-468A-A4E9-D8C5A8952D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624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6.sv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8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22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2.png"/><Relationship Id="rId4" Type="http://schemas.openxmlformats.org/officeDocument/2006/relationships/image" Target="../media/image21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0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121.emf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1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74.png"/><Relationship Id="rId4" Type="http://schemas.openxmlformats.org/officeDocument/2006/relationships/image" Target="../media/image1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2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C4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/>
          <p:cNvSpPr/>
          <p:nvPr/>
        </p:nvSpPr>
        <p:spPr>
          <a:xfrm>
            <a:off x="0" y="5589542"/>
            <a:ext cx="9144000" cy="1187877"/>
          </a:xfrm>
          <a:prstGeom prst="rect">
            <a:avLst/>
          </a:prstGeom>
          <a:solidFill>
            <a:srgbClr val="22A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algn="ctr" defTabSz="45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lang="ko-KR"/>
            </a:pPr>
            <a:endParaRPr kumimoji="0" lang="ko-KR" altLang="en-US" sz="1800" b="0" i="0" u="none" strike="noStrike" kern="1200" cap="none" spc="0" normalizeH="0"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marL="0" lvl="0" indent="0" algn="l" defTabSz="45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lang="ko-KR"/>
            </a:pPr>
            <a:endParaRPr kumimoji="0" lang="ko-KR" altLang="en-US" sz="1800" b="0" i="0" u="none" strike="noStrike" kern="1200" cap="none" spc="0" normalizeH="0">
              <a:solidFill>
                <a:prstClr val="black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385568" y="4208188"/>
            <a:ext cx="4758431" cy="2649812"/>
            <a:chOff x="3962749" y="4047933"/>
            <a:chExt cx="5181251" cy="1276296"/>
          </a:xfrm>
        </p:grpSpPr>
        <p:sp>
          <p:nvSpPr>
            <p:cNvPr id="3" name="직각 삼각형 2"/>
            <p:cNvSpPr/>
            <p:nvPr/>
          </p:nvSpPr>
          <p:spPr>
            <a:xfrm flipH="1">
              <a:off x="3962750" y="4047933"/>
              <a:ext cx="5181250" cy="1246643"/>
            </a:xfrm>
            <a:prstGeom prst="rtTriangle">
              <a:avLst/>
            </a:prstGeom>
            <a:solidFill>
              <a:srgbClr val="22A4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6" name="직각 삼각형 25"/>
            <p:cNvSpPr/>
            <p:nvPr/>
          </p:nvSpPr>
          <p:spPr>
            <a:xfrm flipH="1">
              <a:off x="3962749" y="4107847"/>
              <a:ext cx="5181250" cy="1216382"/>
            </a:xfrm>
            <a:prstGeom prst="rtTriangle">
              <a:avLst/>
            </a:prstGeom>
            <a:solidFill>
              <a:srgbClr val="1E90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41" name="직사각형 40"/>
          <p:cNvSpPr/>
          <p:nvPr/>
        </p:nvSpPr>
        <p:spPr>
          <a:xfrm>
            <a:off x="0" y="5685469"/>
            <a:ext cx="9144000" cy="1172531"/>
          </a:xfrm>
          <a:prstGeom prst="rect">
            <a:avLst/>
          </a:prstGeom>
          <a:solidFill>
            <a:srgbClr val="1E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algn="ctr" defTabSz="45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lang="ko-KR"/>
            </a:pPr>
            <a:endParaRPr kumimoji="0" lang="ko-KR" altLang="en-US" sz="1800" b="0" i="0" u="none" strike="noStrike" kern="1200" cap="none" spc="0" normalizeH="0"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3086589" y="5810916"/>
            <a:ext cx="1980242" cy="921636"/>
            <a:chOff x="3894618" y="6125850"/>
            <a:chExt cx="1354765" cy="630529"/>
          </a:xfrm>
        </p:grpSpPr>
        <p:pic>
          <p:nvPicPr>
            <p:cNvPr id="43" name="Picture 4"/>
            <p:cNvPicPr>
              <a:picLocks noChangeAspect="1" noChangeArrowheads="1"/>
            </p:cNvPicPr>
            <p:nvPr/>
          </p:nvPicPr>
          <p:blipFill rotWithShape="1">
            <a:blip r:embed="rId2"/>
            <a:srcRect r="63760"/>
            <a:stretch>
              <a:fillRect/>
            </a:stretch>
          </p:blipFill>
          <p:spPr>
            <a:xfrm>
              <a:off x="3894618" y="6125850"/>
              <a:ext cx="490951" cy="63052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4" name="Picture 4"/>
            <p:cNvPicPr>
              <a:picLocks noChangeAspect="1" noChangeArrowheads="1"/>
            </p:cNvPicPr>
            <p:nvPr/>
          </p:nvPicPr>
          <p:blipFill rotWithShape="1">
            <a:blip r:embed="rId3"/>
            <a:srcRect l="36240"/>
            <a:stretch>
              <a:fillRect/>
            </a:stretch>
          </p:blipFill>
          <p:spPr>
            <a:xfrm>
              <a:off x="4385569" y="6125850"/>
              <a:ext cx="863814" cy="630529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092240" y="327310"/>
            <a:ext cx="1270517" cy="131618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22071" y="-20719"/>
            <a:ext cx="1629278" cy="1969179"/>
          </a:xfrm>
          <a:prstGeom prst="rect">
            <a:avLst/>
          </a:prstGeom>
        </p:spPr>
      </p:pic>
      <p:pic>
        <p:nvPicPr>
          <p:cNvPr id="308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60476" y="1800008"/>
            <a:ext cx="7623049" cy="2276813"/>
          </a:xfrm>
          <a:prstGeom prst="rect">
            <a:avLst/>
          </a:prstGeom>
        </p:spPr>
      </p:pic>
      <p:pic>
        <p:nvPicPr>
          <p:cNvPr id="3083" name="그림 36" descr="개체이(가) 표시된 사진  자동 생성된 설명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5748093" y="3749780"/>
            <a:ext cx="2981024" cy="2217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29" y="397"/>
            <a:ext cx="9143471" cy="6857603"/>
            <a:chOff x="265" y="199"/>
            <a:chExt cx="9143471" cy="6857603"/>
          </a:xfrm>
        </p:grpSpPr>
        <p:sp>
          <p:nvSpPr>
            <p:cNvPr id="5" name="직사각형 4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516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7" name="직각 삼각형 6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4057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1137423" y="646582"/>
            <a:ext cx="6869154" cy="828725"/>
            <a:chOff x="928872" y="318063"/>
            <a:chExt cx="6869154" cy="828725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928872" y="318063"/>
              <a:ext cx="828725" cy="8287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2" name="그룹 11"/>
            <p:cNvGrpSpPr/>
            <p:nvPr/>
          </p:nvGrpSpPr>
          <p:grpSpPr>
            <a:xfrm>
              <a:off x="1636618" y="435089"/>
              <a:ext cx="6161408" cy="594675"/>
              <a:chOff x="1376958" y="397427"/>
              <a:chExt cx="6161408" cy="594675"/>
            </a:xfrm>
          </p:grpSpPr>
          <p:sp>
            <p:nvSpPr>
              <p:cNvPr id="10" name="사각형: 둥근 모서리 9"/>
              <p:cNvSpPr/>
              <p:nvPr/>
            </p:nvSpPr>
            <p:spPr>
              <a:xfrm>
                <a:off x="1533313" y="397427"/>
                <a:ext cx="6005053" cy="594675"/>
              </a:xfrm>
              <a:prstGeom prst="roundRect">
                <a:avLst>
                  <a:gd name="adj" fmla="val 50000"/>
                </a:avLst>
              </a:prstGeom>
              <a:solidFill>
                <a:srgbClr val="40576C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11" name="이등변 삼각형 10"/>
              <p:cNvSpPr/>
              <p:nvPr/>
            </p:nvSpPr>
            <p:spPr>
              <a:xfrm rot="17100000">
                <a:off x="1412962" y="573534"/>
                <a:ext cx="282787" cy="354795"/>
              </a:xfrm>
              <a:prstGeom prst="triangle">
                <a:avLst>
                  <a:gd name="adj" fmla="val 26221"/>
                </a:avLst>
              </a:prstGeom>
              <a:solidFill>
                <a:srgbClr val="4057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16" name="Rectangle 4"/>
            <p:cNvSpPr>
              <a:spLocks noChangeArrowheads="1"/>
            </p:cNvSpPr>
            <p:nvPr/>
          </p:nvSpPr>
          <p:spPr bwMode="white">
            <a:xfrm>
              <a:off x="1814015" y="472748"/>
              <a:ext cx="5984011" cy="51935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801">
                  <a:solidFill>
                    <a:schemeClr val="bg1"/>
                  </a:solidFill>
                  <a:latin typeface="나눔스퀘어라운드 Bold"/>
                  <a:ea typeface="나눔스퀘어라운드 Bold"/>
                  <a:cs typeface="함초롬돋움"/>
                </a:rPr>
                <a:t>개정 근로기준법의 취지는 이렇습니다</a:t>
              </a:r>
            </a:p>
          </p:txBody>
        </p:sp>
      </p:grpSp>
      <p:sp>
        <p:nvSpPr>
          <p:cNvPr id="13" name="사각형: 둥근 모서리 12"/>
          <p:cNvSpPr/>
          <p:nvPr/>
        </p:nvSpPr>
        <p:spPr>
          <a:xfrm>
            <a:off x="1079387" y="1889725"/>
            <a:ext cx="6985226" cy="91518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" name="타원 16"/>
          <p:cNvSpPr>
            <a:spLocks noChangeAspect="1"/>
          </p:cNvSpPr>
          <p:nvPr/>
        </p:nvSpPr>
        <p:spPr>
          <a:xfrm>
            <a:off x="1501800" y="2135736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0576C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1636826" y="1951442"/>
            <a:ext cx="6095861" cy="79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직장 내 괴롭힘을 법으로 금지하되, 사업장 상황에 맞게 취업규칙 등을 통해 자율적으로 예방</a:t>
            </a:r>
            <a:r>
              <a:rPr lang="en-US" altLang="ko-KR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대응체계를 구축하도록 유도합니다.</a:t>
            </a:r>
          </a:p>
        </p:txBody>
      </p:sp>
      <p:sp>
        <p:nvSpPr>
          <p:cNvPr id="21" name="사각형: 둥근 모서리 20"/>
          <p:cNvSpPr/>
          <p:nvPr/>
        </p:nvSpPr>
        <p:spPr>
          <a:xfrm>
            <a:off x="1079387" y="3019446"/>
            <a:ext cx="6985226" cy="126284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타원 21"/>
          <p:cNvSpPr>
            <a:spLocks noChangeAspect="1"/>
          </p:cNvSpPr>
          <p:nvPr/>
        </p:nvSpPr>
        <p:spPr>
          <a:xfrm>
            <a:off x="1501800" y="3250031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0576C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1636826" y="3067701"/>
            <a:ext cx="6095861" cy="115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행위자 처벌규정</a:t>
            </a:r>
            <a:r>
              <a:rPr lang="en-US" altLang="ko-KR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문제 해결을 하지 않은 사용자의 제재규정은 별도로 두지 않았으나 취업규칙 필수 기재사항에 직장 내 괴롭힘 예방 및 발생 시 조치사항을 반영했습니다</a:t>
            </a:r>
            <a:r>
              <a:rPr lang="en-US" altLang="ko-KR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.</a:t>
            </a:r>
          </a:p>
        </p:txBody>
      </p:sp>
      <p:sp>
        <p:nvSpPr>
          <p:cNvPr id="25" name="사각형: 둥근 모서리 24"/>
          <p:cNvSpPr/>
          <p:nvPr/>
        </p:nvSpPr>
        <p:spPr>
          <a:xfrm>
            <a:off x="1079387" y="4496827"/>
            <a:ext cx="6985226" cy="91518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6" name="타원 25"/>
          <p:cNvSpPr>
            <a:spLocks noChangeAspect="1"/>
          </p:cNvSpPr>
          <p:nvPr/>
        </p:nvSpPr>
        <p:spPr>
          <a:xfrm>
            <a:off x="1501800" y="4735171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0576C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1636826" y="4558544"/>
            <a:ext cx="5384060" cy="802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정부는 사업장의 해결체계가 자율적으로 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마련</a:t>
            </a:r>
            <a:r>
              <a:rPr lang="en-US" altLang="ko-KR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</a:t>
            </a: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작동 되는지 점검 및 지도합니다</a:t>
            </a:r>
            <a:r>
              <a:rPr lang="en-US" altLang="ko-KR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.</a:t>
            </a:r>
            <a:endParaRPr lang="ko-KR" altLang="en-US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82208" y="4820477"/>
            <a:ext cx="2507805" cy="1416716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>
            <a:extLst>
              <a:ext uri="{FF2B5EF4-FFF2-40B4-BE49-F238E27FC236}">
                <a16:creationId xmlns:a16="http://schemas.microsoft.com/office/drawing/2014/main" id="{850F5F7F-1268-4D20-97CE-D74855BEC8EC}"/>
              </a:ext>
            </a:extLst>
          </p:cNvPr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55DC8C17-B834-449B-A8AA-A54242FBB50F}"/>
                </a:ext>
              </a:extLst>
            </p:cNvPr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25" name="사각형: 둥근 위쪽 모서리 24">
              <a:extLst>
                <a:ext uri="{FF2B5EF4-FFF2-40B4-BE49-F238E27FC236}">
                  <a16:creationId xmlns:a16="http://schemas.microsoft.com/office/drawing/2014/main" id="{3C5335BC-1463-40E4-9619-D78EA3F67E3C}"/>
                </a:ext>
              </a:extLst>
            </p:cNvPr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6" name="평행 사변형 25">
              <a:extLst>
                <a:ext uri="{FF2B5EF4-FFF2-40B4-BE49-F238E27FC236}">
                  <a16:creationId xmlns:a16="http://schemas.microsoft.com/office/drawing/2014/main" id="{C67A458C-22A1-4F98-B994-2F289EFE9F3F}"/>
                </a:ext>
              </a:extLst>
            </p:cNvPr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27" name="평행 사변형 26">
              <a:extLst>
                <a:ext uri="{FF2B5EF4-FFF2-40B4-BE49-F238E27FC236}">
                  <a16:creationId xmlns:a16="http://schemas.microsoft.com/office/drawing/2014/main" id="{2E40B6D0-3FC7-4DB9-8073-2D00FEEFE9D2}"/>
                </a:ext>
              </a:extLst>
            </p:cNvPr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B521023F-701E-4108-A52E-B80C24B49BC2}"/>
                </a:ext>
              </a:extLst>
            </p:cNvPr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76F3C2-38B7-4353-B5B8-790AB4D37CFD}"/>
                </a:ext>
              </a:extLst>
            </p:cNvPr>
            <p:cNvSpPr txBox="1"/>
            <p:nvPr/>
          </p:nvSpPr>
          <p:spPr>
            <a:xfrm>
              <a:off x="1727426" y="239108"/>
              <a:ext cx="1944763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사건 처리절차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DEC449-AA23-4233-84E5-CA0A0490F190}"/>
                </a:ext>
              </a:extLst>
            </p:cNvPr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PART 7</a:t>
              </a:r>
              <a:endParaRPr lang="ko-KR" altLang="en-US" sz="11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BD43F2-8583-4FAF-834F-551CBC22FA14}"/>
                </a:ext>
              </a:extLst>
            </p:cNvPr>
            <p:cNvSpPr txBox="1"/>
            <p:nvPr/>
          </p:nvSpPr>
          <p:spPr>
            <a:xfrm>
              <a:off x="6699060" y="357847"/>
              <a:ext cx="2335402" cy="43086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ko-KR" altLang="en-US" sz="11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직장 내 괴롭힘 발생 시 </a:t>
              </a:r>
            </a:p>
            <a:p>
              <a:pPr algn="r"/>
              <a:r>
                <a:rPr lang="ko-KR" altLang="en-US" sz="11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처리절차</a:t>
              </a:r>
            </a:p>
          </p:txBody>
        </p:sp>
      </p:grpSp>
      <p:sp>
        <p:nvSpPr>
          <p:cNvPr id="36" name="Round Same Side Corner Rectangle 4">
            <a:extLst>
              <a:ext uri="{FF2B5EF4-FFF2-40B4-BE49-F238E27FC236}">
                <a16:creationId xmlns:a16="http://schemas.microsoft.com/office/drawing/2014/main" id="{5D38AD0F-95D0-4EDB-A624-557F4AC780B1}"/>
              </a:ext>
            </a:extLst>
          </p:cNvPr>
          <p:cNvSpPr/>
          <p:nvPr/>
        </p:nvSpPr>
        <p:spPr>
          <a:xfrm rot="5400000">
            <a:off x="1858139" y="-390597"/>
            <a:ext cx="5608800" cy="841018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5875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9BCF75-5856-4524-AED0-A7676C30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80" y="1500142"/>
            <a:ext cx="1362785" cy="179619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그래픽 58">
            <a:extLst>
              <a:ext uri="{FF2B5EF4-FFF2-40B4-BE49-F238E27FC236}">
                <a16:creationId xmlns:a16="http://schemas.microsoft.com/office/drawing/2014/main" id="{269BD841-5341-452C-8E98-52C9A545E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7767" y="5642969"/>
            <a:ext cx="984444" cy="984444"/>
          </a:xfrm>
          <a:prstGeom prst="rect">
            <a:avLst/>
          </a:prstGeom>
        </p:spPr>
      </p:pic>
      <p:sp>
        <p:nvSpPr>
          <p:cNvPr id="124" name="Rectangle 6">
            <a:extLst>
              <a:ext uri="{FF2B5EF4-FFF2-40B4-BE49-F238E27FC236}">
                <a16:creationId xmlns:a16="http://schemas.microsoft.com/office/drawing/2014/main" id="{FC3CDE7E-C1EA-468D-9C43-2CDBC24FE81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333111" y="2805764"/>
            <a:ext cx="4683542" cy="3386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위원장은 지체 없이 조사위원회를 구성하여 사건을 처리</a:t>
            </a:r>
          </a:p>
        </p:txBody>
      </p:sp>
      <p:sp>
        <p:nvSpPr>
          <p:cNvPr id="42" name="Freeform 45">
            <a:extLst>
              <a:ext uri="{FF2B5EF4-FFF2-40B4-BE49-F238E27FC236}">
                <a16:creationId xmlns:a16="http://schemas.microsoft.com/office/drawing/2014/main" id="{A62B0FB1-432C-4E3C-8EBF-7B45A6A6B9F6}"/>
              </a:ext>
            </a:extLst>
          </p:cNvPr>
          <p:cNvSpPr>
            <a:spLocks noEditPoints="1"/>
          </p:cNvSpPr>
          <p:nvPr/>
        </p:nvSpPr>
        <p:spPr>
          <a:xfrm>
            <a:off x="2138558" y="2862703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6B859D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1E576567-085D-4A85-B7D7-B32219834FC6}"/>
              </a:ext>
            </a:extLst>
          </p:cNvPr>
          <p:cNvGrpSpPr/>
          <p:nvPr/>
        </p:nvGrpSpPr>
        <p:grpSpPr>
          <a:xfrm>
            <a:off x="276371" y="2706204"/>
            <a:ext cx="1717938" cy="638401"/>
            <a:chOff x="276371" y="2636084"/>
            <a:chExt cx="1717938" cy="638401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C128AA8-9F69-4FA3-AF92-DBE9A2829309}"/>
                </a:ext>
              </a:extLst>
            </p:cNvPr>
            <p:cNvGrpSpPr/>
            <p:nvPr/>
          </p:nvGrpSpPr>
          <p:grpSpPr>
            <a:xfrm>
              <a:off x="276371" y="2636084"/>
              <a:ext cx="1717938" cy="594393"/>
              <a:chOff x="326705" y="2651564"/>
              <a:chExt cx="1717938" cy="594393"/>
            </a:xfrm>
          </p:grpSpPr>
          <p:sp>
            <p:nvSpPr>
              <p:cNvPr id="74" name="사각형: 둥근 한쪽 모서리 73">
                <a:extLst>
                  <a:ext uri="{FF2B5EF4-FFF2-40B4-BE49-F238E27FC236}">
                    <a16:creationId xmlns:a16="http://schemas.microsoft.com/office/drawing/2014/main" id="{496BD845-8257-4310-BB10-3D17359F5414}"/>
                  </a:ext>
                </a:extLst>
              </p:cNvPr>
              <p:cNvSpPr/>
              <p:nvPr/>
            </p:nvSpPr>
            <p:spPr>
              <a:xfrm flipH="1">
                <a:off x="326705" y="2660357"/>
                <a:ext cx="1717938" cy="576806"/>
              </a:xfrm>
              <a:prstGeom prst="round1Rect">
                <a:avLst>
                  <a:gd name="adj" fmla="val 10569"/>
                </a:avLst>
              </a:prstGeom>
              <a:solidFill>
                <a:srgbClr val="6B85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5" name="Rectangle 5">
                <a:extLst>
                  <a:ext uri="{FF2B5EF4-FFF2-40B4-BE49-F238E27FC236}">
                    <a16:creationId xmlns:a16="http://schemas.microsoft.com/office/drawing/2014/main" id="{274E3651-CCFE-427E-9BF0-69F91D66AEB9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330828" y="2651564"/>
                <a:ext cx="1683754" cy="594393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조사위원회를 통해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조사하는 경우</a:t>
                </a:r>
              </a:p>
            </p:txBody>
          </p:sp>
        </p:grpSp>
        <p:sp>
          <p:nvSpPr>
            <p:cNvPr id="60" name="직각 삼각형 59">
              <a:extLst>
                <a:ext uri="{FF2B5EF4-FFF2-40B4-BE49-F238E27FC236}">
                  <a16:creationId xmlns:a16="http://schemas.microsoft.com/office/drawing/2014/main" id="{6F996FEF-CC39-4922-9C84-219EB6E009F7}"/>
                </a:ext>
              </a:extLst>
            </p:cNvPr>
            <p:cNvSpPr/>
            <p:nvPr/>
          </p:nvSpPr>
          <p:spPr>
            <a:xfrm rot="10800000">
              <a:off x="276371" y="3219576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9" name="Rectangle 6">
            <a:extLst>
              <a:ext uri="{FF2B5EF4-FFF2-40B4-BE49-F238E27FC236}">
                <a16:creationId xmlns:a16="http://schemas.microsoft.com/office/drawing/2014/main" id="{FA324889-1D7D-48E6-BC95-8FE52265110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333111" y="2040846"/>
            <a:ext cx="5493817" cy="3386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취업규칙으로 </a:t>
            </a:r>
            <a:r>
              <a:rPr lang="ko-KR" altLang="en-US" sz="160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규범화하여</a:t>
            </a: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사전에 주지되어 있어야 함</a:t>
            </a:r>
          </a:p>
        </p:txBody>
      </p:sp>
      <p:sp>
        <p:nvSpPr>
          <p:cNvPr id="39" name="Freeform 45">
            <a:extLst>
              <a:ext uri="{FF2B5EF4-FFF2-40B4-BE49-F238E27FC236}">
                <a16:creationId xmlns:a16="http://schemas.microsoft.com/office/drawing/2014/main" id="{862794A2-FA68-4EE3-AB1A-C2651CD384A3}"/>
              </a:ext>
            </a:extLst>
          </p:cNvPr>
          <p:cNvSpPr>
            <a:spLocks noEditPoints="1"/>
          </p:cNvSpPr>
          <p:nvPr/>
        </p:nvSpPr>
        <p:spPr>
          <a:xfrm>
            <a:off x="2138558" y="2106174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6B859D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8F892B03-E9B2-48A2-8EF0-7C4174523503}"/>
              </a:ext>
            </a:extLst>
          </p:cNvPr>
          <p:cNvGrpSpPr/>
          <p:nvPr/>
        </p:nvGrpSpPr>
        <p:grpSpPr>
          <a:xfrm>
            <a:off x="276370" y="1921266"/>
            <a:ext cx="1752121" cy="657242"/>
            <a:chOff x="276370" y="1886206"/>
            <a:chExt cx="1752121" cy="657242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CF82110B-0D82-41AC-81B4-48216A70354B}"/>
                </a:ext>
              </a:extLst>
            </p:cNvPr>
            <p:cNvGrpSpPr/>
            <p:nvPr/>
          </p:nvGrpSpPr>
          <p:grpSpPr>
            <a:xfrm>
              <a:off x="276370" y="1886206"/>
              <a:ext cx="1752121" cy="626697"/>
              <a:chOff x="326704" y="1869514"/>
              <a:chExt cx="1752121" cy="626697"/>
            </a:xfrm>
          </p:grpSpPr>
          <p:sp>
            <p:nvSpPr>
              <p:cNvPr id="119" name="사각형: 둥근 한쪽 모서리 118">
                <a:extLst>
                  <a:ext uri="{FF2B5EF4-FFF2-40B4-BE49-F238E27FC236}">
                    <a16:creationId xmlns:a16="http://schemas.microsoft.com/office/drawing/2014/main" id="{E4F35D5F-257A-49C9-AF79-E2C24A0D6259}"/>
                  </a:ext>
                </a:extLst>
              </p:cNvPr>
              <p:cNvSpPr/>
              <p:nvPr/>
            </p:nvSpPr>
            <p:spPr>
              <a:xfrm flipH="1">
                <a:off x="326704" y="1894459"/>
                <a:ext cx="1722061" cy="576806"/>
              </a:xfrm>
              <a:prstGeom prst="round1Rect">
                <a:avLst>
                  <a:gd name="adj" fmla="val 15412"/>
                </a:avLst>
              </a:prstGeom>
              <a:solidFill>
                <a:srgbClr val="6B85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2" name="Rectangle 5">
                <a:extLst>
                  <a:ext uri="{FF2B5EF4-FFF2-40B4-BE49-F238E27FC236}">
                    <a16:creationId xmlns:a16="http://schemas.microsoft.com/office/drawing/2014/main" id="{F64E22CF-9896-4277-B709-A9D814F61087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326705" y="1869514"/>
                <a:ext cx="1752120" cy="62669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조사기간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, 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조사자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,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조사위원회 구성</a:t>
                </a:r>
              </a:p>
            </p:txBody>
          </p:sp>
        </p:grpSp>
        <p:sp>
          <p:nvSpPr>
            <p:cNvPr id="63" name="직각 삼각형 62">
              <a:extLst>
                <a:ext uri="{FF2B5EF4-FFF2-40B4-BE49-F238E27FC236}">
                  <a16:creationId xmlns:a16="http://schemas.microsoft.com/office/drawing/2014/main" id="{9971E0D1-6336-4085-95CC-CBAB0BCD1AF4}"/>
                </a:ext>
              </a:extLst>
            </p:cNvPr>
            <p:cNvSpPr/>
            <p:nvPr/>
          </p:nvSpPr>
          <p:spPr>
            <a:xfrm rot="10800000">
              <a:off x="276371" y="2488539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5" name="Rectangle 6">
            <a:extLst>
              <a:ext uri="{FF2B5EF4-FFF2-40B4-BE49-F238E27FC236}">
                <a16:creationId xmlns:a16="http://schemas.microsoft.com/office/drawing/2014/main" id="{2510CBB6-247D-4E0B-8413-A72F49F8646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333111" y="1280774"/>
            <a:ext cx="5502206" cy="338682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피해자의 요청으로 진행되는 만큼 신속하게 결정하여 조사 착수</a:t>
            </a:r>
          </a:p>
        </p:txBody>
      </p:sp>
      <p:sp>
        <p:nvSpPr>
          <p:cNvPr id="37" name="Freeform 45">
            <a:extLst>
              <a:ext uri="{FF2B5EF4-FFF2-40B4-BE49-F238E27FC236}">
                <a16:creationId xmlns:a16="http://schemas.microsoft.com/office/drawing/2014/main" id="{7D0F1CE9-6ED3-4A9B-86A2-EC7C97115A89}"/>
              </a:ext>
            </a:extLst>
          </p:cNvPr>
          <p:cNvSpPr>
            <a:spLocks noEditPoints="1"/>
          </p:cNvSpPr>
          <p:nvPr/>
        </p:nvSpPr>
        <p:spPr>
          <a:xfrm>
            <a:off x="2138558" y="1346102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6B859D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78C55191-C3BB-4EAC-A7BC-2B4B818F2E30}"/>
              </a:ext>
            </a:extLst>
          </p:cNvPr>
          <p:cNvGrpSpPr/>
          <p:nvPr/>
        </p:nvGrpSpPr>
        <p:grpSpPr>
          <a:xfrm>
            <a:off x="276370" y="1161712"/>
            <a:ext cx="1717939" cy="631858"/>
            <a:chOff x="276370" y="1161712"/>
            <a:chExt cx="1717939" cy="631858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23F72320-E3B0-43E2-8B6B-481BAB108DB4}"/>
                </a:ext>
              </a:extLst>
            </p:cNvPr>
            <p:cNvGrpSpPr/>
            <p:nvPr/>
          </p:nvGrpSpPr>
          <p:grpSpPr>
            <a:xfrm>
              <a:off x="276370" y="1161712"/>
              <a:ext cx="1717939" cy="576806"/>
              <a:chOff x="326704" y="1133370"/>
              <a:chExt cx="1717939" cy="576806"/>
            </a:xfrm>
          </p:grpSpPr>
          <p:sp>
            <p:nvSpPr>
              <p:cNvPr id="38" name="사각형: 둥근 한쪽 모서리 37">
                <a:extLst>
                  <a:ext uri="{FF2B5EF4-FFF2-40B4-BE49-F238E27FC236}">
                    <a16:creationId xmlns:a16="http://schemas.microsoft.com/office/drawing/2014/main" id="{1CF93701-058A-4849-9AAA-341D5FAFEFA6}"/>
                  </a:ext>
                </a:extLst>
              </p:cNvPr>
              <p:cNvSpPr/>
              <p:nvPr/>
            </p:nvSpPr>
            <p:spPr>
              <a:xfrm flipH="1">
                <a:off x="326704" y="1133370"/>
                <a:ext cx="1704970" cy="576806"/>
              </a:xfrm>
              <a:prstGeom prst="round1Rect">
                <a:avLst>
                  <a:gd name="adj" fmla="val 14747"/>
                </a:avLst>
              </a:prstGeom>
              <a:solidFill>
                <a:srgbClr val="6B85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Rectangle 5">
                <a:extLst>
                  <a:ext uri="{FF2B5EF4-FFF2-40B4-BE49-F238E27FC236}">
                    <a16:creationId xmlns:a16="http://schemas.microsoft.com/office/drawing/2014/main" id="{F12DAD6F-9BB3-400E-8E28-100FE4AF3210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326705" y="1251534"/>
                <a:ext cx="1717938" cy="340478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조사방향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·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범위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·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대상</a:t>
                </a:r>
              </a:p>
            </p:txBody>
          </p:sp>
        </p:grpSp>
        <p:sp>
          <p:nvSpPr>
            <p:cNvPr id="64" name="직각 삼각형 63">
              <a:extLst>
                <a:ext uri="{FF2B5EF4-FFF2-40B4-BE49-F238E27FC236}">
                  <a16:creationId xmlns:a16="http://schemas.microsoft.com/office/drawing/2014/main" id="{04D8A48F-6832-4F42-B75D-7C04A9CCE106}"/>
                </a:ext>
              </a:extLst>
            </p:cNvPr>
            <p:cNvSpPr/>
            <p:nvPr/>
          </p:nvSpPr>
          <p:spPr>
            <a:xfrm rot="10800000">
              <a:off x="276371" y="1738661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5" name="Rectangle 6">
            <a:extLst>
              <a:ext uri="{FF2B5EF4-FFF2-40B4-BE49-F238E27FC236}">
                <a16:creationId xmlns:a16="http://schemas.microsoft.com/office/drawing/2014/main" id="{78EA686A-263F-44B7-A6E0-301B8698597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333111" y="3419775"/>
            <a:ext cx="6168653" cy="671209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당사자와 직원들 사이에 조사과정 및 처리가 공정하고 전문적으로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,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신속하게 진행된다는 신뢰감을 형성</a:t>
            </a:r>
            <a:endParaRPr lang="en-US" altLang="ko-KR" sz="1601" dirty="0"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44" name="Freeform 45">
            <a:extLst>
              <a:ext uri="{FF2B5EF4-FFF2-40B4-BE49-F238E27FC236}">
                <a16:creationId xmlns:a16="http://schemas.microsoft.com/office/drawing/2014/main" id="{67D8EC4B-F0BC-4763-A126-6439F6AC4E6D}"/>
              </a:ext>
            </a:extLst>
          </p:cNvPr>
          <p:cNvSpPr>
            <a:spLocks noEditPoints="1"/>
          </p:cNvSpPr>
          <p:nvPr/>
        </p:nvSpPr>
        <p:spPr>
          <a:xfrm>
            <a:off x="2138558" y="3523052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6B859D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7B47CAF4-39FA-410B-8C11-3DD5012B064F}"/>
              </a:ext>
            </a:extLst>
          </p:cNvPr>
          <p:cNvGrpSpPr/>
          <p:nvPr/>
        </p:nvGrpSpPr>
        <p:grpSpPr>
          <a:xfrm>
            <a:off x="276370" y="3472301"/>
            <a:ext cx="1752121" cy="656257"/>
            <a:chOff x="276370" y="3408042"/>
            <a:chExt cx="1752121" cy="656257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41AF476E-B8A3-4C92-BC96-71770A9226B4}"/>
                </a:ext>
              </a:extLst>
            </p:cNvPr>
            <p:cNvGrpSpPr/>
            <p:nvPr/>
          </p:nvGrpSpPr>
          <p:grpSpPr>
            <a:xfrm>
              <a:off x="276370" y="3408042"/>
              <a:ext cx="1752121" cy="626697"/>
              <a:chOff x="-126876" y="3535692"/>
              <a:chExt cx="1752121" cy="626697"/>
            </a:xfrm>
          </p:grpSpPr>
          <p:sp>
            <p:nvSpPr>
              <p:cNvPr id="81" name="사각형: 둥근 한쪽 모서리 80">
                <a:extLst>
                  <a:ext uri="{FF2B5EF4-FFF2-40B4-BE49-F238E27FC236}">
                    <a16:creationId xmlns:a16="http://schemas.microsoft.com/office/drawing/2014/main" id="{99EA672B-D7E5-45A6-BC73-C863B5C7588C}"/>
                  </a:ext>
                </a:extLst>
              </p:cNvPr>
              <p:cNvSpPr/>
              <p:nvPr/>
            </p:nvSpPr>
            <p:spPr>
              <a:xfrm flipH="1">
                <a:off x="-126876" y="3561040"/>
                <a:ext cx="1722061" cy="576000"/>
              </a:xfrm>
              <a:prstGeom prst="round1Rect">
                <a:avLst>
                  <a:gd name="adj" fmla="val 10583"/>
                </a:avLst>
              </a:prstGeom>
              <a:solidFill>
                <a:srgbClr val="5065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2" name="Rectangle 5">
                <a:extLst>
                  <a:ext uri="{FF2B5EF4-FFF2-40B4-BE49-F238E27FC236}">
                    <a16:creationId xmlns:a16="http://schemas.microsoft.com/office/drawing/2014/main" id="{5D30426F-195F-45C4-9FBF-389978E66E87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-126875" y="3535692"/>
                <a:ext cx="1752120" cy="626697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조사자의 중립성과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전문역량 확보</a:t>
                </a:r>
              </a:p>
            </p:txBody>
          </p:sp>
        </p:grpSp>
        <p:sp>
          <p:nvSpPr>
            <p:cNvPr id="65" name="직각 삼각형 64">
              <a:extLst>
                <a:ext uri="{FF2B5EF4-FFF2-40B4-BE49-F238E27FC236}">
                  <a16:creationId xmlns:a16="http://schemas.microsoft.com/office/drawing/2014/main" id="{73D194E7-02C7-4E53-8120-813CAA4DB571}"/>
                </a:ext>
              </a:extLst>
            </p:cNvPr>
            <p:cNvSpPr/>
            <p:nvPr/>
          </p:nvSpPr>
          <p:spPr>
            <a:xfrm rot="10800000">
              <a:off x="276371" y="4009390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6" name="Rectangle 6">
            <a:extLst>
              <a:ext uri="{FF2B5EF4-FFF2-40B4-BE49-F238E27FC236}">
                <a16:creationId xmlns:a16="http://schemas.microsoft.com/office/drawing/2014/main" id="{1049CFDE-3E36-4978-8C7C-99841B3CFE7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333111" y="4188318"/>
            <a:ext cx="6563682" cy="671209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인사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·</a:t>
            </a: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법무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·</a:t>
            </a:r>
            <a:r>
              <a:rPr lang="ko-KR" altLang="en-US" sz="160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감사팀</a:t>
            </a: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등에서 수행하나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, </a:t>
            </a: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조사자 단독으로 해결하기 힘들 경우</a:t>
            </a:r>
            <a:endParaRPr lang="en-US" altLang="ko-KR" sz="1601" dirty="0"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anose="02030504000101010101" pitchFamily="18" charset="-127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위원회나 외부전문가 통해 처리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(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사안에 따라 노조대표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, 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노사협의회위원 참여 가능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)</a:t>
            </a:r>
            <a:endParaRPr lang="ko-KR" altLang="en-US" sz="1601" dirty="0"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A4AD3B3E-CD80-405D-95C0-DD3611E9451A}"/>
              </a:ext>
            </a:extLst>
          </p:cNvPr>
          <p:cNvSpPr>
            <a:spLocks noEditPoints="1"/>
          </p:cNvSpPr>
          <p:nvPr/>
        </p:nvSpPr>
        <p:spPr>
          <a:xfrm>
            <a:off x="2138558" y="4292409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6B859D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0D9A2C22-CC37-47FD-9C6C-9F8051E9A9C6}"/>
              </a:ext>
            </a:extLst>
          </p:cNvPr>
          <p:cNvGrpSpPr/>
          <p:nvPr/>
        </p:nvGrpSpPr>
        <p:grpSpPr>
          <a:xfrm>
            <a:off x="272249" y="4256254"/>
            <a:ext cx="1722060" cy="630909"/>
            <a:chOff x="272249" y="4225721"/>
            <a:chExt cx="1722060" cy="630909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8DAE5F8-F31A-45AD-BD02-CA63F66C0941}"/>
                </a:ext>
              </a:extLst>
            </p:cNvPr>
            <p:cNvGrpSpPr/>
            <p:nvPr/>
          </p:nvGrpSpPr>
          <p:grpSpPr>
            <a:xfrm>
              <a:off x="272249" y="4225721"/>
              <a:ext cx="1722060" cy="576000"/>
              <a:chOff x="322583" y="4206649"/>
              <a:chExt cx="1722060" cy="576000"/>
            </a:xfrm>
          </p:grpSpPr>
          <p:sp>
            <p:nvSpPr>
              <p:cNvPr id="89" name="사각형: 둥근 한쪽 모서리 88">
                <a:extLst>
                  <a:ext uri="{FF2B5EF4-FFF2-40B4-BE49-F238E27FC236}">
                    <a16:creationId xmlns:a16="http://schemas.microsoft.com/office/drawing/2014/main" id="{02CEF126-DE5F-434E-885E-9648510B52BD}"/>
                  </a:ext>
                </a:extLst>
              </p:cNvPr>
              <p:cNvSpPr/>
              <p:nvPr/>
            </p:nvSpPr>
            <p:spPr>
              <a:xfrm flipH="1">
                <a:off x="322583" y="4206649"/>
                <a:ext cx="1722060" cy="576000"/>
              </a:xfrm>
              <a:prstGeom prst="round1Rect">
                <a:avLst>
                  <a:gd name="adj" fmla="val 10583"/>
                </a:avLst>
              </a:prstGeom>
              <a:solidFill>
                <a:srgbClr val="6B85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" name="Rectangle 5">
                <a:extLst>
                  <a:ext uri="{FF2B5EF4-FFF2-40B4-BE49-F238E27FC236}">
                    <a16:creationId xmlns:a16="http://schemas.microsoft.com/office/drawing/2014/main" id="{E527E896-B806-4D86-84A8-B4C81D6B3230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420440" y="4333067"/>
                <a:ext cx="1504531" cy="323165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사건조사와 처리</a:t>
                </a:r>
              </a:p>
            </p:txBody>
          </p:sp>
        </p:grpSp>
        <p:sp>
          <p:nvSpPr>
            <p:cNvPr id="66" name="직각 삼각형 65">
              <a:extLst>
                <a:ext uri="{FF2B5EF4-FFF2-40B4-BE49-F238E27FC236}">
                  <a16:creationId xmlns:a16="http://schemas.microsoft.com/office/drawing/2014/main" id="{4D438675-D1CE-4B97-85A6-8CC105B2E90A}"/>
                </a:ext>
              </a:extLst>
            </p:cNvPr>
            <p:cNvSpPr/>
            <p:nvPr/>
          </p:nvSpPr>
          <p:spPr>
            <a:xfrm rot="10800000">
              <a:off x="276371" y="4801721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8" name="Rectangle 6">
            <a:extLst>
              <a:ext uri="{FF2B5EF4-FFF2-40B4-BE49-F238E27FC236}">
                <a16:creationId xmlns:a16="http://schemas.microsoft.com/office/drawing/2014/main" id="{C737A87A-2D03-4CDA-A3B7-355DA47DA40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333111" y="4970254"/>
            <a:ext cx="6418247" cy="635687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조사자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(</a:t>
            </a: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위원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)</a:t>
            </a: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는 비밀유지 서약서를 작성하고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, </a:t>
            </a: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조사 내용에 대해 비밀 유지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(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피조사자도 서약서를 작성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, 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조사 시작 전 조사자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(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위원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)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가 비밀유지에 대해 충분히 설명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)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anose="02030504000101010101" pitchFamily="18" charset="-127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1EAB8550-8126-43CD-92A2-BF97D3EE2907}"/>
              </a:ext>
            </a:extLst>
          </p:cNvPr>
          <p:cNvSpPr>
            <a:spLocks noEditPoints="1"/>
          </p:cNvSpPr>
          <p:nvPr/>
        </p:nvSpPr>
        <p:spPr>
          <a:xfrm>
            <a:off x="2138558" y="5072895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6B859D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D2A2E613-51CF-468B-A895-F0F087028748}"/>
              </a:ext>
            </a:extLst>
          </p:cNvPr>
          <p:cNvGrpSpPr/>
          <p:nvPr/>
        </p:nvGrpSpPr>
        <p:grpSpPr>
          <a:xfrm>
            <a:off x="272249" y="5014859"/>
            <a:ext cx="1709090" cy="630909"/>
            <a:chOff x="272249" y="5010171"/>
            <a:chExt cx="1709090" cy="630909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D0C2A248-44A6-4040-9B7D-7E69B1FA999E}"/>
                </a:ext>
              </a:extLst>
            </p:cNvPr>
            <p:cNvGrpSpPr/>
            <p:nvPr/>
          </p:nvGrpSpPr>
          <p:grpSpPr>
            <a:xfrm>
              <a:off x="272249" y="5010171"/>
              <a:ext cx="1709090" cy="576000"/>
              <a:chOff x="297416" y="5109912"/>
              <a:chExt cx="1709090" cy="576000"/>
            </a:xfrm>
          </p:grpSpPr>
          <p:sp>
            <p:nvSpPr>
              <p:cNvPr id="104" name="사각형: 둥근 한쪽 모서리 103">
                <a:extLst>
                  <a:ext uri="{FF2B5EF4-FFF2-40B4-BE49-F238E27FC236}">
                    <a16:creationId xmlns:a16="http://schemas.microsoft.com/office/drawing/2014/main" id="{678682AF-25C8-477B-9E07-2788058445C6}"/>
                  </a:ext>
                </a:extLst>
              </p:cNvPr>
              <p:cNvSpPr/>
              <p:nvPr/>
            </p:nvSpPr>
            <p:spPr>
              <a:xfrm flipH="1">
                <a:off x="297416" y="5109912"/>
                <a:ext cx="1709090" cy="576000"/>
              </a:xfrm>
              <a:prstGeom prst="round1Rect">
                <a:avLst>
                  <a:gd name="adj" fmla="val 9260"/>
                </a:avLst>
              </a:prstGeom>
              <a:solidFill>
                <a:srgbClr val="5065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Rectangle 5">
                <a:extLst>
                  <a:ext uri="{FF2B5EF4-FFF2-40B4-BE49-F238E27FC236}">
                    <a16:creationId xmlns:a16="http://schemas.microsoft.com/office/drawing/2014/main" id="{50B64C00-17C9-4323-9BE7-7B96FB2D0980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515024" y="5236330"/>
                <a:ext cx="1265029" cy="323165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비밀 유지</a:t>
                </a:r>
              </a:p>
            </p:txBody>
          </p:sp>
        </p:grpSp>
        <p:sp>
          <p:nvSpPr>
            <p:cNvPr id="67" name="직각 삼각형 66">
              <a:extLst>
                <a:ext uri="{FF2B5EF4-FFF2-40B4-BE49-F238E27FC236}">
                  <a16:creationId xmlns:a16="http://schemas.microsoft.com/office/drawing/2014/main" id="{1F665FD5-91F9-4382-B27A-D314BDCA165E}"/>
                </a:ext>
              </a:extLst>
            </p:cNvPr>
            <p:cNvSpPr/>
            <p:nvPr/>
          </p:nvSpPr>
          <p:spPr>
            <a:xfrm rot="10800000">
              <a:off x="276371" y="5586171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7" name="Rectangle 6">
            <a:extLst>
              <a:ext uri="{FF2B5EF4-FFF2-40B4-BE49-F238E27FC236}">
                <a16:creationId xmlns:a16="http://schemas.microsoft.com/office/drawing/2014/main" id="{A2CEACB8-534C-488C-9CF4-341A2089EF0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333111" y="5733716"/>
            <a:ext cx="6320218" cy="671209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피해자의 요청사항을 확인하여 조사기간 동안 근무장소를 변경하거나</a:t>
            </a:r>
            <a:endParaRPr lang="en-US" altLang="ko-KR" sz="1601" dirty="0"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anose="02030504000101010101" pitchFamily="18" charset="-127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휴가를 부여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(</a:t>
            </a: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단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, </a:t>
            </a:r>
            <a:r>
              <a:rPr lang="ko-KR" altLang="en-US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피해자의 의사에 반하는 조치는 하지 않음</a:t>
            </a:r>
            <a:r>
              <a:rPr lang="en-US" altLang="ko-KR" sz="160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)</a:t>
            </a: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D594E1FC-6D03-4106-A6C6-8A00EE19E081}"/>
              </a:ext>
            </a:extLst>
          </p:cNvPr>
          <p:cNvSpPr>
            <a:spLocks noEditPoints="1"/>
          </p:cNvSpPr>
          <p:nvPr/>
        </p:nvSpPr>
        <p:spPr>
          <a:xfrm>
            <a:off x="2138558" y="5827394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6B859D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169200D9-FD57-4FF5-9B11-B80E68010C38}"/>
              </a:ext>
            </a:extLst>
          </p:cNvPr>
          <p:cNvGrpSpPr/>
          <p:nvPr/>
        </p:nvGrpSpPr>
        <p:grpSpPr>
          <a:xfrm>
            <a:off x="272248" y="5773465"/>
            <a:ext cx="1691999" cy="630909"/>
            <a:chOff x="272248" y="5773465"/>
            <a:chExt cx="1691999" cy="630909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C0E97D94-A5AE-4220-9680-6346F507C651}"/>
                </a:ext>
              </a:extLst>
            </p:cNvPr>
            <p:cNvGrpSpPr/>
            <p:nvPr/>
          </p:nvGrpSpPr>
          <p:grpSpPr>
            <a:xfrm>
              <a:off x="272248" y="5773465"/>
              <a:ext cx="1691999" cy="576000"/>
              <a:chOff x="322582" y="5873600"/>
              <a:chExt cx="1691999" cy="576000"/>
            </a:xfrm>
          </p:grpSpPr>
          <p:sp>
            <p:nvSpPr>
              <p:cNvPr id="108" name="사각형: 둥근 한쪽 모서리 107">
                <a:extLst>
                  <a:ext uri="{FF2B5EF4-FFF2-40B4-BE49-F238E27FC236}">
                    <a16:creationId xmlns:a16="http://schemas.microsoft.com/office/drawing/2014/main" id="{FBD4D9F4-B566-43FC-893E-E341FF585CD3}"/>
                  </a:ext>
                </a:extLst>
              </p:cNvPr>
              <p:cNvSpPr/>
              <p:nvPr/>
            </p:nvSpPr>
            <p:spPr>
              <a:xfrm flipH="1">
                <a:off x="322582" y="5873600"/>
                <a:ext cx="1691999" cy="576000"/>
              </a:xfrm>
              <a:prstGeom prst="round1Rect">
                <a:avLst>
                  <a:gd name="adj" fmla="val 13229"/>
                </a:avLst>
              </a:prstGeom>
              <a:solidFill>
                <a:srgbClr val="6B85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" name="Rectangle 5">
                <a:extLst>
                  <a:ext uri="{FF2B5EF4-FFF2-40B4-BE49-F238E27FC236}">
                    <a16:creationId xmlns:a16="http://schemas.microsoft.com/office/drawing/2014/main" id="{0D0D7CAB-DD80-4669-B70F-2CC8F95DBA22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540191" y="6000018"/>
                <a:ext cx="1265029" cy="323165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anose="02030504000101010101" pitchFamily="18" charset="-127"/>
                  </a:rPr>
                  <a:t>피해자 조치</a:t>
                </a:r>
              </a:p>
            </p:txBody>
          </p:sp>
        </p:grpSp>
        <p:sp>
          <p:nvSpPr>
            <p:cNvPr id="68" name="직각 삼각형 67">
              <a:extLst>
                <a:ext uri="{FF2B5EF4-FFF2-40B4-BE49-F238E27FC236}">
                  <a16:creationId xmlns:a16="http://schemas.microsoft.com/office/drawing/2014/main" id="{3D98B514-820E-4D4F-9BEC-FED6D25C3B4B}"/>
                </a:ext>
              </a:extLst>
            </p:cNvPr>
            <p:cNvSpPr/>
            <p:nvPr/>
          </p:nvSpPr>
          <p:spPr>
            <a:xfrm rot="10800000">
              <a:off x="276371" y="6349465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6" name="Slide Number Placeholder 5">
            <a:extLst>
              <a:ext uri="{FF2B5EF4-FFF2-40B4-BE49-F238E27FC236}">
                <a16:creationId xmlns:a16="http://schemas.microsoft.com/office/drawing/2014/main" id="{489452D6-B5C9-4A1B-A5AF-4E4E1887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100</a:t>
            </a:fld>
            <a:endParaRPr lang="en-US" altLang="en-US" sz="999" dirty="0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87" name="Rectangle 5">
            <a:extLst>
              <a:ext uri="{FF2B5EF4-FFF2-40B4-BE49-F238E27FC236}">
                <a16:creationId xmlns:a16="http://schemas.microsoft.com/office/drawing/2014/main" id="{B57623BF-A625-40EA-AE6B-CCFB8F91E0F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913925" y="239106"/>
            <a:ext cx="13067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ko-KR" altLang="en-US" sz="2400" dirty="0">
                <a:solidFill>
                  <a:srgbClr val="CAD3DC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정식조사</a:t>
            </a:r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1E646148-4311-4404-BFD3-DBF1EAE9C431}"/>
              </a:ext>
            </a:extLst>
          </p:cNvPr>
          <p:cNvSpPr/>
          <p:nvPr/>
        </p:nvSpPr>
        <p:spPr>
          <a:xfrm>
            <a:off x="3672189" y="331227"/>
            <a:ext cx="277425" cy="277425"/>
          </a:xfrm>
          <a:prstGeom prst="ellipse">
            <a:avLst/>
          </a:prstGeom>
          <a:solidFill>
            <a:srgbClr val="6B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</a:t>
            </a:r>
            <a:endParaRPr lang="ko-KR" altLang="en-US" dirty="0"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직사각형 48"/>
          <p:cNvSpPr/>
          <p:nvPr/>
        </p:nvSpPr>
        <p:spPr>
          <a:xfrm rot="60000">
            <a:off x="-7009" y="1505857"/>
            <a:ext cx="3675121" cy="49933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15" name="직사각형 14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6" name="사각형: 둥근 위쪽 모서리 15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7" name="평행 사변형 16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8" name="평행 사변형 17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27426" y="240030"/>
              <a:ext cx="19263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사건 처리절차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7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발생 시 </a:t>
              </a:r>
            </a:p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처리절차</a:t>
              </a:r>
            </a:p>
          </p:txBody>
        </p:sp>
      </p:grpSp>
      <p:sp>
        <p:nvSpPr>
          <p:cNvPr id="27" name="Rectangle 4"/>
          <p:cNvSpPr>
            <a:spLocks noChangeArrowheads="1"/>
          </p:cNvSpPr>
          <p:nvPr/>
        </p:nvSpPr>
        <p:spPr bwMode="white">
          <a:xfrm>
            <a:off x="819381" y="2089743"/>
            <a:ext cx="6432164" cy="21843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조사의 공정성 등을 위해 조사자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(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위원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)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는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가능한 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2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명 이상이 참여</a:t>
            </a:r>
            <a:endParaRPr lang="en-US" altLang="ko-KR" sz="1801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endParaRPr lang="ko-KR" altLang="en-US" sz="8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조사는 피해자 → 참고인 → 행위자 순으로 진행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endParaRPr lang="en-US" altLang="ko-KR" sz="8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부득이한 경우 서면조사 등으로 진행할 수도 있으나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  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당사자는 대면조사를 원칙으로 함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endParaRPr lang="en-US" altLang="ko-KR" sz="8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관련자 조사는 직장 내 괴롭힘 판단기준을 고려하여 진행</a:t>
            </a:r>
          </a:p>
        </p:txBody>
      </p:sp>
      <p:sp>
        <p:nvSpPr>
          <p:cNvPr id="28" name="타원 27"/>
          <p:cNvSpPr/>
          <p:nvPr/>
        </p:nvSpPr>
        <p:spPr>
          <a:xfrm>
            <a:off x="676434" y="2250675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3B2D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676434" y="2721483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3B2D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676434" y="3200463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3B2D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676434" y="4003955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3B2D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676433" y="4337611"/>
            <a:ext cx="8467303" cy="2160447"/>
            <a:chOff x="676433" y="4348785"/>
            <a:chExt cx="8467303" cy="2160450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991015" y="5065554"/>
              <a:ext cx="141841" cy="141841"/>
            </a:xfrm>
            <a:prstGeom prst="rect">
              <a:avLst/>
            </a:prstGeom>
          </p:spPr>
        </p:pic>
        <p:pic>
          <p:nvPicPr>
            <p:cNvPr id="42" name="그림 41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991015" y="5338419"/>
              <a:ext cx="141841" cy="141841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991015" y="5587177"/>
              <a:ext cx="141841" cy="141841"/>
            </a:xfrm>
            <a:prstGeom prst="rect">
              <a:avLst/>
            </a:prstGeom>
          </p:spPr>
        </p:pic>
        <p:pic>
          <p:nvPicPr>
            <p:cNvPr id="44" name="그림 43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991015" y="5835935"/>
              <a:ext cx="141841" cy="141841"/>
            </a:xfrm>
            <a:prstGeom prst="rect">
              <a:avLst/>
            </a:prstGeom>
          </p:spPr>
        </p:pic>
        <p:grpSp>
          <p:nvGrpSpPr>
            <p:cNvPr id="41" name="그룹 40"/>
            <p:cNvGrpSpPr/>
            <p:nvPr/>
          </p:nvGrpSpPr>
          <p:grpSpPr>
            <a:xfrm>
              <a:off x="676433" y="4348785"/>
              <a:ext cx="8467303" cy="2160450"/>
              <a:chOff x="1341924" y="3876279"/>
              <a:chExt cx="7476552" cy="1828973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1391618" y="4003081"/>
                <a:ext cx="7426857" cy="1702171"/>
                <a:chOff x="727716" y="5101285"/>
                <a:chExt cx="7426855" cy="1702171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8" name="Rectangle 7"/>
                <p:cNvSpPr>
                  <a:spLocks noChangeArrowheads="1"/>
                </p:cNvSpPr>
                <p:nvPr/>
              </p:nvSpPr>
              <p:spPr bwMode="white">
                <a:xfrm>
                  <a:off x="1211460" y="5101285"/>
                  <a:ext cx="2021795" cy="286717"/>
                </a:xfrm>
                <a:prstGeom prst="rect">
                  <a:avLst/>
                </a:prstGeom>
                <a:solidFill>
                  <a:srgbClr val="293B49"/>
                </a:solidFill>
                <a:ln w="9525" cmpd="sng">
                  <a:noFill/>
                  <a:miter/>
                </a:ln>
                <a:effectLst/>
              </p:spPr>
              <p:txBody>
                <a:bodyPr wrap="square">
                  <a:spAutoFit/>
                </a:bodyPr>
                <a:lstStyle>
                  <a:lvl1pPr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1pPr>
                  <a:lvl2pPr marL="98901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2pPr>
                  <a:lvl3pPr marL="152876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3pPr>
                  <a:lvl4pPr marL="206851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4pPr>
                  <a:lvl5pPr marL="260826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5pPr>
                  <a:lvl6pPr marL="30654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6pPr>
                  <a:lvl7pPr marL="35226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7pPr>
                  <a:lvl8pPr marL="39798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8pPr>
                  <a:lvl9pPr marL="44370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defRPr lang="ko-KR" altLang="en-US"/>
                  </a:pPr>
                  <a:r>
                    <a:rPr lang="ko-KR" altLang="en-US" sz="160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   대면조사 시 확인사항</a:t>
                  </a:r>
                </a:p>
              </p:txBody>
            </p:sp>
            <p:sp>
              <p:nvSpPr>
                <p:cNvPr id="35" name="사각형: 둥근 모서리 34"/>
                <p:cNvSpPr/>
                <p:nvPr/>
              </p:nvSpPr>
              <p:spPr>
                <a:xfrm>
                  <a:off x="727716" y="5387872"/>
                  <a:ext cx="6837314" cy="141558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>
                  <a:solidFill>
                    <a:srgbClr val="0B0B0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/>
                </a:p>
              </p:txBody>
            </p:sp>
            <p:sp>
              <p:nvSpPr>
                <p:cNvPr id="37" name="Rectangle 8"/>
                <p:cNvSpPr>
                  <a:spLocks noChangeArrowheads="1"/>
                </p:cNvSpPr>
                <p:nvPr/>
              </p:nvSpPr>
              <p:spPr bwMode="white">
                <a:xfrm>
                  <a:off x="958743" y="5489003"/>
                  <a:ext cx="7195828" cy="12627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anchor="ctr">
                  <a:spAutoFit/>
                </a:bodyPr>
                <a:lstStyle>
                  <a:lvl1pPr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1pPr>
                  <a:lvl2pPr marL="98901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2pPr>
                  <a:lvl3pPr marL="152876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3pPr>
                  <a:lvl4pPr marL="206851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4pPr>
                  <a:lvl5pPr marL="260826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5pPr>
                  <a:lvl6pPr marL="30654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6pPr>
                  <a:lvl7pPr marL="35226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7pPr>
                  <a:lvl8pPr marL="39798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8pPr>
                  <a:lvl9pPr marL="44370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9pPr>
                </a:lstStyle>
                <a:p>
                  <a:pPr algn="just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600"/>
                    </a:spcAft>
                    <a:defRPr lang="ko-KR" altLang="en-US"/>
                  </a:pPr>
                  <a:r>
                    <a:rPr lang="en-US" altLang="ko-KR" sz="1600" dirty="0">
                      <a:solidFill>
                        <a:srgbClr val="000000"/>
                      </a:solidFill>
                      <a:latin typeface="맑은 고딕" panose="020B0503020000020004" pitchFamily="50" charset="-127"/>
                      <a:cs typeface="함초롬돋움"/>
                    </a:rPr>
                    <a:t>ㆍ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사건의 경위 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/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피해자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,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행위자 인적사항 및 당사자 관계</a:t>
                  </a:r>
                </a:p>
                <a:p>
                  <a:pPr algn="just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600"/>
                    </a:spcAft>
                    <a:defRPr lang="ko-KR" altLang="en-US"/>
                  </a:pPr>
                  <a:r>
                    <a:rPr lang="en-US" altLang="ko-KR" sz="1600" dirty="0">
                      <a:solidFill>
                        <a:srgbClr val="000000"/>
                      </a:solidFill>
                      <a:latin typeface="맑은 고딕" panose="020B0503020000020004" pitchFamily="50" charset="-127"/>
                      <a:cs typeface="함초롬돋움"/>
                    </a:rPr>
                    <a:t>ㆍ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괴롭힘 행위의 반복성 또는 지속성 여부 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/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행위로 인한 피해자의 피해 정도</a:t>
                  </a:r>
                </a:p>
                <a:p>
                  <a:pPr algn="just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600"/>
                    </a:spcAft>
                    <a:defRPr lang="ko-KR" altLang="en-US"/>
                  </a:pPr>
                  <a:r>
                    <a:rPr lang="en-US" altLang="ko-KR" sz="1600" dirty="0">
                      <a:solidFill>
                        <a:srgbClr val="000000"/>
                      </a:solidFill>
                      <a:latin typeface="맑은 고딕" panose="020B0503020000020004" pitchFamily="50" charset="-127"/>
                      <a:cs typeface="함초롬돋움"/>
                    </a:rPr>
                    <a:t>ㆍ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조사과정에서의 피해자 요청사항 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/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괴롭힘 인정 후 행위자 조치에 관한 피해자 의견</a:t>
                  </a:r>
                </a:p>
                <a:p>
                  <a:pPr algn="just">
                    <a:lnSpc>
                      <a:spcPct val="120000"/>
                    </a:lnSpc>
                    <a:spcBef>
                      <a:spcPct val="0"/>
                    </a:spcBef>
                    <a:spcAft>
                      <a:spcPts val="600"/>
                    </a:spcAft>
                    <a:defRPr lang="ko-KR" altLang="en-US"/>
                  </a:pPr>
                  <a:r>
                    <a:rPr lang="en-US" altLang="ko-KR" sz="1600" dirty="0">
                      <a:solidFill>
                        <a:srgbClr val="000000"/>
                      </a:solidFill>
                      <a:latin typeface="맑은 고딕" panose="020B0503020000020004" pitchFamily="50" charset="-127"/>
                      <a:cs typeface="함초롬돋움"/>
                    </a:rPr>
                    <a:t>ㆍ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직접증거 및 정황증거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(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목격자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,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이메일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,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녹음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,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메신저 대화내용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,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일기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,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치료기록 등</a:t>
                  </a:r>
                  <a:r>
                    <a:rPr lang="en-US" altLang="ko-KR" sz="1600" dirty="0">
                      <a:latin typeface="나눔바른고딕"/>
                      <a:ea typeface="나눔바른고딕"/>
                      <a:cs typeface="함초롬돋움"/>
                    </a:rPr>
                    <a:t>) </a:t>
                  </a:r>
                  <a:r>
                    <a:rPr lang="ko-KR" altLang="en-US" sz="1600" dirty="0">
                      <a:latin typeface="나눔바른고딕"/>
                      <a:ea typeface="나눔바른고딕"/>
                      <a:cs typeface="함초롬돋움"/>
                    </a:rPr>
                    <a:t>검증</a:t>
                  </a:r>
                </a:p>
              </p:txBody>
            </p:sp>
          </p:grpSp>
          <p:pic>
            <p:nvPicPr>
              <p:cNvPr id="9" name="그림 8" descr="벡터그래픽이(가) 표시된 사진  자동 생성된 설명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1341924" y="3876279"/>
                <a:ext cx="698818" cy="698818"/>
              </a:xfrm>
              <a:prstGeom prst="rect">
                <a:avLst/>
              </a:prstGeom>
            </p:spPr>
          </p:pic>
        </p:grpSp>
      </p:grpSp>
      <p:sp>
        <p:nvSpPr>
          <p:cNvPr id="2" name="직사각형 1"/>
          <p:cNvSpPr/>
          <p:nvPr/>
        </p:nvSpPr>
        <p:spPr>
          <a:xfrm>
            <a:off x="0" y="1512289"/>
            <a:ext cx="3530087" cy="432000"/>
          </a:xfrm>
          <a:prstGeom prst="rect">
            <a:avLst/>
          </a:prstGeom>
          <a:solidFill>
            <a:srgbClr val="F0F3F6"/>
          </a:solidFill>
          <a:ln>
            <a:solidFill>
              <a:srgbClr val="6B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sz="20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정식조사 시 진행되는 대면조사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462276" y="1512289"/>
            <a:ext cx="108000" cy="432000"/>
          </a:xfrm>
          <a:prstGeom prst="rect">
            <a:avLst/>
          </a:prstGeom>
          <a:solidFill>
            <a:srgbClr val="6B859D"/>
          </a:solidFill>
          <a:ln>
            <a:solidFill>
              <a:srgbClr val="6B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291356" y="2801338"/>
            <a:ext cx="2480546" cy="1845468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101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white">
          <a:xfrm>
            <a:off x="3913925" y="240030"/>
            <a:ext cx="1306768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solidFill>
                  <a:srgbClr val="D7DEE5"/>
                </a:solidFill>
                <a:latin typeface="나눔스퀘어라운드 ExtraBold"/>
                <a:ea typeface="나눔스퀘어라운드 ExtraBold"/>
              </a:rPr>
              <a:t>정식조사</a:t>
            </a:r>
          </a:p>
        </p:txBody>
      </p:sp>
      <p:sp>
        <p:nvSpPr>
          <p:cNvPr id="55" name="타원 54"/>
          <p:cNvSpPr/>
          <p:nvPr/>
        </p:nvSpPr>
        <p:spPr>
          <a:xfrm>
            <a:off x="3672189" y="331227"/>
            <a:ext cx="277425" cy="277425"/>
          </a:xfrm>
          <a:prstGeom prst="ellipse">
            <a:avLst/>
          </a:prstGeom>
          <a:solidFill>
            <a:srgbClr val="6B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4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 rot="60000">
            <a:off x="-7009" y="1505857"/>
            <a:ext cx="3675121" cy="49933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12" name="직사각형 11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사각형: 둥근 위쪽 모서리 12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4" name="평행 사변형 13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5" name="평행 사변형 14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27426" y="240030"/>
              <a:ext cx="19263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사건 처리절차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7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발생 시 </a:t>
              </a:r>
            </a:p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처리절차</a:t>
              </a:r>
            </a:p>
          </p:txBody>
        </p:sp>
      </p:grpSp>
      <p:sp>
        <p:nvSpPr>
          <p:cNvPr id="25" name="Rectangle 4"/>
          <p:cNvSpPr>
            <a:spLocks noChangeArrowheads="1"/>
          </p:cNvSpPr>
          <p:nvPr/>
        </p:nvSpPr>
        <p:spPr bwMode="white">
          <a:xfrm>
            <a:off x="901485" y="2326005"/>
            <a:ext cx="8052467" cy="36061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조사가 끝나면 보고서를 작성하여 사업주에게 보고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endParaRPr lang="ko-KR" altLang="en-US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조사보고서만으로도 사실관계와 괴롭힘 해당 여부를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판단할 수 있도록 문제된 행위를 자세히 기재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endParaRPr lang="ko-KR" altLang="en-US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확보한 직접증거와 정황증거를 첨부하고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증거의 신뢰성에 대한 의견을 기술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endParaRPr lang="ko-KR" altLang="en-US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행위자에 대한 조치는 피해자의 의견을 들어 결과를 첨부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endParaRPr lang="ko-KR" altLang="en-US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조사보고서에 직장 내 괴롭힘 여부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괴롭힘의 경중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</a:p>
          <a:p>
            <a:pPr>
              <a:lnSpc>
                <a:spcPct val="12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적정한 제재 수준을 기술</a:t>
            </a:r>
          </a:p>
        </p:txBody>
      </p:sp>
      <p:sp>
        <p:nvSpPr>
          <p:cNvPr id="26" name="타원 25"/>
          <p:cNvSpPr/>
          <p:nvPr/>
        </p:nvSpPr>
        <p:spPr>
          <a:xfrm>
            <a:off x="740805" y="2500227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D727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740805" y="3904616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D727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740805" y="4781953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D727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740805" y="5336325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D727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740805" y="3049500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5D7272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7620" y="1512289"/>
            <a:ext cx="3522467" cy="432000"/>
          </a:xfrm>
          <a:prstGeom prst="rect">
            <a:avLst/>
          </a:prstGeom>
          <a:solidFill>
            <a:srgbClr val="F0F3F6"/>
          </a:solidFill>
          <a:ln>
            <a:solidFill>
              <a:srgbClr val="6B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en-US" sz="20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정식조사 후 보고서 작성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462276" y="1512289"/>
            <a:ext cx="108000" cy="432000"/>
          </a:xfrm>
          <a:prstGeom prst="rect">
            <a:avLst/>
          </a:prstGeom>
          <a:solidFill>
            <a:srgbClr val="6B859D"/>
          </a:solidFill>
          <a:ln>
            <a:solidFill>
              <a:srgbClr val="6B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292633" y="2688235"/>
            <a:ext cx="1917823" cy="353949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102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white">
          <a:xfrm>
            <a:off x="3913925" y="240030"/>
            <a:ext cx="1306768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 dirty="0">
                <a:solidFill>
                  <a:srgbClr val="D7DEE5"/>
                </a:solidFill>
                <a:latin typeface="나눔스퀘어라운드 ExtraBold"/>
                <a:ea typeface="나눔스퀘어라운드 ExtraBold"/>
              </a:rPr>
              <a:t>정식조사</a:t>
            </a:r>
          </a:p>
        </p:txBody>
      </p:sp>
      <p:sp>
        <p:nvSpPr>
          <p:cNvPr id="35" name="타원 34"/>
          <p:cNvSpPr/>
          <p:nvPr/>
        </p:nvSpPr>
        <p:spPr>
          <a:xfrm>
            <a:off x="3672189" y="331227"/>
            <a:ext cx="277425" cy="277425"/>
          </a:xfrm>
          <a:prstGeom prst="ellipse">
            <a:avLst/>
          </a:prstGeom>
          <a:solidFill>
            <a:srgbClr val="6B8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4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265" y="199"/>
            <a:ext cx="9143471" cy="6857603"/>
            <a:chOff x="265" y="199"/>
            <a:chExt cx="9143471" cy="6857603"/>
          </a:xfrm>
        </p:grpSpPr>
        <p:sp>
          <p:nvSpPr>
            <p:cNvPr id="8" name="직사각형 7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9" name="직각 삼각형 8"/>
            <p:cNvSpPr/>
            <p:nvPr/>
          </p:nvSpPr>
          <p:spPr>
            <a:xfrm>
              <a:off x="265" y="199"/>
              <a:ext cx="9143471" cy="6857603"/>
            </a:xfrm>
            <a:prstGeom prst="rtTriangle">
              <a:avLst/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53723" y="112768"/>
              <a:ext cx="8836557" cy="6597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100"/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2610449" y="386779"/>
              <a:ext cx="3842135" cy="1033274"/>
              <a:chOff x="2777711" y="386779"/>
              <a:chExt cx="3842135" cy="103327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777711" y="595610"/>
                <a:ext cx="2395891" cy="52322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800">
                    <a:latin typeface="나눔스퀘어라운드 ExtraBold"/>
                    <a:ea typeface="나눔스퀘어라운드 ExtraBold"/>
                  </a:rPr>
                  <a:t>직장 내 괴롭힘 </a:t>
                </a:r>
                <a:endParaRPr lang="en-US" altLang="ko-KR" sz="2800">
                  <a:solidFill>
                    <a:srgbClr val="982A0C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grpSp>
            <p:nvGrpSpPr>
              <p:cNvPr id="14" name="그룹 13"/>
              <p:cNvGrpSpPr/>
              <p:nvPr/>
            </p:nvGrpSpPr>
            <p:grpSpPr>
              <a:xfrm>
                <a:off x="5251291" y="386779"/>
                <a:ext cx="1368555" cy="1033274"/>
                <a:chOff x="5638918" y="449614"/>
                <a:chExt cx="1368555" cy="1033274"/>
              </a:xfrm>
            </p:grpSpPr>
            <p:pic>
              <p:nvPicPr>
                <p:cNvPr id="15" name="그림 14"/>
                <p:cNvPicPr>
                  <a:picLocks noChangeAspect="1"/>
                </p:cNvPicPr>
                <p:nvPr/>
              </p:nvPicPr>
              <p:blipFill rotWithShape="1">
                <a:blip r:embed="rId2"/>
                <a:stretch>
                  <a:fillRect/>
                </a:stretch>
              </p:blipFill>
              <p:spPr>
                <a:xfrm>
                  <a:off x="5638918" y="449614"/>
                  <a:ext cx="1368555" cy="1033274"/>
                </a:xfrm>
                <a:prstGeom prst="rect">
                  <a:avLst/>
                </a:prstGeom>
              </p:spPr>
            </p:pic>
            <p:sp>
              <p:nvSpPr>
                <p:cNvPr id="16" name="직사각형 15"/>
                <p:cNvSpPr/>
                <p:nvPr/>
              </p:nvSpPr>
              <p:spPr>
                <a:xfrm>
                  <a:off x="5770868" y="552295"/>
                  <a:ext cx="1152880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 lang="ko-KR" altLang="en-US"/>
                  </a:pPr>
                  <a:r>
                    <a:rPr lang="en-US" altLang="ko-KR" sz="3600">
                      <a:solidFill>
                        <a:schemeClr val="bg1"/>
                      </a:solidFill>
                      <a:latin typeface="나눔스퀘어라운드 ExtraBold"/>
                      <a:ea typeface="나눔스퀘어라운드 ExtraBold"/>
                    </a:rPr>
                    <a:t>Q&amp;A</a:t>
                  </a:r>
                  <a:endParaRPr lang="ko-KR" altLang="en-US" sz="360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4" name="그룹 3"/>
          <p:cNvGrpSpPr/>
          <p:nvPr/>
        </p:nvGrpSpPr>
        <p:grpSpPr>
          <a:xfrm>
            <a:off x="899868" y="4594343"/>
            <a:ext cx="5720715" cy="714042"/>
            <a:chOff x="805920" y="4468508"/>
            <a:chExt cx="5720715" cy="714042"/>
          </a:xfrm>
        </p:grpSpPr>
        <p:sp>
          <p:nvSpPr>
            <p:cNvPr id="27" name="직사각형 26"/>
            <p:cNvSpPr/>
            <p:nvPr/>
          </p:nvSpPr>
          <p:spPr>
            <a:xfrm>
              <a:off x="1163459" y="4468508"/>
              <a:ext cx="5363176" cy="728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감사는 회사 비용으로 외부 전문가 등을 참여시키거나 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외부 기관에 의뢰하여 조사를 수행하게 하는 것이 적절함</a:t>
              </a: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05920" y="4560937"/>
              <a:ext cx="327206" cy="279511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899868" y="3668665"/>
            <a:ext cx="5284487" cy="714042"/>
            <a:chOff x="805920" y="3542830"/>
            <a:chExt cx="5284487" cy="714042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05920" y="3645451"/>
              <a:ext cx="327206" cy="279511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1192204" y="3542830"/>
              <a:ext cx="4898203" cy="720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defRPr lang="ko-KR" altLang="en-US"/>
              </a:pP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조사는 공정성 및 신뢰성 확보를 위해 감사가 직접 조사하고</a:t>
              </a:r>
            </a:p>
            <a:p>
              <a:pPr>
                <a:lnSpc>
                  <a:spcPct val="130000"/>
                </a:lnSpc>
                <a:defRPr lang="ko-KR" altLang="en-US"/>
              </a:pP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이사회에 보고하도록 별도의 체계를 갖춤</a:t>
              </a:r>
              <a:endParaRPr lang="ko-KR" altLang="en-US" sz="1400" dirty="0"/>
            </a:p>
          </p:txBody>
        </p:sp>
      </p:grpSp>
      <p:sp>
        <p:nvSpPr>
          <p:cNvPr id="5" name="직사각형 4"/>
          <p:cNvSpPr/>
          <p:nvPr/>
        </p:nvSpPr>
        <p:spPr>
          <a:xfrm>
            <a:off x="872359" y="2554605"/>
            <a:ext cx="4720510" cy="805815"/>
          </a:xfrm>
          <a:prstGeom prst="rect">
            <a:avLst/>
          </a:prstGeom>
        </p:spPr>
        <p:txBody>
          <a:bodyPr vert="horz" wrap="square" lIns="91440" tIns="45720" rIns="91440" bIns="45720" anchor="ctr">
            <a:spAutoFit/>
          </a:bodyPr>
          <a:lstStyle/>
          <a:p>
            <a:pPr algn="just">
              <a:lnSpc>
                <a:spcPct val="130000"/>
              </a:lnSpc>
              <a:defRPr lang="ko-KR" altLang="en-US"/>
            </a:pPr>
            <a:r>
              <a:rPr lang="ko-KR" altLang="en-US" dirty="0">
                <a:solidFill>
                  <a:schemeClr val="tx1"/>
                </a:solidFill>
                <a:latin typeface="나눔바른고딕"/>
                <a:ea typeface="나눔바른고딕"/>
                <a:cs typeface="함초롬돋움"/>
              </a:rPr>
              <a:t>대표이사의 선임 또는 해임 등의 결정권한을 가진 기관에서 결정할 수 있도록 별도의 절차 마련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57222" y="2874691"/>
            <a:ext cx="1006339" cy="333133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891122" y="2231116"/>
            <a:ext cx="1133858" cy="630937"/>
          </a:xfrm>
          <a:prstGeom prst="rect">
            <a:avLst/>
          </a:prstGeom>
        </p:spPr>
      </p:pic>
      <p:grpSp>
        <p:nvGrpSpPr>
          <p:cNvPr id="29" name="그룹 28"/>
          <p:cNvGrpSpPr/>
          <p:nvPr/>
        </p:nvGrpSpPr>
        <p:grpSpPr>
          <a:xfrm>
            <a:off x="839715" y="1844228"/>
            <a:ext cx="7331219" cy="640293"/>
            <a:chOff x="496621" y="1646247"/>
            <a:chExt cx="7331219" cy="640293"/>
          </a:xfrm>
        </p:grpSpPr>
        <p:sp>
          <p:nvSpPr>
            <p:cNvPr id="30" name="Round Same Side Corner Rectangle 4"/>
            <p:cNvSpPr/>
            <p:nvPr/>
          </p:nvSpPr>
          <p:spPr>
            <a:xfrm rot="5400000">
              <a:off x="2889995" y="-630268"/>
              <a:ext cx="513566" cy="5085644"/>
            </a:xfrm>
            <a:prstGeom prst="round2Same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1" name="Rounded Rectangle 1032"/>
            <p:cNvSpPr/>
            <p:nvPr/>
          </p:nvSpPr>
          <p:spPr>
            <a:xfrm>
              <a:off x="508464" y="1646247"/>
              <a:ext cx="681331" cy="640293"/>
            </a:xfrm>
            <a:custGeom>
              <a:avLst/>
              <a:gdLst/>
              <a:ahLst/>
              <a:cxnLst/>
              <a:rect l="l" t="t" r="r" b="b"/>
              <a:pathLst>
                <a:path w="715888" h="781515">
                  <a:moveTo>
                    <a:pt x="108014" y="0"/>
                  </a:moveTo>
                  <a:lnTo>
                    <a:pt x="715888" y="0"/>
                  </a:lnTo>
                  <a:lnTo>
                    <a:pt x="715888" y="648072"/>
                  </a:lnTo>
                  <a:lnTo>
                    <a:pt x="452788" y="648072"/>
                  </a:lnTo>
                  <a:lnTo>
                    <a:pt x="375391" y="781515"/>
                  </a:lnTo>
                  <a:lnTo>
                    <a:pt x="297994" y="648072"/>
                  </a:lnTo>
                  <a:lnTo>
                    <a:pt x="108014" y="648072"/>
                  </a:lnTo>
                  <a:cubicBezTo>
                    <a:pt x="48360" y="648072"/>
                    <a:pt x="0" y="599712"/>
                    <a:pt x="0" y="540058"/>
                  </a:cubicBezTo>
                  <a:lnTo>
                    <a:pt x="0" y="108014"/>
                  </a:lnTo>
                  <a:cubicBezTo>
                    <a:pt x="0" y="48360"/>
                    <a:pt x="48360" y="0"/>
                    <a:pt x="108014" y="0"/>
                  </a:cubicBezTo>
                  <a:close/>
                </a:path>
              </a:pathLst>
            </a:custGeom>
            <a:solidFill>
              <a:srgbClr val="BB7C79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6621" y="1701000"/>
              <a:ext cx="735093" cy="451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Calibri"/>
                  <a:cs typeface="Calibri"/>
                </a:rPr>
                <a:t>Q</a:t>
              </a:r>
              <a:endParaRPr lang="ko-KR" altLang="en-US" sz="2400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1294454" y="1722228"/>
              <a:ext cx="6533386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spcBef>
                  <a:spcPct val="0"/>
                </a:spcBef>
                <a:defRPr lang="ko-KR" altLang="en-US"/>
              </a:pPr>
              <a:r>
                <a:rPr lang="ko-KR" altLang="en-US" sz="2000">
                  <a:solidFill>
                    <a:srgbClr val="A85A56"/>
                  </a:solidFill>
                  <a:latin typeface="나눔스퀘어라운드 Bold"/>
                  <a:ea typeface="나눔스퀘어라운드 Bold"/>
                  <a:cs typeface="함초롬돋움"/>
                </a:rPr>
                <a:t>대표이사가 행위자로 지목된 경우는</a:t>
              </a:r>
              <a:r>
                <a:rPr lang="en-US" altLang="ko-KR" sz="2000">
                  <a:solidFill>
                    <a:srgbClr val="A85A56"/>
                  </a:solidFill>
                  <a:latin typeface="나눔스퀘어라운드 Bold"/>
                  <a:ea typeface="나눔스퀘어라운드 Bold"/>
                  <a:cs typeface="함초롬돋움"/>
                </a:rPr>
                <a:t>?</a:t>
              </a:r>
            </a:p>
          </p:txBody>
        </p:sp>
      </p:grp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103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10" name="그룹 9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사각형: 둥근 위쪽 모서리 14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6" name="평행 사변형 15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A85A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평행 사변형 16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727426" y="240030"/>
                <a:ext cx="19263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사건 처리절차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403324" y="192279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A85A56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7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99060" y="363855"/>
                <a:ext cx="2335402" cy="42485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발생 시 </a:t>
                </a:r>
              </a:p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처리절차</a:t>
                </a:r>
              </a:p>
            </p:txBody>
          </p:sp>
        </p:grpSp>
        <p:grpSp>
          <p:nvGrpSpPr>
            <p:cNvPr id="11" name="그룹 10"/>
            <p:cNvGrpSpPr/>
            <p:nvPr/>
          </p:nvGrpSpPr>
          <p:grpSpPr>
            <a:xfrm>
              <a:off x="3672189" y="239106"/>
              <a:ext cx="2697858" cy="461665"/>
              <a:chOff x="3672189" y="239106"/>
              <a:chExt cx="2697858" cy="461665"/>
            </a:xfrm>
          </p:grpSpPr>
          <p:sp>
            <p:nvSpPr>
              <p:cNvPr id="12" name="Rectangle 5"/>
              <p:cNvSpPr>
                <a:spLocks noChangeArrowheads="1"/>
              </p:cNvSpPr>
              <p:nvPr/>
            </p:nvSpPr>
            <p:spPr bwMode="white">
              <a:xfrm>
                <a:off x="3913925" y="240030"/>
                <a:ext cx="2435440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 dirty="0">
                    <a:solidFill>
                      <a:srgbClr val="C0E6EA"/>
                    </a:solidFill>
                    <a:latin typeface="나눔스퀘어라운드 ExtraBold"/>
                    <a:ea typeface="나눔스퀘어라운드 ExtraBold"/>
                  </a:rPr>
                  <a:t>사실 확인 및 조치 </a:t>
                </a:r>
              </a:p>
            </p:txBody>
          </p:sp>
          <p:sp>
            <p:nvSpPr>
              <p:cNvPr id="13" name="타원 12"/>
              <p:cNvSpPr/>
              <p:nvPr/>
            </p:nvSpPr>
            <p:spPr>
              <a:xfrm>
                <a:off x="3672189" y="331227"/>
                <a:ext cx="277425" cy="277425"/>
              </a:xfrm>
              <a:prstGeom prst="ellipse">
                <a:avLst/>
              </a:prstGeom>
              <a:solidFill>
                <a:srgbClr val="46B6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5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479506" y="1366248"/>
            <a:ext cx="5717482" cy="551777"/>
            <a:chOff x="849494" y="1366248"/>
            <a:chExt cx="5717482" cy="551777"/>
          </a:xfrm>
        </p:grpSpPr>
        <p:sp>
          <p:nvSpPr>
            <p:cNvPr id="46" name="Round Same Side Corner Rectangle 4"/>
            <p:cNvSpPr/>
            <p:nvPr/>
          </p:nvSpPr>
          <p:spPr>
            <a:xfrm rot="5400000">
              <a:off x="3380080" y="-1001433"/>
              <a:ext cx="504000" cy="5287198"/>
            </a:xfrm>
            <a:prstGeom prst="round2Same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39" name="Group 1035"/>
            <p:cNvGrpSpPr/>
            <p:nvPr/>
          </p:nvGrpSpPr>
          <p:grpSpPr>
            <a:xfrm>
              <a:off x="849494" y="1366248"/>
              <a:ext cx="599609" cy="551777"/>
              <a:chOff x="1270416" y="1881625"/>
              <a:chExt cx="599609" cy="673180"/>
            </a:xfrm>
          </p:grpSpPr>
          <p:sp>
            <p:nvSpPr>
              <p:cNvPr id="41" name="Rounded Rectangle 1032"/>
              <p:cNvSpPr/>
              <p:nvPr/>
            </p:nvSpPr>
            <p:spPr>
              <a:xfrm>
                <a:off x="1283128" y="1881625"/>
                <a:ext cx="586897" cy="673180"/>
              </a:xfrm>
              <a:prstGeom prst="homePlate">
                <a:avLst>
                  <a:gd name="adj" fmla="val 36596"/>
                </a:avLst>
              </a:prstGeom>
              <a:solidFill>
                <a:srgbClr val="34949E"/>
              </a:solidFill>
              <a:ln w="6350">
                <a:noFill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270416" y="1935636"/>
                <a:ext cx="544239" cy="542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2400" b="1">
                    <a:solidFill>
                      <a:schemeClr val="bg1"/>
                    </a:solidFill>
                    <a:latin typeface="Calibri"/>
                    <a:cs typeface="Calibri"/>
                  </a:rPr>
                  <a:t>01</a:t>
                </a:r>
                <a:endParaRPr lang="ko-KR" altLang="en-US" sz="2400" b="1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1420316" y="1440383"/>
              <a:ext cx="5146660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en-US" altLang="ko-KR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피해자가 행위자와의 </a:t>
              </a:r>
              <a:r>
                <a:rPr lang="ko-KR" altLang="en-US" sz="2000" b="1">
                  <a:solidFill>
                    <a:srgbClr val="34949E"/>
                  </a:solidFill>
                  <a:latin typeface="나눔바른고딕"/>
                  <a:ea typeface="나눔바른고딕"/>
                  <a:cs typeface="함초롬돋움"/>
                </a:rPr>
                <a:t>분리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만을 요청하는 경우</a:t>
              </a:r>
            </a:p>
          </p:txBody>
        </p:sp>
      </p:grpSp>
      <p:sp>
        <p:nvSpPr>
          <p:cNvPr id="49" name="직사각형 48"/>
          <p:cNvSpPr/>
          <p:nvPr/>
        </p:nvSpPr>
        <p:spPr>
          <a:xfrm>
            <a:off x="912254" y="2700428"/>
            <a:ext cx="7491069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이 경우 피해자에 대한 괴롭힘 행위는 중단될 수 있으나</a:t>
            </a:r>
            <a:r>
              <a:rPr lang="en-US" altLang="ko-KR" sz="1600" dirty="0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행위자가 다른 직원에게</a:t>
            </a:r>
            <a:endParaRPr lang="en-US" altLang="ko-KR" sz="1600" dirty="0"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latin typeface="나눔바른고딕"/>
                <a:ea typeface="나눔바른고딕"/>
                <a:cs typeface="함초롬돋움"/>
              </a:rPr>
              <a:t> </a:t>
            </a: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   괴롭힘 행위를 할 수 있으므로</a:t>
            </a:r>
            <a:r>
              <a:rPr lang="en-US" altLang="ko-KR" sz="1600" dirty="0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행위자를 일정기간 관찰 또는 주의 촉구 등 실시</a:t>
            </a:r>
            <a:endParaRPr lang="en-US" altLang="ko-KR" sz="1600" dirty="0"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ko-KR" altLang="en-US" sz="800" dirty="0"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사업주에게 보고 시 구체적 내용을 담은 상담일지보다 별도 보고서에 핵심만 기술하여</a:t>
            </a:r>
            <a:endParaRPr lang="en-US" altLang="ko-KR" sz="1600" dirty="0"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latin typeface="나눔바른고딕"/>
                <a:ea typeface="나눔바른고딕"/>
                <a:cs typeface="함초롬돋움"/>
              </a:rPr>
              <a:t>   </a:t>
            </a: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 배치전환 조치의 필요성을 판단하도록 함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845762" y="2248336"/>
            <a:ext cx="8241042" cy="4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801" b="0" spc="-2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상담자는 괴롭힘 행위로 판단되면 사업주에게 보고 후 피해자 요청사항을 수용하게 함</a:t>
            </a: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68358" y="2308473"/>
            <a:ext cx="328714" cy="280800"/>
          </a:xfrm>
          <a:prstGeom prst="rect">
            <a:avLst/>
          </a:prstGeom>
        </p:spPr>
      </p:pic>
      <p:sp>
        <p:nvSpPr>
          <p:cNvPr id="29" name="Rectangle 2"/>
          <p:cNvSpPr>
            <a:spLocks noChangeArrowheads="1"/>
          </p:cNvSpPr>
          <p:nvPr/>
        </p:nvSpPr>
        <p:spPr>
          <a:xfrm>
            <a:off x="-304093" y="-87395"/>
            <a:ext cx="651600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1134522" y="4307468"/>
            <a:ext cx="4148115" cy="2050263"/>
            <a:chOff x="676434" y="4348789"/>
            <a:chExt cx="4148115" cy="2050263"/>
          </a:xfrm>
        </p:grpSpPr>
        <p:grpSp>
          <p:nvGrpSpPr>
            <p:cNvPr id="40" name="그룹 39"/>
            <p:cNvGrpSpPr/>
            <p:nvPr/>
          </p:nvGrpSpPr>
          <p:grpSpPr>
            <a:xfrm>
              <a:off x="676434" y="4348789"/>
              <a:ext cx="4148115" cy="2050263"/>
              <a:chOff x="676434" y="4348789"/>
              <a:chExt cx="4148115" cy="2050263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 rotWithShape="1">
              <a:blip r:embed="rId3">
                <a:grayscl/>
              </a:blip>
              <a:stretch>
                <a:fillRect/>
              </a:stretch>
            </p:blipFill>
            <p:spPr>
              <a:xfrm>
                <a:off x="991015" y="5065554"/>
                <a:ext cx="141841" cy="141841"/>
              </a:xfrm>
              <a:prstGeom prst="rect">
                <a:avLst/>
              </a:prstGeom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 rotWithShape="1">
              <a:blip r:embed="rId3">
                <a:grayscl/>
              </a:blip>
              <a:stretch>
                <a:fillRect/>
              </a:stretch>
            </p:blipFill>
            <p:spPr>
              <a:xfrm>
                <a:off x="991015" y="5338419"/>
                <a:ext cx="141841" cy="141841"/>
              </a:xfrm>
              <a:prstGeom prst="rect">
                <a:avLst/>
              </a:prstGeom>
            </p:spPr>
          </p:pic>
          <p:pic>
            <p:nvPicPr>
              <p:cNvPr id="47" name="그림 46"/>
              <p:cNvPicPr>
                <a:picLocks noChangeAspect="1"/>
              </p:cNvPicPr>
              <p:nvPr/>
            </p:nvPicPr>
            <p:blipFill rotWithShape="1">
              <a:blip r:embed="rId3">
                <a:grayscl/>
              </a:blip>
              <a:stretch>
                <a:fillRect/>
              </a:stretch>
            </p:blipFill>
            <p:spPr>
              <a:xfrm>
                <a:off x="991015" y="5587177"/>
                <a:ext cx="141841" cy="141841"/>
              </a:xfrm>
              <a:prstGeom prst="rect">
                <a:avLst/>
              </a:prstGeom>
            </p:spPr>
          </p:pic>
          <p:pic>
            <p:nvPicPr>
              <p:cNvPr id="48" name="그림 47"/>
              <p:cNvPicPr>
                <a:picLocks noChangeAspect="1"/>
              </p:cNvPicPr>
              <p:nvPr/>
            </p:nvPicPr>
            <p:blipFill rotWithShape="1">
              <a:blip r:embed="rId3">
                <a:grayscl/>
              </a:blip>
              <a:stretch>
                <a:fillRect/>
              </a:stretch>
            </p:blipFill>
            <p:spPr>
              <a:xfrm>
                <a:off x="991015" y="5835935"/>
                <a:ext cx="141841" cy="141841"/>
              </a:xfrm>
              <a:prstGeom prst="rect">
                <a:avLst/>
              </a:prstGeom>
            </p:spPr>
          </p:pic>
          <p:grpSp>
            <p:nvGrpSpPr>
              <p:cNvPr id="50" name="그룹 49"/>
              <p:cNvGrpSpPr/>
              <p:nvPr/>
            </p:nvGrpSpPr>
            <p:grpSpPr>
              <a:xfrm>
                <a:off x="676434" y="4348789"/>
                <a:ext cx="4148115" cy="2050263"/>
                <a:chOff x="1341924" y="3876279"/>
                <a:chExt cx="3662748" cy="1735691"/>
              </a:xfrm>
            </p:grpSpPr>
            <p:grpSp>
              <p:nvGrpSpPr>
                <p:cNvPr id="52" name="그룹 51"/>
                <p:cNvGrpSpPr/>
                <p:nvPr/>
              </p:nvGrpSpPr>
              <p:grpSpPr>
                <a:xfrm>
                  <a:off x="1391621" y="4003081"/>
                  <a:ext cx="3613051" cy="1608889"/>
                  <a:chOff x="727717" y="5101285"/>
                  <a:chExt cx="3613051" cy="1608889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4" name="Rectangle 7"/>
                  <p:cNvSpPr>
                    <a:spLocks noChangeArrowheads="1"/>
                  </p:cNvSpPr>
                  <p:nvPr/>
                </p:nvSpPr>
                <p:spPr bwMode="white">
                  <a:xfrm>
                    <a:off x="1211460" y="5101285"/>
                    <a:ext cx="2847050" cy="286718"/>
                  </a:xfrm>
                  <a:prstGeom prst="rect">
                    <a:avLst/>
                  </a:prstGeom>
                  <a:solidFill>
                    <a:srgbClr val="293B49"/>
                  </a:solidFill>
                  <a:ln w="9525" cmpd="sng">
                    <a:noFill/>
                    <a:miter/>
                  </a:ln>
                  <a:effectLst/>
                </p:spPr>
                <p:txBody>
                  <a:bodyPr wrap="square">
                    <a:spAutoFit/>
                  </a:bodyPr>
                  <a:lstStyle>
                    <a:lvl1pPr defTabSz="898525">
                      <a:defRPr kumimoji="1" sz="1200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lvl1pPr>
                    <a:lvl2pPr marL="989013" indent="-449263" defTabSz="898525">
                      <a:defRPr kumimoji="1" sz="1200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lvl2pPr>
                    <a:lvl3pPr marL="1528763" indent="-449263" defTabSz="898525">
                      <a:defRPr kumimoji="1" sz="1200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lvl3pPr>
                    <a:lvl4pPr marL="2068513" indent="-449263" defTabSz="898525">
                      <a:defRPr kumimoji="1" sz="1200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lvl4pPr>
                    <a:lvl5pPr marL="2608263" indent="-449263" defTabSz="898525">
                      <a:defRPr kumimoji="1" sz="1200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lvl5pPr>
                    <a:lvl6pPr marL="3065463" indent="-449263" defTabSz="898525" fontAlgn="base">
                      <a:spcBef>
                        <a:spcPct val="30000"/>
                      </a:spcBef>
                      <a:spcAft>
                        <a:spcPct val="0"/>
                      </a:spcAft>
                      <a:defRPr kumimoji="1" sz="1200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lvl6pPr>
                    <a:lvl7pPr marL="3522663" indent="-449263" defTabSz="898525" fontAlgn="base">
                      <a:spcBef>
                        <a:spcPct val="30000"/>
                      </a:spcBef>
                      <a:spcAft>
                        <a:spcPct val="0"/>
                      </a:spcAft>
                      <a:defRPr kumimoji="1" sz="1200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lvl7pPr>
                    <a:lvl8pPr marL="3979863" indent="-449263" defTabSz="898525" fontAlgn="base">
                      <a:spcBef>
                        <a:spcPct val="30000"/>
                      </a:spcBef>
                      <a:spcAft>
                        <a:spcPct val="0"/>
                      </a:spcAft>
                      <a:defRPr kumimoji="1" sz="1200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lvl8pPr>
                    <a:lvl9pPr marL="4437063" indent="-449263" defTabSz="898525" fontAlgn="base">
                      <a:spcBef>
                        <a:spcPct val="30000"/>
                      </a:spcBef>
                      <a:spcAft>
                        <a:spcPct val="0"/>
                      </a:spcAft>
                      <a:defRPr kumimoji="1" sz="1200">
                        <a:solidFill>
                          <a:schemeClr val="tx1"/>
                        </a:solidFill>
                        <a:latin typeface="Arial"/>
                        <a:cs typeface="Arial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defRPr lang="ko-KR" altLang="en-US"/>
                    </a:pPr>
                    <a:r>
                      <a:rPr lang="ko-KR" altLang="en-US" sz="1601">
                        <a:solidFill>
                          <a:schemeClr val="bg1"/>
                        </a:solidFill>
                        <a:latin typeface="나눔바른고딕"/>
                        <a:ea typeface="나눔바른고딕"/>
                        <a:cs typeface="함초롬돋움"/>
                      </a:rPr>
                      <a:t>   상담보고서에 기술되어야 할 내용</a:t>
                    </a:r>
                  </a:p>
                </p:txBody>
              </p:sp>
              <p:sp>
                <p:nvSpPr>
                  <p:cNvPr id="55" name="사각형: 둥근 모서리 54"/>
                  <p:cNvSpPr/>
                  <p:nvPr/>
                </p:nvSpPr>
                <p:spPr>
                  <a:xfrm>
                    <a:off x="727717" y="5387872"/>
                    <a:ext cx="3613051" cy="132230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/>
                  </a:solidFill>
                  <a:ln>
                    <a:solidFill>
                      <a:srgbClr val="0B0B0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 lang="ko-KR" altLang="en-US"/>
                    </a:pPr>
                    <a:endParaRPr lang="ko-KR" altLang="en-US"/>
                  </a:p>
                </p:txBody>
              </p:sp>
            </p:grpSp>
            <p:pic>
              <p:nvPicPr>
                <p:cNvPr id="53" name="그림 52" descr="벡터그래픽이(가) 표시된 사진  자동 생성된 설명"/>
                <p:cNvPicPr>
                  <a:picLocks noChangeAspect="1"/>
                </p:cNvPicPr>
                <p:nvPr/>
              </p:nvPicPr>
              <p:blipFill rotWithShape="1">
                <a:blip r:embed="rId4"/>
                <a:stretch>
                  <a:fillRect/>
                </a:stretch>
              </p:blipFill>
              <p:spPr>
                <a:xfrm>
                  <a:off x="1341924" y="3876279"/>
                  <a:ext cx="698818" cy="698818"/>
                </a:xfrm>
                <a:prstGeom prst="rect">
                  <a:avLst/>
                </a:prstGeom>
              </p:spPr>
            </p:pic>
          </p:grpSp>
        </p:grpSp>
        <p:sp>
          <p:nvSpPr>
            <p:cNvPr id="43" name="Rectangle 7"/>
            <p:cNvSpPr>
              <a:spLocks noChangeArrowheads="1"/>
            </p:cNvSpPr>
            <p:nvPr/>
          </p:nvSpPr>
          <p:spPr bwMode="white">
            <a:xfrm>
              <a:off x="1061935" y="4977723"/>
              <a:ext cx="3130412" cy="13577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피해자가 진술한 괴롭힘 행위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행위를 입증할 수 있는 근거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 정도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피해자의 요청사항</a:t>
              </a: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504811" y="4459523"/>
            <a:ext cx="1596647" cy="210399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12" name="직사각형 11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사각형: 둥근 위쪽 모서리 12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4" name="평행 사변형 13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5" name="평행 사변형 14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27426" y="240030"/>
              <a:ext cx="19263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사건 처리절차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7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발생 시 </a:t>
              </a:r>
            </a:p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처리절차</a:t>
              </a:r>
            </a:p>
          </p:txBody>
        </p:sp>
      </p:grpSp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50677" y="2376397"/>
            <a:ext cx="276320" cy="236042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50677" y="3763514"/>
            <a:ext cx="276320" cy="236042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856181" y="2279049"/>
            <a:ext cx="7633478" cy="111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약식조사 후 괴롭힘 행위가 확인되면 상담자는 피해자의 요구안을 정리하여 행위자에게 전달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defRPr lang="ko-KR" altLang="en-US"/>
            </a:pPr>
            <a:endParaRPr lang="en-US" altLang="ko-KR" sz="16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2081618" y="3116200"/>
            <a:ext cx="5440696" cy="32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 lang="ko-KR" altLang="en-US"/>
            </a:pPr>
            <a:r>
              <a:rPr lang="ko-KR" altLang="en-US" sz="14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사과, 재발방지 약속, 행위자의 자원요청에 따른 배치전환, 행위자 교육 등</a:t>
            </a:r>
          </a:p>
        </p:txBody>
      </p:sp>
      <p:grpSp>
        <p:nvGrpSpPr>
          <p:cNvPr id="51" name="그룹 50"/>
          <p:cNvGrpSpPr/>
          <p:nvPr/>
        </p:nvGrpSpPr>
        <p:grpSpPr>
          <a:xfrm>
            <a:off x="930701" y="3131444"/>
            <a:ext cx="1199089" cy="297556"/>
            <a:chOff x="4919634" y="3591110"/>
            <a:chExt cx="1259299" cy="314555"/>
          </a:xfrm>
        </p:grpSpPr>
        <p:sp>
          <p:nvSpPr>
            <p:cNvPr id="49" name="화살표: 오각형 48"/>
            <p:cNvSpPr/>
            <p:nvPr/>
          </p:nvSpPr>
          <p:spPr>
            <a:xfrm>
              <a:off x="4919637" y="3591110"/>
              <a:ext cx="1230547" cy="314555"/>
            </a:xfrm>
            <a:prstGeom prst="homePlate">
              <a:avLst>
                <a:gd name="adj" fmla="val 50000"/>
              </a:avLst>
            </a:prstGeom>
            <a:solidFill>
              <a:srgbClr val="18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4919633" y="3594498"/>
              <a:ext cx="1259300" cy="309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14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en-US" altLang="ko-KR" sz="14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ko-KR" altLang="en-US" sz="14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요구안의 예 </a:t>
              </a:r>
            </a:p>
          </p:txBody>
        </p:sp>
      </p:grpSp>
      <p:sp>
        <p:nvSpPr>
          <p:cNvPr id="52" name="직사각형 51"/>
          <p:cNvSpPr/>
          <p:nvPr/>
        </p:nvSpPr>
        <p:spPr>
          <a:xfrm>
            <a:off x="856181" y="3638486"/>
            <a:ext cx="6180677" cy="254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행위자가 요구안을 받아들이면 </a:t>
            </a:r>
            <a:r>
              <a:rPr lang="ko-KR" altLang="en-US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요구안</a:t>
            </a: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이행 후 사건 종결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en-US" altLang="ko-KR" sz="8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행위자가 다른 직원에게 괴롭힘 행위를 하지 않도록 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필요 시 회사 차원에서 </a:t>
            </a:r>
            <a:r>
              <a:rPr lang="ko-KR" altLang="en-US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상담</a:t>
            </a:r>
            <a:r>
              <a:rPr lang="ko-KR" altLang="en-US" dirty="0" err="1">
                <a:solidFill>
                  <a:srgbClr val="000000"/>
                </a:solidFill>
                <a:latin typeface="맑은 고딕"/>
                <a:ea typeface="맑은 고딕"/>
                <a:cs typeface="함초롬돋움"/>
              </a:rPr>
              <a:t>∙</a:t>
            </a:r>
            <a:r>
              <a:rPr lang="ko-KR" altLang="en-US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코칭</a:t>
            </a:r>
            <a:r>
              <a:rPr lang="ko-KR" altLang="en-US" dirty="0" err="1">
                <a:solidFill>
                  <a:srgbClr val="000000"/>
                </a:solidFill>
                <a:latin typeface="맑은 고딕"/>
                <a:cs typeface="함초롬돋움"/>
              </a:rPr>
              <a:t>∙</a:t>
            </a:r>
            <a:r>
              <a:rPr lang="ko-KR" altLang="en-US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교육</a:t>
            </a: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등을 받도록 결정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en-US" altLang="ko-KR" sz="8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행위자의 </a:t>
            </a:r>
            <a:r>
              <a:rPr lang="ko-KR" altLang="en-US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요구안</a:t>
            </a: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거부로 합의가 결렬될 경우 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피해자를 다시 상담한 후 정식조사 의사 등을 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확인하여 절차를 진행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50677" y="4271062"/>
            <a:ext cx="276320" cy="236042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68665" y="5147460"/>
            <a:ext cx="276320" cy="236042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58311" y="3883405"/>
            <a:ext cx="1152147" cy="232693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097283" y="4187036"/>
            <a:ext cx="1406249" cy="203942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그룹 32"/>
          <p:cNvGrpSpPr/>
          <p:nvPr/>
        </p:nvGrpSpPr>
        <p:grpSpPr>
          <a:xfrm>
            <a:off x="479506" y="1366248"/>
            <a:ext cx="5717482" cy="551777"/>
            <a:chOff x="849494" y="1366248"/>
            <a:chExt cx="5717482" cy="551777"/>
          </a:xfrm>
        </p:grpSpPr>
        <p:sp>
          <p:nvSpPr>
            <p:cNvPr id="34" name="Round Same Side Corner Rectangle 4"/>
            <p:cNvSpPr/>
            <p:nvPr/>
          </p:nvSpPr>
          <p:spPr>
            <a:xfrm rot="5400000">
              <a:off x="3068835" y="-690188"/>
              <a:ext cx="504000" cy="4664707"/>
            </a:xfrm>
            <a:prstGeom prst="round2Same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35" name="Group 1035"/>
            <p:cNvGrpSpPr/>
            <p:nvPr/>
          </p:nvGrpSpPr>
          <p:grpSpPr>
            <a:xfrm>
              <a:off x="849494" y="1366248"/>
              <a:ext cx="599609" cy="551777"/>
              <a:chOff x="1270416" y="1881625"/>
              <a:chExt cx="599609" cy="673180"/>
            </a:xfrm>
          </p:grpSpPr>
          <p:sp>
            <p:nvSpPr>
              <p:cNvPr id="37" name="Rounded Rectangle 1032"/>
              <p:cNvSpPr/>
              <p:nvPr/>
            </p:nvSpPr>
            <p:spPr>
              <a:xfrm>
                <a:off x="1283128" y="1881625"/>
                <a:ext cx="586897" cy="673180"/>
              </a:xfrm>
              <a:prstGeom prst="homePlate">
                <a:avLst>
                  <a:gd name="adj" fmla="val 36596"/>
                </a:avLst>
              </a:prstGeom>
              <a:solidFill>
                <a:srgbClr val="34949E"/>
              </a:solidFill>
              <a:ln w="6350">
                <a:noFill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270416" y="1935636"/>
                <a:ext cx="544239" cy="542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2400" b="1">
                    <a:solidFill>
                      <a:schemeClr val="bg1"/>
                    </a:solidFill>
                    <a:latin typeface="Calibri"/>
                    <a:cs typeface="Calibri"/>
                  </a:rPr>
                  <a:t>02</a:t>
                </a:r>
                <a:endParaRPr lang="ko-KR" altLang="en-US" sz="2400" b="1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36" name="직사각형 35"/>
            <p:cNvSpPr/>
            <p:nvPr/>
          </p:nvSpPr>
          <p:spPr>
            <a:xfrm>
              <a:off x="1420316" y="1440383"/>
              <a:ext cx="5146660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en-US" altLang="ko-KR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피해자가 당사자 간 </a:t>
              </a:r>
              <a:r>
                <a:rPr lang="ko-KR" altLang="en-US" sz="2000" b="1">
                  <a:solidFill>
                    <a:srgbClr val="34949E"/>
                  </a:solidFill>
                  <a:latin typeface="나눔바른고딕"/>
                  <a:ea typeface="나눔바른고딕"/>
                  <a:cs typeface="함초롬돋움"/>
                </a:rPr>
                <a:t>합의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를 원하는 경우</a:t>
              </a:r>
            </a:p>
          </p:txBody>
        </p:sp>
      </p:grp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105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white">
          <a:xfrm>
            <a:off x="3913925" y="240030"/>
            <a:ext cx="2435440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solidFill>
                  <a:srgbClr val="C0E6EA"/>
                </a:solidFill>
                <a:latin typeface="나눔스퀘어라운드 ExtraBold"/>
                <a:ea typeface="나눔스퀘어라운드 ExtraBold"/>
              </a:rPr>
              <a:t>사실 확인 및 조치 </a:t>
            </a:r>
          </a:p>
        </p:txBody>
      </p:sp>
      <p:sp>
        <p:nvSpPr>
          <p:cNvPr id="43" name="타원 42"/>
          <p:cNvSpPr/>
          <p:nvPr/>
        </p:nvSpPr>
        <p:spPr>
          <a:xfrm>
            <a:off x="3672189" y="331227"/>
            <a:ext cx="277425" cy="277425"/>
          </a:xfrm>
          <a:prstGeom prst="ellipse">
            <a:avLst/>
          </a:prstGeom>
          <a:solidFill>
            <a:srgbClr val="46B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5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23" name="직사각형 22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4" name="사각형: 둥근 위쪽 모서리 23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5" name="평행 사변형 24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6" name="평행 사변형 25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27426" y="240030"/>
              <a:ext cx="19263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사건 처리절차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7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발생 시 </a:t>
              </a:r>
            </a:p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처리절차</a:t>
              </a: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479506" y="1087518"/>
            <a:ext cx="2797820" cy="551777"/>
            <a:chOff x="849494" y="1366248"/>
            <a:chExt cx="2797820" cy="551777"/>
          </a:xfrm>
        </p:grpSpPr>
        <p:sp>
          <p:nvSpPr>
            <p:cNvPr id="49" name="Round Same Side Corner Rectangle 4"/>
            <p:cNvSpPr/>
            <p:nvPr/>
          </p:nvSpPr>
          <p:spPr>
            <a:xfrm rot="5400000">
              <a:off x="2052835" y="325813"/>
              <a:ext cx="504000" cy="2632706"/>
            </a:xfrm>
            <a:prstGeom prst="round2Same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50" name="Group 1035"/>
            <p:cNvGrpSpPr/>
            <p:nvPr/>
          </p:nvGrpSpPr>
          <p:grpSpPr>
            <a:xfrm>
              <a:off x="849494" y="1366248"/>
              <a:ext cx="599609" cy="551777"/>
              <a:chOff x="1270416" y="1881625"/>
              <a:chExt cx="599609" cy="673180"/>
            </a:xfrm>
          </p:grpSpPr>
          <p:sp>
            <p:nvSpPr>
              <p:cNvPr id="52" name="Rounded Rectangle 1032"/>
              <p:cNvSpPr/>
              <p:nvPr/>
            </p:nvSpPr>
            <p:spPr>
              <a:xfrm>
                <a:off x="1283128" y="1881625"/>
                <a:ext cx="586897" cy="673180"/>
              </a:xfrm>
              <a:prstGeom prst="homePlate">
                <a:avLst>
                  <a:gd name="adj" fmla="val 36596"/>
                </a:avLst>
              </a:prstGeom>
              <a:solidFill>
                <a:srgbClr val="34949E"/>
              </a:solidFill>
              <a:ln w="6350">
                <a:noFill/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270416" y="1935636"/>
                <a:ext cx="544239" cy="545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2400" b="1">
                    <a:solidFill>
                      <a:schemeClr val="bg1"/>
                    </a:solidFill>
                    <a:latin typeface="Calibri"/>
                    <a:cs typeface="Calibri"/>
                  </a:rPr>
                  <a:t>03</a:t>
                </a:r>
                <a:endParaRPr lang="ko-KR" altLang="en-US" sz="2400" b="1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51" name="직사각형 50"/>
            <p:cNvSpPr/>
            <p:nvPr/>
          </p:nvSpPr>
          <p:spPr>
            <a:xfrm>
              <a:off x="1420316" y="1466509"/>
              <a:ext cx="2226998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en-US" altLang="ko-KR" sz="2000" b="1">
                  <a:solidFill>
                    <a:srgbClr val="34949E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ko-KR" altLang="en-US" sz="2000" b="1">
                  <a:solidFill>
                    <a:srgbClr val="34949E"/>
                  </a:solidFill>
                  <a:latin typeface="나눔바른고딕"/>
                  <a:ea typeface="나눔바른고딕"/>
                  <a:cs typeface="함초롬돋움"/>
                </a:rPr>
                <a:t>정식조사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를 한 경우</a:t>
              </a:r>
            </a:p>
          </p:txBody>
        </p:sp>
      </p:grpSp>
      <p:sp>
        <p:nvSpPr>
          <p:cNvPr id="132" name="Round Same Side Corner Rectangle 4"/>
          <p:cNvSpPr/>
          <p:nvPr/>
        </p:nvSpPr>
        <p:spPr>
          <a:xfrm rot="5400000">
            <a:off x="2289111" y="101459"/>
            <a:ext cx="4752986" cy="8218789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5875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lang="ko-KR" altLang="en-US"/>
            </a:pPr>
            <a:endParaRPr lang="ko-KR" altLang="en-US" sz="1500"/>
          </a:p>
        </p:txBody>
      </p:sp>
      <p:sp>
        <p:nvSpPr>
          <p:cNvPr id="120" name="사각형: 둥근 한쪽 모서리 119"/>
          <p:cNvSpPr/>
          <p:nvPr/>
        </p:nvSpPr>
        <p:spPr>
          <a:xfrm flipH="1">
            <a:off x="375132" y="1957398"/>
            <a:ext cx="1601440" cy="576806"/>
          </a:xfrm>
          <a:prstGeom prst="round1Rect">
            <a:avLst>
              <a:gd name="adj" fmla="val 4510"/>
            </a:avLst>
          </a:prstGeom>
          <a:solidFill>
            <a:srgbClr val="3DA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1" name="Rectangle 5"/>
          <p:cNvSpPr>
            <a:spLocks noChangeArrowheads="1"/>
          </p:cNvSpPr>
          <p:nvPr/>
        </p:nvSpPr>
        <p:spPr bwMode="white">
          <a:xfrm>
            <a:off x="430308" y="1984191"/>
            <a:ext cx="1495974" cy="523220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4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괴롭힘 </a:t>
            </a:r>
            <a:br>
              <a:rPr lang="en-US" altLang="ko-KR" sz="14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</a:br>
            <a:r>
              <a:rPr lang="ko-KR" altLang="en-US" sz="14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사실 확인 시</a:t>
            </a:r>
          </a:p>
        </p:txBody>
      </p:sp>
      <p:sp>
        <p:nvSpPr>
          <p:cNvPr id="133" name="Rectangle 6"/>
          <p:cNvSpPr>
            <a:spLocks noChangeArrowheads="1"/>
          </p:cNvSpPr>
          <p:nvPr/>
        </p:nvSpPr>
        <p:spPr bwMode="white">
          <a:xfrm>
            <a:off x="2366095" y="1960376"/>
            <a:ext cx="5857209" cy="628121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 lang="ko-KR" altLang="en-US"/>
            </a:pP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사용자는 근로기준법 제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76</a:t>
            </a: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조의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3</a:t>
            </a: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제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4</a:t>
            </a: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항 및 제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5</a:t>
            </a: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항에 따라 행위자와 피해자에 대해 조치</a:t>
            </a:r>
          </a:p>
        </p:txBody>
      </p:sp>
      <p:sp>
        <p:nvSpPr>
          <p:cNvPr id="39" name="Freeform 45"/>
          <p:cNvSpPr>
            <a:spLocks noEditPoints="1"/>
          </p:cNvSpPr>
          <p:nvPr/>
        </p:nvSpPr>
        <p:spPr>
          <a:xfrm>
            <a:off x="2155749" y="2032797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49B7C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4" name="직각 삼각형 53"/>
          <p:cNvSpPr/>
          <p:nvPr/>
        </p:nvSpPr>
        <p:spPr>
          <a:xfrm rot="10800000">
            <a:off x="375132" y="2532709"/>
            <a:ext cx="181077" cy="54909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2" name="사각형: 둥근 한쪽 모서리 121"/>
          <p:cNvSpPr/>
          <p:nvPr/>
        </p:nvSpPr>
        <p:spPr>
          <a:xfrm flipH="1">
            <a:off x="375132" y="2718009"/>
            <a:ext cx="1601440" cy="576000"/>
          </a:xfrm>
          <a:prstGeom prst="round1Rect">
            <a:avLst>
              <a:gd name="adj" fmla="val 0"/>
            </a:avLst>
          </a:prstGeom>
          <a:solidFill>
            <a:srgbClr val="349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3" name="Rectangle 5"/>
          <p:cNvSpPr>
            <a:spLocks noChangeArrowheads="1"/>
          </p:cNvSpPr>
          <p:nvPr/>
        </p:nvSpPr>
        <p:spPr bwMode="white">
          <a:xfrm>
            <a:off x="445957" y="2796294"/>
            <a:ext cx="1464676" cy="419430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none" anchor="ctr">
            <a:no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결정</a:t>
            </a:r>
          </a:p>
        </p:txBody>
      </p:sp>
      <p:sp>
        <p:nvSpPr>
          <p:cNvPr id="134" name="Rectangle 6"/>
          <p:cNvSpPr>
            <a:spLocks noChangeArrowheads="1"/>
          </p:cNvSpPr>
          <p:nvPr/>
        </p:nvSpPr>
        <p:spPr bwMode="white">
          <a:xfrm>
            <a:off x="2366095" y="2672707"/>
            <a:ext cx="6168653" cy="628121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 lang="ko-KR" altLang="en-US"/>
            </a:pP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정식조사 결과를 토대로 괴롭힘 행위의 인정 여부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피해자 보호 조치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행위자 징계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재발방지에 관한 권고사항 등을 결정</a:t>
            </a:r>
          </a:p>
        </p:txBody>
      </p:sp>
      <p:sp>
        <p:nvSpPr>
          <p:cNvPr id="42" name="Freeform 45"/>
          <p:cNvSpPr>
            <a:spLocks noEditPoints="1"/>
          </p:cNvSpPr>
          <p:nvPr/>
        </p:nvSpPr>
        <p:spPr>
          <a:xfrm>
            <a:off x="2155749" y="2765543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49B7C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6" name="직각 삼각형 65"/>
          <p:cNvSpPr/>
          <p:nvPr/>
        </p:nvSpPr>
        <p:spPr>
          <a:xfrm rot="10800000">
            <a:off x="375132" y="3291614"/>
            <a:ext cx="181077" cy="54909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4" name="사각형: 둥근 한쪽 모서리 123"/>
          <p:cNvSpPr/>
          <p:nvPr/>
        </p:nvSpPr>
        <p:spPr>
          <a:xfrm flipH="1">
            <a:off x="375132" y="3483625"/>
            <a:ext cx="1601440" cy="576806"/>
          </a:xfrm>
          <a:prstGeom prst="round1Rect">
            <a:avLst>
              <a:gd name="adj" fmla="val 0"/>
            </a:avLst>
          </a:prstGeom>
          <a:solidFill>
            <a:srgbClr val="3DA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5" name="Rectangle 5"/>
          <p:cNvSpPr>
            <a:spLocks noChangeArrowheads="1"/>
          </p:cNvSpPr>
          <p:nvPr/>
        </p:nvSpPr>
        <p:spPr bwMode="white">
          <a:xfrm>
            <a:off x="596673" y="3510418"/>
            <a:ext cx="1163245" cy="523220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4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괴롭힘이</a:t>
            </a:r>
          </a:p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4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인정된 경우</a:t>
            </a:r>
          </a:p>
        </p:txBody>
      </p:sp>
      <p:sp>
        <p:nvSpPr>
          <p:cNvPr id="135" name="Rectangle 6"/>
          <p:cNvSpPr>
            <a:spLocks noChangeArrowheads="1"/>
          </p:cNvSpPr>
          <p:nvPr/>
        </p:nvSpPr>
        <p:spPr bwMode="white">
          <a:xfrm>
            <a:off x="2366095" y="3430733"/>
            <a:ext cx="6168652" cy="628121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 lang="ko-KR" altLang="en-US"/>
            </a:pP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취업규칙에 근거하여 엄격하게 징계 등의 조치를 하고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필요 시 행위자의 근무장소 변경 등 피해자 보호 조치도 병행</a:t>
            </a:r>
          </a:p>
        </p:txBody>
      </p:sp>
      <p:sp>
        <p:nvSpPr>
          <p:cNvPr id="44" name="Freeform 45"/>
          <p:cNvSpPr>
            <a:spLocks noEditPoints="1"/>
          </p:cNvSpPr>
          <p:nvPr/>
        </p:nvSpPr>
        <p:spPr>
          <a:xfrm>
            <a:off x="2155749" y="3506163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49B7C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7" name="직각 삼각형 66"/>
          <p:cNvSpPr/>
          <p:nvPr/>
        </p:nvSpPr>
        <p:spPr>
          <a:xfrm rot="10800000">
            <a:off x="375132" y="4060431"/>
            <a:ext cx="181077" cy="54909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6" name="사각형: 둥근 한쪽 모서리 125"/>
          <p:cNvSpPr/>
          <p:nvPr/>
        </p:nvSpPr>
        <p:spPr>
          <a:xfrm flipH="1">
            <a:off x="375132" y="4244086"/>
            <a:ext cx="1601440" cy="576000"/>
          </a:xfrm>
          <a:prstGeom prst="round1Rect">
            <a:avLst>
              <a:gd name="adj" fmla="val 672"/>
            </a:avLst>
          </a:prstGeom>
          <a:solidFill>
            <a:srgbClr val="349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7" name="Rectangle 5"/>
          <p:cNvSpPr>
            <a:spLocks noChangeArrowheads="1"/>
          </p:cNvSpPr>
          <p:nvPr/>
        </p:nvSpPr>
        <p:spPr bwMode="white">
          <a:xfrm>
            <a:off x="445957" y="4218738"/>
            <a:ext cx="1464676" cy="626697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none" anchor="ctr">
            <a:no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재발방지 조치</a:t>
            </a:r>
          </a:p>
        </p:txBody>
      </p:sp>
      <p:sp>
        <p:nvSpPr>
          <p:cNvPr id="136" name="Rectangle 6"/>
          <p:cNvSpPr>
            <a:spLocks noChangeArrowheads="1"/>
          </p:cNvSpPr>
          <p:nvPr/>
        </p:nvSpPr>
        <p:spPr bwMode="white">
          <a:xfrm>
            <a:off x="2366095" y="4202430"/>
            <a:ext cx="6064636" cy="625241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 lang="ko-KR" altLang="en-US"/>
            </a:pP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다른 근로자에게 괴롭힘 행위를 하지 않도록 징계 조치와 함께 상담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, </a:t>
            </a:r>
          </a:p>
          <a:p>
            <a:pPr>
              <a:lnSpc>
                <a:spcPct val="110000"/>
              </a:lnSpc>
              <a:spcBef>
                <a:spcPct val="0"/>
              </a:spcBef>
              <a:defRPr lang="ko-KR" altLang="en-US"/>
            </a:pP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코칭</a:t>
            </a:r>
            <a:r>
              <a:rPr lang="en-US" altLang="ko-KR" sz="1601" dirty="0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1" dirty="0">
                <a:latin typeface="나눔바른고딕"/>
                <a:ea typeface="나눔바른고딕"/>
                <a:cs typeface="함초롬돋움"/>
              </a:rPr>
              <a:t>교육 등을 받도록 결정할 수 있음</a:t>
            </a:r>
          </a:p>
        </p:txBody>
      </p:sp>
      <p:sp>
        <p:nvSpPr>
          <p:cNvPr id="43" name="Freeform 45"/>
          <p:cNvSpPr>
            <a:spLocks noEditPoints="1"/>
          </p:cNvSpPr>
          <p:nvPr/>
        </p:nvSpPr>
        <p:spPr>
          <a:xfrm>
            <a:off x="2155749" y="4293546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49B7C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8" name="직각 삼각형 67"/>
          <p:cNvSpPr/>
          <p:nvPr/>
        </p:nvSpPr>
        <p:spPr>
          <a:xfrm rot="10800000">
            <a:off x="375132" y="4817979"/>
            <a:ext cx="181077" cy="54909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37" name="Rectangle 6"/>
          <p:cNvSpPr>
            <a:spLocks noChangeArrowheads="1"/>
          </p:cNvSpPr>
          <p:nvPr/>
        </p:nvSpPr>
        <p:spPr bwMode="white">
          <a:xfrm>
            <a:off x="2366094" y="4983403"/>
            <a:ext cx="6634110" cy="377267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defRPr lang="ko-KR" altLang="en-US"/>
            </a:pPr>
            <a:r>
              <a:rPr lang="ko-KR" altLang="en-US" sz="1601">
                <a:latin typeface="나눔바른고딕"/>
                <a:ea typeface="나눔바른고딕"/>
                <a:cs typeface="함초롬돋움"/>
              </a:rPr>
              <a:t>감사가 조사 결과를 이사회에 보고</a:t>
            </a:r>
            <a:r>
              <a:rPr lang="en-US" altLang="ko-KR" sz="1601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1">
                <a:latin typeface="나눔바른고딕"/>
                <a:ea typeface="나눔바른고딕"/>
                <a:cs typeface="함초롬돋움"/>
              </a:rPr>
              <a:t>주주총회 등을 통해 조치</a:t>
            </a:r>
            <a:endParaRPr lang="ko-KR" altLang="en-US" sz="1400">
              <a:latin typeface="나눔바른고딕"/>
              <a:ea typeface="나눔바른고딕"/>
              <a:cs typeface="함초롬돋움"/>
            </a:endParaRPr>
          </a:p>
        </p:txBody>
      </p:sp>
      <p:sp>
        <p:nvSpPr>
          <p:cNvPr id="45" name="Freeform 45"/>
          <p:cNvSpPr>
            <a:spLocks noEditPoints="1"/>
          </p:cNvSpPr>
          <p:nvPr/>
        </p:nvSpPr>
        <p:spPr>
          <a:xfrm>
            <a:off x="2155749" y="5049127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49B7C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white">
          <a:xfrm>
            <a:off x="2320066" y="5292102"/>
            <a:ext cx="6634110" cy="287643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en-US" altLang="ko-KR" sz="1100">
                <a:solidFill>
                  <a:schemeClr val="accent1">
                    <a:lumMod val="75000"/>
                  </a:schemeClr>
                </a:solidFill>
                <a:latin typeface="나눔바른고딕"/>
                <a:ea typeface="나눔바른고딕"/>
                <a:cs typeface="함초롬돋움"/>
              </a:rPr>
              <a:t>* </a:t>
            </a:r>
            <a:r>
              <a:rPr lang="ko-KR" altLang="en-US" sz="1100">
                <a:solidFill>
                  <a:schemeClr val="accent1">
                    <a:lumMod val="75000"/>
                  </a:schemeClr>
                </a:solidFill>
                <a:latin typeface="나눔바른고딕"/>
                <a:ea typeface="나눔바른고딕"/>
                <a:cs typeface="함초롬돋움"/>
              </a:rPr>
              <a:t>공공기관은 이사장이 행위자로 신고되면 조사결과를 주무기관에 보고하는 체계를 갖추는  것이 바람직</a:t>
            </a:r>
          </a:p>
        </p:txBody>
      </p:sp>
      <p:sp>
        <p:nvSpPr>
          <p:cNvPr id="128" name="사각형: 둥근 한쪽 모서리 127"/>
          <p:cNvSpPr/>
          <p:nvPr/>
        </p:nvSpPr>
        <p:spPr>
          <a:xfrm flipH="1">
            <a:off x="375132" y="5029494"/>
            <a:ext cx="1601440" cy="576000"/>
          </a:xfrm>
          <a:prstGeom prst="round1Rect">
            <a:avLst>
              <a:gd name="adj" fmla="val 8682"/>
            </a:avLst>
          </a:prstGeom>
          <a:solidFill>
            <a:srgbClr val="3DA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9" name="Rectangle 5"/>
          <p:cNvSpPr>
            <a:spLocks noChangeArrowheads="1"/>
          </p:cNvSpPr>
          <p:nvPr/>
        </p:nvSpPr>
        <p:spPr bwMode="white">
          <a:xfrm>
            <a:off x="326742" y="5055884"/>
            <a:ext cx="1703106" cy="523220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4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대표이사가 행위자로 </a:t>
            </a:r>
          </a:p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4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신고된 경우</a:t>
            </a:r>
          </a:p>
        </p:txBody>
      </p:sp>
      <p:sp>
        <p:nvSpPr>
          <p:cNvPr id="69" name="직각 삼각형 68"/>
          <p:cNvSpPr/>
          <p:nvPr/>
        </p:nvSpPr>
        <p:spPr>
          <a:xfrm rot="10800000">
            <a:off x="375132" y="5603626"/>
            <a:ext cx="181077" cy="54909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30" name="사각형: 둥근 한쪽 모서리 129"/>
          <p:cNvSpPr/>
          <p:nvPr/>
        </p:nvSpPr>
        <p:spPr>
          <a:xfrm flipH="1">
            <a:off x="375132" y="5778271"/>
            <a:ext cx="1601440" cy="576000"/>
          </a:xfrm>
          <a:prstGeom prst="round1Rect">
            <a:avLst>
              <a:gd name="adj" fmla="val 9508"/>
            </a:avLst>
          </a:prstGeom>
          <a:solidFill>
            <a:srgbClr val="3494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31" name="Rectangle 5"/>
          <p:cNvSpPr>
            <a:spLocks noChangeArrowheads="1"/>
          </p:cNvSpPr>
          <p:nvPr/>
        </p:nvSpPr>
        <p:spPr bwMode="white">
          <a:xfrm>
            <a:off x="445957" y="5865835"/>
            <a:ext cx="1464676" cy="400873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none" anchor="ctr">
            <a:no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피해자 보호 조치</a:t>
            </a:r>
          </a:p>
        </p:txBody>
      </p:sp>
      <p:sp>
        <p:nvSpPr>
          <p:cNvPr id="138" name="Rectangle 6"/>
          <p:cNvSpPr>
            <a:spLocks noChangeArrowheads="1"/>
          </p:cNvSpPr>
          <p:nvPr/>
        </p:nvSpPr>
        <p:spPr bwMode="white">
          <a:xfrm>
            <a:off x="2366095" y="5774642"/>
            <a:ext cx="6168653" cy="628121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defRPr lang="ko-KR" altLang="en-US"/>
            </a:pPr>
            <a:r>
              <a:rPr lang="ko-KR" altLang="en-US" sz="1601">
                <a:latin typeface="나눔바른고딕"/>
                <a:ea typeface="나눔바른고딕"/>
                <a:cs typeface="함초롬돋움"/>
              </a:rPr>
              <a:t>피해자의 요청에 따라 근무장소 변경</a:t>
            </a:r>
            <a:r>
              <a:rPr lang="en-US" altLang="ko-KR" sz="1601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1">
                <a:latin typeface="나눔바른고딕"/>
                <a:ea typeface="나눔바른고딕"/>
                <a:cs typeface="함초롬돋움"/>
              </a:rPr>
              <a:t>배치전환</a:t>
            </a:r>
            <a:r>
              <a:rPr lang="en-US" altLang="ko-KR" sz="1601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1">
                <a:latin typeface="나눔바른고딕"/>
                <a:ea typeface="나눔바른고딕"/>
                <a:cs typeface="함초롬돋움"/>
              </a:rPr>
              <a:t>유급휴가 명령 등을 조치하고 그 결과를 양 당사자에게 서면으로 통보</a:t>
            </a:r>
          </a:p>
        </p:txBody>
      </p:sp>
      <p:sp>
        <p:nvSpPr>
          <p:cNvPr id="46" name="Freeform 45"/>
          <p:cNvSpPr>
            <a:spLocks noEditPoints="1"/>
          </p:cNvSpPr>
          <p:nvPr/>
        </p:nvSpPr>
        <p:spPr>
          <a:xfrm>
            <a:off x="2155749" y="5865443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49B7C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0" name="직각 삼각형 69"/>
          <p:cNvSpPr/>
          <p:nvPr/>
        </p:nvSpPr>
        <p:spPr>
          <a:xfrm rot="10800000">
            <a:off x="375132" y="6352087"/>
            <a:ext cx="181077" cy="54909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84" name="그래픽 8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808256" y="5604716"/>
            <a:ext cx="984444" cy="984444"/>
          </a:xfrm>
          <a:prstGeom prst="rect">
            <a:avLst/>
          </a:prstGeom>
        </p:spPr>
      </p:pic>
      <p:sp>
        <p:nvSpPr>
          <p:cNvPr id="8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86" name="Rectangle 5"/>
          <p:cNvSpPr>
            <a:spLocks noChangeArrowheads="1"/>
          </p:cNvSpPr>
          <p:nvPr/>
        </p:nvSpPr>
        <p:spPr bwMode="white">
          <a:xfrm>
            <a:off x="3913925" y="240030"/>
            <a:ext cx="2435440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 dirty="0">
                <a:solidFill>
                  <a:srgbClr val="C0E6EA"/>
                </a:solidFill>
                <a:latin typeface="나눔스퀘어라운드 ExtraBold"/>
                <a:ea typeface="나눔스퀘어라운드 ExtraBold"/>
              </a:rPr>
              <a:t>사실 확인 및 조치 </a:t>
            </a:r>
          </a:p>
        </p:txBody>
      </p:sp>
      <p:sp>
        <p:nvSpPr>
          <p:cNvPr id="87" name="타원 86"/>
          <p:cNvSpPr/>
          <p:nvPr/>
        </p:nvSpPr>
        <p:spPr>
          <a:xfrm>
            <a:off x="3672189" y="331227"/>
            <a:ext cx="277425" cy="277425"/>
          </a:xfrm>
          <a:prstGeom prst="ellipse">
            <a:avLst/>
          </a:prstGeom>
          <a:solidFill>
            <a:srgbClr val="46B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5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11" name="직사각형 10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사각형: 둥근 위쪽 모서리 11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3" name="평행 사변형 12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4" name="평행 사변형 13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27426" y="240030"/>
              <a:ext cx="19263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사건 처리절차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7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발생 시 </a:t>
              </a:r>
            </a:p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처리절차</a:t>
              </a:r>
            </a:p>
          </p:txBody>
        </p:sp>
      </p:grpSp>
      <p:sp>
        <p:nvSpPr>
          <p:cNvPr id="23" name="Rectangle 4"/>
          <p:cNvSpPr>
            <a:spLocks noChangeArrowheads="1"/>
          </p:cNvSpPr>
          <p:nvPr/>
        </p:nvSpPr>
        <p:spPr bwMode="white">
          <a:xfrm>
            <a:off x="920956" y="1584258"/>
            <a:ext cx="7680286" cy="18128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사건 종결 후 일정기간 동안 행위자의 괴롭힘 </a:t>
            </a:r>
            <a:r>
              <a:rPr lang="ko-KR" altLang="en-US" sz="1801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재발</a:t>
            </a:r>
            <a:r>
              <a:rPr lang="ko-KR" altLang="en-US" sz="1801" dirty="0" err="1">
                <a:solidFill>
                  <a:srgbClr val="000000"/>
                </a:solidFill>
                <a:latin typeface="맑은 고딕"/>
                <a:ea typeface="맑은 고딕"/>
                <a:cs typeface="함초롬돋움"/>
              </a:rPr>
              <a:t>∙</a:t>
            </a:r>
            <a:r>
              <a:rPr lang="ko-KR" altLang="en-US" sz="1801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보복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등의 발생 여부를</a:t>
            </a:r>
            <a:endParaRPr lang="en-US" altLang="ko-KR" sz="1801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주의 깊게 지켜보고 피해자를 지원</a:t>
            </a:r>
          </a:p>
          <a:p>
            <a:pPr>
              <a:lnSpc>
                <a:spcPct val="13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endParaRPr lang="ko-KR" altLang="en-US" sz="15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사건 종결 후 직원을 대상으로 직장 내 괴롭힘 행위 상황과 회사의 조치를 </a:t>
            </a:r>
            <a:endParaRPr lang="en-US" altLang="ko-KR" sz="1801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교육하는 등 경각심을 높여 유사 사안을 방지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89135" y="1716520"/>
            <a:ext cx="328714" cy="28080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89135" y="2696157"/>
            <a:ext cx="328714" cy="280800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684396" y="3475316"/>
            <a:ext cx="5091014" cy="72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672F2F"/>
                </a:solidFill>
                <a:latin typeface="맑은 고딕"/>
                <a:ea typeface="맑은 고딕"/>
                <a:cs typeface="함초롬돋움"/>
              </a:rPr>
              <a:t>▶</a:t>
            </a:r>
            <a:r>
              <a:rPr lang="ko-KR" altLang="en-US" sz="1600" dirty="0">
                <a:latin typeface="맑은 고딕"/>
                <a:ea typeface="맑은 고딕"/>
                <a:cs typeface="함초롬돋움"/>
              </a:rPr>
              <a:t> </a:t>
            </a: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사건 처리를 계기로 조직문화</a:t>
            </a:r>
            <a:r>
              <a:rPr lang="en-US" altLang="ko-KR" sz="1600" dirty="0"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구성원 간 분위기 재점검 및 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      개선의 기회로 삼고 직장 내 괴롭힘 예방을 위해 노력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107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34" name="그림 44" descr="레고, 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418439" y="4145185"/>
            <a:ext cx="2964302" cy="226682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814C6D41-722B-4A95-AD5A-3F7AD432F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_x723091528">
            <a:extLst>
              <a:ext uri="{FF2B5EF4-FFF2-40B4-BE49-F238E27FC236}">
                <a16:creationId xmlns:a16="http://schemas.microsoft.com/office/drawing/2014/main" id="{5BC7AAB6-AAD1-4E81-8FCF-3CA529082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089" y="314063"/>
            <a:ext cx="277380" cy="277558"/>
          </a:xfrm>
          <a:prstGeom prst="ellipse">
            <a:avLst/>
          </a:prstGeom>
          <a:solidFill>
            <a:srgbClr val="FEFE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800" b="1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endParaRPr kumimoji="0" lang="en-US" altLang="ko-K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9EAE7A6E-510B-4B94-8DE9-A30685B387A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020255" y="239568"/>
            <a:ext cx="1306768" cy="461665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 dirty="0">
                <a:solidFill>
                  <a:srgbClr val="FEFE9B"/>
                </a:solidFill>
                <a:latin typeface="나눔스퀘어라운드 ExtraBold"/>
                <a:ea typeface="나눔스퀘어라운드 ExtraBold"/>
              </a:rPr>
              <a:t>모니터링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B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707685" y="325755"/>
            <a:ext cx="4451305" cy="5210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8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알아둡시다</a:t>
            </a:r>
            <a:r>
              <a:rPr lang="en-US" altLang="ko-KR" sz="28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! </a:t>
            </a:r>
            <a:r>
              <a:rPr lang="ko-KR" altLang="en-US" sz="28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불이익 처우 금지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365760" y="1025145"/>
            <a:ext cx="8460000" cy="558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50" name="_x601397880"/>
          <p:cNvSpPr>
            <a:spLocks noChangeArrowheads="1"/>
          </p:cNvSpPr>
          <p:nvPr/>
        </p:nvSpPr>
        <p:spPr>
          <a:xfrm>
            <a:off x="1106182" y="1283003"/>
            <a:ext cx="7680323" cy="7429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marL="0" lvl="0" indent="0" algn="l" defTabSz="900000" rtl="0" eaLnBrk="0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lang="ko-KR" altLang="en-US"/>
            </a:pPr>
            <a:r>
              <a:rPr kumimoji="0" lang="ko-KR" altLang="ko-KR" sz="18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사용자는 직장 내 괴롭힘 사실의 신고</a:t>
            </a:r>
            <a:r>
              <a:rPr kumimoji="0" lang="en-US" altLang="ko-KR" sz="18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·</a:t>
            </a:r>
            <a:r>
              <a:rPr kumimoji="0" lang="ko-KR" altLang="en-US" sz="18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피해 주장을 이유로 근로자를 해고하거나</a:t>
            </a:r>
          </a:p>
          <a:p>
            <a:pPr marL="0" lvl="0" indent="0" algn="l" defTabSz="900000" rtl="0" eaLnBrk="0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lang="ko-KR" altLang="en-US"/>
            </a:pPr>
            <a:r>
              <a:rPr kumimoji="0" lang="ko-KR" altLang="en-US" sz="18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그 밖의 불리한 처우를 해서는 안됨</a:t>
            </a:r>
            <a:endParaRPr kumimoji="0" lang="ko-KR" altLang="en-US" sz="1800" b="0" i="0" u="none" strike="noStrike" cap="none" normalizeH="0" dirty="0">
              <a:solidFill>
                <a:schemeClr val="tx1"/>
              </a:solidFill>
              <a:effectLst/>
              <a:latin typeface="Arial"/>
            </a:endParaRPr>
          </a:p>
        </p:txBody>
      </p:sp>
      <p:sp>
        <p:nvSpPr>
          <p:cNvPr id="51" name="_x601400040"/>
          <p:cNvSpPr>
            <a:spLocks noChangeArrowheads="1"/>
          </p:cNvSpPr>
          <p:nvPr/>
        </p:nvSpPr>
        <p:spPr>
          <a:xfrm>
            <a:off x="1112677" y="2096654"/>
            <a:ext cx="5357791" cy="7424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marL="0" lvl="0" indent="0" algn="l" defTabSz="900000" rtl="0" eaLnBrk="0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lang="ko-KR" altLang="en-US"/>
            </a:pPr>
            <a:r>
              <a:rPr kumimoji="0" lang="ko-KR" altLang="en-US" sz="1600" b="0" i="0" u="none" strike="noStrike" cap="none" normalizeH="0" dirty="0">
                <a:solidFill>
                  <a:srgbClr val="BB7A77"/>
                </a:solidFill>
                <a:effectLst/>
                <a:latin typeface="맑은 고딕"/>
                <a:ea typeface="맑은 고딕"/>
              </a:rPr>
              <a:t>▶</a:t>
            </a:r>
            <a:r>
              <a:rPr kumimoji="0" lang="ko-KR" altLang="en-US" sz="1600" b="0" i="0" u="none" strike="noStrike" cap="none" normalizeH="0" dirty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 </a:t>
            </a:r>
            <a:r>
              <a:rPr kumimoji="0" lang="ko-KR" altLang="ko-KR" sz="16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위반 시 </a:t>
            </a:r>
            <a:r>
              <a:rPr kumimoji="0" lang="en-US" altLang="ko-KR" sz="16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3</a:t>
            </a:r>
            <a:r>
              <a:rPr kumimoji="0" lang="ko-KR" altLang="en-US" sz="16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년 이하의 징역 또는 </a:t>
            </a:r>
            <a:r>
              <a:rPr kumimoji="0" lang="en-US" altLang="ko-KR" sz="16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3</a:t>
            </a:r>
            <a:r>
              <a:rPr kumimoji="0" lang="ko-KR" altLang="en-US" sz="16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천만원 이하의 벌금에 처하며</a:t>
            </a:r>
            <a:r>
              <a:rPr kumimoji="0" lang="en-US" altLang="ko-KR" sz="16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</a:p>
          <a:p>
            <a:pPr marL="0" lvl="0" indent="0" algn="l" defTabSz="900000" rtl="0" eaLnBrk="0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lang="ko-KR" altLang="en-US"/>
            </a:pPr>
            <a:r>
              <a:rPr kumimoji="0" lang="ko-KR" altLang="en-US" sz="16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      민사적으로도 불법행위가 성립하여 손해배상 책임을 지게 됨</a:t>
            </a:r>
            <a:endParaRPr kumimoji="0" lang="ko-KR" altLang="en-US" sz="1600" b="0" i="0" u="none" strike="noStrike" cap="none" normalizeH="0" dirty="0">
              <a:solidFill>
                <a:schemeClr val="tx1"/>
              </a:solidFill>
              <a:effectLst/>
              <a:latin typeface="Arial"/>
            </a:endParaRPr>
          </a:p>
        </p:txBody>
      </p:sp>
      <p:sp>
        <p:nvSpPr>
          <p:cNvPr id="52" name="_x601399104"/>
          <p:cNvSpPr>
            <a:spLocks noChangeArrowheads="1"/>
          </p:cNvSpPr>
          <p:nvPr/>
        </p:nvSpPr>
        <p:spPr>
          <a:xfrm>
            <a:off x="852498" y="3147393"/>
            <a:ext cx="7404586" cy="3248307"/>
          </a:xfrm>
          <a:prstGeom prst="roundRect">
            <a:avLst>
              <a:gd name="adj" fmla="val 3801"/>
            </a:avLst>
          </a:prstGeom>
          <a:noFill/>
          <a:ln w="38100">
            <a:solidFill>
              <a:srgbClr val="BB7A77"/>
            </a:solidFill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0266" y="1385253"/>
            <a:ext cx="364085" cy="269225"/>
          </a:xfrm>
          <a:prstGeom prst="rect">
            <a:avLst/>
          </a:prstGeom>
        </p:spPr>
      </p:pic>
      <p:sp>
        <p:nvSpPr>
          <p:cNvPr id="49" name="사각형: 둥근 모서리 48"/>
          <p:cNvSpPr/>
          <p:nvPr/>
        </p:nvSpPr>
        <p:spPr>
          <a:xfrm>
            <a:off x="1169510" y="3002676"/>
            <a:ext cx="1717565" cy="348502"/>
          </a:xfrm>
          <a:prstGeom prst="roundRect">
            <a:avLst>
              <a:gd name="adj" fmla="val 16667"/>
            </a:avLst>
          </a:prstGeom>
          <a:solidFill>
            <a:srgbClr val="BB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r>
              <a:rPr lang="ko-KR" altLang="ko-KR" sz="1600" b="1" dirty="0">
                <a:solidFill>
                  <a:srgbClr val="FFFFFF"/>
                </a:solidFill>
                <a:latin typeface="나눔바른고딕"/>
                <a:ea typeface="나눔바른고딕"/>
              </a:rPr>
              <a:t>불리한 처우의 예</a:t>
            </a:r>
            <a:endParaRPr lang="ko-KR" altLang="ko-KR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613637" y="2089996"/>
            <a:ext cx="1467629" cy="235414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_x601399392"/>
          <p:cNvSpPr>
            <a:spLocks noChangeArrowheads="1"/>
          </p:cNvSpPr>
          <p:nvPr/>
        </p:nvSpPr>
        <p:spPr>
          <a:xfrm>
            <a:off x="1141029" y="3462997"/>
            <a:ext cx="7116054" cy="28929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kumimoji="0" lang="ko-KR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파면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해임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해고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그 밖에 신분상실에 해당하는 불이익 조치</a:t>
            </a:r>
            <a:endParaRPr kumimoji="0" lang="en-US" altLang="ko-KR" sz="14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endParaRPr kumimoji="0" lang="ko-KR" altLang="en-US" sz="6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징계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정직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감봉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강등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승진 제한 등 부당한 인사 조치</a:t>
            </a:r>
            <a:endParaRPr kumimoji="0" lang="en-US" altLang="ko-KR" sz="14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endParaRPr kumimoji="0" lang="ko-KR" altLang="en-US" sz="6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직무 </a:t>
            </a:r>
            <a:r>
              <a:rPr kumimoji="0" lang="ko-KR" altLang="en-US" sz="1400" b="0" i="0" u="none" strike="noStrike" cap="none" normalizeH="0" dirty="0" err="1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미부여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직무 재배치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그 밖에 본인의 의사에 반하는 인사 조치</a:t>
            </a:r>
            <a:endParaRPr kumimoji="0" lang="en-US" altLang="ko-KR" sz="14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endParaRPr kumimoji="0" lang="ko-KR" altLang="en-US" sz="6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성과평가 또는 동료평가 등에서 차별이나 그에 따른 임금 또는 상여금 등의 차별 지급</a:t>
            </a:r>
            <a:endParaRPr kumimoji="0" lang="en-US" altLang="ko-KR" sz="14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endParaRPr kumimoji="0" lang="ko-KR" altLang="en-US" sz="6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직업능력 개발 및 향상을 위한 교육훈련 기회의 제한</a:t>
            </a:r>
            <a:endParaRPr kumimoji="0" lang="en-US" altLang="ko-KR" sz="14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endParaRPr kumimoji="0" lang="ko-KR" altLang="en-US" sz="6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집단 따돌림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, 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폭행 또는 폭언 등 정신적</a:t>
            </a:r>
            <a:r>
              <a:rPr kumimoji="0" lang="en-US" altLang="ko-KR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·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신체적 손상을 가져오는 행위를 하거나</a:t>
            </a:r>
            <a:endParaRPr kumimoji="0" lang="en-US" altLang="ko-KR" sz="14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     그 행위의 발생을 방치하는 행위</a:t>
            </a:r>
            <a:endParaRPr kumimoji="0" lang="en-US" altLang="ko-KR" sz="14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endParaRPr kumimoji="0" lang="ko-KR" altLang="en-US" sz="600" b="0" i="0" u="none" strike="noStrike" cap="none" normalizeH="0" dirty="0">
              <a:solidFill>
                <a:srgbClr val="000000"/>
              </a:solidFill>
              <a:effectLst/>
              <a:latin typeface="나눔바른고딕"/>
              <a:ea typeface="나눔바른고딕"/>
            </a:endParaRPr>
          </a:p>
          <a:p>
            <a:pPr lvl="0" defTabSz="871876" eaLnBrk="0" hangingPunct="0">
              <a:lnSpc>
                <a:spcPct val="120000"/>
              </a:lnSpc>
              <a:spcBef>
                <a:spcPct val="0"/>
              </a:spcBef>
              <a:buClr>
                <a:srgbClr val="BA7B78"/>
              </a:buClr>
              <a:defRPr lang="ko-KR" altLang="en-US"/>
            </a:pPr>
            <a:r>
              <a:rPr lang="en-US" altLang="ko-KR" sz="14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kumimoji="0" lang="ko-KR" altLang="en-US" sz="14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rPr>
              <a:t>그 밖에 신고를 한 근로자 및 피해근로자 등의 의사에 반하는 불리한 처우</a:t>
            </a:r>
            <a:endParaRPr kumimoji="0" lang="ko-KR" altLang="en-US" sz="1800" b="0" i="0" u="none" strike="noStrike" cap="none" normalizeH="0" dirty="0">
              <a:solidFill>
                <a:schemeClr val="tx1"/>
              </a:solidFill>
              <a:effectLst/>
              <a:latin typeface="Arial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5897605-9514-4F39-AAEF-30B5C5685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638052" y="178277"/>
            <a:ext cx="813412" cy="846869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FCE2661-1634-4004-AA30-40721E49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108</a:t>
            </a:fld>
            <a:endParaRPr lang="en-US" altLang="en-US" sz="999" dirty="0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B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707685" y="325755"/>
            <a:ext cx="4451305" cy="52100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8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알아둡시다</a:t>
            </a:r>
            <a:r>
              <a:rPr lang="en-US" altLang="ko-KR" sz="28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! </a:t>
            </a:r>
            <a:r>
              <a:rPr lang="ko-KR" altLang="en-US" sz="28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불이익 처우 금지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02390" y="168164"/>
            <a:ext cx="870857" cy="906677"/>
          </a:xfrm>
          <a:prstGeom prst="rect">
            <a:avLst/>
          </a:prstGeom>
        </p:spPr>
      </p:pic>
      <p:sp>
        <p:nvSpPr>
          <p:cNvPr id="12" name="Rectangle 13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>
          <a:xfrm>
            <a:off x="0" y="91440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365760" y="1074841"/>
            <a:ext cx="8412480" cy="53607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white">
          <a:xfrm>
            <a:off x="784578" y="1628588"/>
            <a:ext cx="5076000" cy="388807"/>
          </a:xfrm>
          <a:prstGeom prst="rect">
            <a:avLst/>
          </a:prstGeom>
          <a:solidFill>
            <a:srgbClr val="A85A56"/>
          </a:solidFill>
          <a:ln w="9525" cmpd="sng">
            <a:noFill/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사용자 조치의 위법성 여부 판단 시 참고사항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white">
          <a:xfrm>
            <a:off x="1007609" y="2232888"/>
            <a:ext cx="7270070" cy="3899306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불리한 조치가 직장 내 성희롱에 대한 문제 제기 등과 근접한 시기에 있었는지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en-US" altLang="ko-KR" sz="600" dirty="0">
              <a:latin typeface="나눔바른고딕"/>
              <a:ea typeface="나눔바른고딕"/>
              <a:cs typeface="함초롬돋움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불리한 조치를 한 경위와 과정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en-US" altLang="ko-KR" sz="600" dirty="0">
              <a:latin typeface="나눔바른고딕"/>
              <a:ea typeface="나눔바른고딕"/>
              <a:cs typeface="함초롬돋움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불리한 조치를 하면서 사업주가 내세운 사유가 피해근로자 등이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문제 제기한 이전부터 존재했던 것인지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en-US" altLang="ko-KR" sz="600" dirty="0">
              <a:latin typeface="나눔바른고딕"/>
              <a:ea typeface="나눔바른고딕"/>
              <a:cs typeface="함초롬돋움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피해근로자 등의 행위로 인한 타인의 권리나 이익 침해 정도와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불리한 조치로 피해근로자 등이 입은 불이익 정도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en-US" altLang="ko-KR" sz="600" dirty="0">
              <a:latin typeface="나눔바른고딕"/>
              <a:ea typeface="나눔바른고딕"/>
              <a:cs typeface="함초롬돋움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불리한 조치가 종전 관행이나 동종 사안과 비교하여 이례적이거나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차별적인 </a:t>
            </a:r>
            <a:r>
              <a:rPr lang="ko-KR" altLang="ko-KR" sz="1800" dirty="0" err="1">
                <a:latin typeface="나눔바른고딕"/>
                <a:ea typeface="나눔바른고딕"/>
                <a:cs typeface="함초롬돋움"/>
              </a:rPr>
              <a:t>취급이었는지의</a:t>
            </a: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 여부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en-US" altLang="ko-KR" sz="600" dirty="0">
              <a:latin typeface="나눔바른고딕"/>
              <a:ea typeface="나눔바른고딕"/>
              <a:cs typeface="함초롬돋움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ko-KR" sz="1800" dirty="0">
                <a:latin typeface="나눔바른고딕"/>
                <a:ea typeface="나눔바른고딕"/>
                <a:cs typeface="함초롬돋움"/>
              </a:rPr>
              <a:t>불리한 조치에 대해 피해근로자 등이 구제신청 등을 한 경우에는 그 경과</a:t>
            </a:r>
          </a:p>
        </p:txBody>
      </p:sp>
      <p:sp>
        <p:nvSpPr>
          <p:cNvPr id="19" name="타원 18"/>
          <p:cNvSpPr/>
          <p:nvPr/>
        </p:nvSpPr>
        <p:spPr>
          <a:xfrm>
            <a:off x="784578" y="2362039"/>
            <a:ext cx="223031" cy="223031"/>
          </a:xfrm>
          <a:prstGeom prst="ellipse">
            <a:avLst/>
          </a:prstGeom>
          <a:solidFill>
            <a:srgbClr val="A85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latin typeface="나눔스퀘어라운드 ExtraBold"/>
                <a:ea typeface="나눔스퀘어라운드 ExtraBold"/>
              </a:rPr>
              <a:t>1</a:t>
            </a:r>
            <a:endParaRPr lang="ko-KR" altLang="en-US">
              <a:latin typeface="나눔스퀘어라운드 ExtraBold"/>
              <a:ea typeface="나눔스퀘어라운드 ExtraBold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784578" y="2821505"/>
            <a:ext cx="223031" cy="223031"/>
          </a:xfrm>
          <a:prstGeom prst="ellipse">
            <a:avLst/>
          </a:prstGeom>
          <a:solidFill>
            <a:srgbClr val="A85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 dirty="0">
                <a:latin typeface="나눔스퀘어라운드 ExtraBold"/>
                <a:ea typeface="나눔스퀘어라운드 ExtraBold"/>
              </a:rPr>
              <a:t>2</a:t>
            </a:r>
            <a:endParaRPr lang="ko-KR" altLang="en-US" dirty="0">
              <a:latin typeface="나눔스퀘어라운드 ExtraBold"/>
              <a:ea typeface="나눔스퀘어라운드 ExtraBold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784578" y="3311729"/>
            <a:ext cx="223031" cy="223031"/>
          </a:xfrm>
          <a:prstGeom prst="ellipse">
            <a:avLst/>
          </a:prstGeom>
          <a:solidFill>
            <a:srgbClr val="A85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 dirty="0">
                <a:latin typeface="나눔스퀘어라운드 ExtraBold"/>
                <a:ea typeface="나눔스퀘어라운드 ExtraBold"/>
              </a:rPr>
              <a:t>3</a:t>
            </a:r>
            <a:endParaRPr lang="ko-KR" altLang="en-US" dirty="0">
              <a:latin typeface="나눔스퀘어라운드 ExtraBold"/>
              <a:ea typeface="나눔스퀘어라운드 ExtraBold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784578" y="4146088"/>
            <a:ext cx="223031" cy="223031"/>
          </a:xfrm>
          <a:prstGeom prst="ellipse">
            <a:avLst/>
          </a:prstGeom>
          <a:solidFill>
            <a:srgbClr val="A85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latin typeface="나눔스퀘어라운드 ExtraBold"/>
                <a:ea typeface="나눔스퀘어라운드 ExtraBold"/>
              </a:rPr>
              <a:t>4</a:t>
            </a:r>
            <a:endParaRPr lang="ko-KR" altLang="en-US">
              <a:latin typeface="나눔스퀘어라운드 ExtraBold"/>
              <a:ea typeface="나눔스퀘어라운드 ExtraBold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784578" y="4983538"/>
            <a:ext cx="223031" cy="223031"/>
          </a:xfrm>
          <a:prstGeom prst="ellipse">
            <a:avLst/>
          </a:prstGeom>
          <a:solidFill>
            <a:srgbClr val="A85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latin typeface="나눔스퀘어라운드 ExtraBold"/>
                <a:ea typeface="나눔스퀘어라운드 ExtraBold"/>
              </a:rPr>
              <a:t>5</a:t>
            </a:r>
            <a:endParaRPr lang="ko-KR" altLang="en-US">
              <a:latin typeface="나눔스퀘어라운드 ExtraBold"/>
              <a:ea typeface="나눔스퀘어라운드 ExtraBold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784578" y="5811035"/>
            <a:ext cx="223031" cy="223031"/>
          </a:xfrm>
          <a:prstGeom prst="ellipse">
            <a:avLst/>
          </a:prstGeom>
          <a:solidFill>
            <a:srgbClr val="A85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 dirty="0">
                <a:latin typeface="나눔스퀘어라운드 ExtraBold"/>
                <a:ea typeface="나눔스퀘어라운드 ExtraBold"/>
              </a:rPr>
              <a:t>6</a:t>
            </a:r>
            <a:endParaRPr lang="ko-KR" altLang="en-US" dirty="0">
              <a:latin typeface="나눔스퀘어라운드 ExtraBold"/>
              <a:ea typeface="나눔스퀘어라운드 ExtraBold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129909" y="3043680"/>
            <a:ext cx="1471412" cy="2204066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109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5" y="130832"/>
            <a:ext cx="9143471" cy="765156"/>
            <a:chOff x="0" y="130640"/>
            <a:chExt cx="9144000" cy="765201"/>
          </a:xfrm>
          <a:effectLst/>
        </p:grpSpPr>
        <p:sp>
          <p:nvSpPr>
            <p:cNvPr id="6" name="직사각형 5"/>
            <p:cNvSpPr/>
            <p:nvPr/>
          </p:nvSpPr>
          <p:spPr>
            <a:xfrm>
              <a:off x="0" y="133498"/>
              <a:ext cx="958537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7" name="사각형: 둥근 위쪽 모서리 6"/>
            <p:cNvSpPr/>
            <p:nvPr/>
          </p:nvSpPr>
          <p:spPr>
            <a:xfrm>
              <a:off x="7251700" y="284818"/>
              <a:ext cx="1748760" cy="337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8" name="평행 사변형 7"/>
            <p:cNvSpPr/>
            <p:nvPr/>
          </p:nvSpPr>
          <p:spPr>
            <a:xfrm rot="5400000">
              <a:off x="753153" y="368620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304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9" name="평행 사변형 8"/>
            <p:cNvSpPr/>
            <p:nvPr/>
          </p:nvSpPr>
          <p:spPr>
            <a:xfrm rot="16200000" flipH="1">
              <a:off x="1074990" y="368621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31947" y="130640"/>
              <a:ext cx="7512053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27259" y="239844"/>
              <a:ext cx="1574031" cy="460754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근로기준법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03546" y="280991"/>
              <a:ext cx="545802" cy="188777"/>
            </a:xfrm>
            <a:prstGeom prst="roundRect">
              <a:avLst>
                <a:gd name="adj" fmla="val 50000"/>
              </a:avLst>
            </a:prstGeom>
            <a:solidFill>
              <a:srgbClr val="164D6C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2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9181" y="429604"/>
              <a:ext cx="2335537" cy="2616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관련 법규 살펴보기 </a:t>
              </a: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250062" y="937946"/>
            <a:ext cx="7001484" cy="828334"/>
            <a:chOff x="250062" y="937946"/>
            <a:chExt cx="7001484" cy="828334"/>
          </a:xfrm>
        </p:grpSpPr>
        <p:sp>
          <p:nvSpPr>
            <p:cNvPr id="16" name="TextBox 15"/>
            <p:cNvSpPr txBox="1"/>
            <p:nvPr/>
          </p:nvSpPr>
          <p:spPr>
            <a:xfrm>
              <a:off x="250062" y="1333928"/>
              <a:ext cx="522518" cy="3881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898525">
                <a:spcBef>
                  <a:spcPct val="0"/>
                </a:spcBef>
                <a:defRPr kumimoji="1" b="1">
                  <a:solidFill>
                    <a:srgbClr val="000000"/>
                  </a:solidFill>
                  <a:latin typeface="나눔바른고딕"/>
                  <a:ea typeface="나눔바른고딕"/>
                  <a:cs typeface="함초롬바탕"/>
                </a:defRPr>
              </a:lvl1pPr>
              <a:lvl2pPr marL="989013" indent="-449263" defTabSz="898525">
                <a:defRPr kumimoji="1" sz="1200"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/>
                  <a:cs typeface="Arial"/>
                </a:defRPr>
              </a:lvl9pPr>
            </a:lstStyle>
            <a:p>
              <a:pPr lvl="0">
                <a:defRPr lang="ko-KR" altLang="en-US"/>
              </a:pPr>
              <a:r>
                <a:rPr lang="en-US" altLang="ko-KR" sz="2000" dirty="0">
                  <a:solidFill>
                    <a:srgbClr val="48637B"/>
                  </a:solidFill>
                </a:rPr>
                <a:t>01</a:t>
              </a:r>
              <a:endParaRPr lang="ko-KR" altLang="en-US" sz="2000" dirty="0">
                <a:solidFill>
                  <a:srgbClr val="48637B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704007" y="1331071"/>
              <a:ext cx="2473473" cy="374178"/>
            </a:xfrm>
            <a:prstGeom prst="rect">
              <a:avLst/>
            </a:prstGeom>
            <a:solidFill>
              <a:srgbClr val="5E81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18" name="사각형: 둥근 모서리 17"/>
            <p:cNvSpPr/>
            <p:nvPr/>
          </p:nvSpPr>
          <p:spPr>
            <a:xfrm>
              <a:off x="1567220" y="1331071"/>
              <a:ext cx="2022923" cy="374178"/>
            </a:xfrm>
            <a:prstGeom prst="roundRect">
              <a:avLst>
                <a:gd name="adj" fmla="val 50000"/>
              </a:avLst>
            </a:prstGeom>
            <a:solidFill>
              <a:srgbClr val="5E81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704007" y="1242619"/>
              <a:ext cx="45716" cy="523661"/>
            </a:xfrm>
            <a:prstGeom prst="rect">
              <a:avLst/>
            </a:prstGeom>
          </p:spPr>
        </p:pic>
        <p:pic>
          <p:nvPicPr>
            <p:cNvPr id="20" name="그림 19" descr="식탁용기구, 접시이(가) 표시된 사진  자동 생성된 설명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2992685" y="937946"/>
              <a:ext cx="415303" cy="415303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>
              <a:off x="726864" y="1356911"/>
              <a:ext cx="6524682" cy="338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직장 내 괴롭힘의 정의 및 금지</a:t>
              </a:r>
            </a:p>
          </p:txBody>
        </p:sp>
      </p:grp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11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772581" y="1774150"/>
            <a:ext cx="7668000" cy="104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제76조의2(직장 내 괴롭힘의 금지)</a:t>
            </a:r>
            <a:r>
              <a:rPr lang="ko-KR" altLang="en-US" sz="160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사용자 또는 근로자는 직장에서의 지위 또는 관계 등의 우위를 이용하여 업무상 적정 범위를 넘어 다른 근로자에게 신체적·정신적 고통을 주거나 근무환경을 악화시키는 행위(이하 “직장 내 괴롭힘”이라 한다)를 하여서는 아니된다.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405600" y="3196800"/>
            <a:ext cx="2692654" cy="3319200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224138" y="4520516"/>
            <a:ext cx="541620" cy="23236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0" y="0"/>
            <a:ext cx="1970827" cy="4525791"/>
          </a:xfrm>
          <a:prstGeom prst="rect">
            <a:avLst/>
          </a:prstGeom>
          <a:solidFill>
            <a:srgbClr val="48A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163789" y="471082"/>
            <a:ext cx="60349" cy="4055197"/>
          </a:xfrm>
          <a:prstGeom prst="rect">
            <a:avLst/>
          </a:prstGeom>
          <a:solidFill>
            <a:srgbClr val="C8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63793" y="181484"/>
            <a:ext cx="60345" cy="289599"/>
          </a:xfrm>
          <a:prstGeom prst="rect">
            <a:avLst/>
          </a:prstGeom>
          <a:solidFill>
            <a:srgbClr val="207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 rot="5400000">
            <a:off x="2436536" y="-2123346"/>
            <a:ext cx="60345" cy="4605833"/>
          </a:xfrm>
          <a:prstGeom prst="rect">
            <a:avLst/>
          </a:prstGeom>
          <a:solidFill>
            <a:srgbClr val="207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 rot="5400000">
            <a:off x="6810909" y="-2123346"/>
            <a:ext cx="60345" cy="4605833"/>
          </a:xfrm>
          <a:prstGeom prst="rect">
            <a:avLst/>
          </a:prstGeom>
          <a:solidFill>
            <a:srgbClr val="48A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224138" y="198000"/>
            <a:ext cx="8919862" cy="66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320" y="6395872"/>
            <a:ext cx="2057400" cy="365125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1000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110</a:t>
            </a:fld>
            <a:endParaRPr lang="en-US" altLang="en-US" sz="1000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75" name="그룹 6"/>
          <p:cNvGrpSpPr/>
          <p:nvPr/>
        </p:nvGrpSpPr>
        <p:grpSpPr>
          <a:xfrm>
            <a:off x="2256472" y="621030"/>
            <a:ext cx="5107304" cy="521583"/>
            <a:chOff x="1217448" y="563880"/>
            <a:chExt cx="5107304" cy="521583"/>
          </a:xfrm>
        </p:grpSpPr>
        <p:sp>
          <p:nvSpPr>
            <p:cNvPr id="76" name="직사각형 1"/>
            <p:cNvSpPr/>
            <p:nvPr/>
          </p:nvSpPr>
          <p:spPr>
            <a:xfrm>
              <a:off x="1217448" y="593021"/>
              <a:ext cx="16783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defRPr lang="ko-KR" altLang="en-US"/>
              </a:pPr>
              <a:r>
                <a:rPr lang="ko-KR" altLang="en-US" sz="2400" b="1">
                  <a:solidFill>
                    <a:srgbClr val="000000"/>
                  </a:solidFill>
                  <a:latin typeface="휴먼편지체"/>
                  <a:ea typeface="휴먼편지체"/>
                </a:rPr>
                <a:t>활용해보세요!</a:t>
              </a:r>
            </a:p>
          </p:txBody>
        </p:sp>
        <p:sp>
          <p:nvSpPr>
            <p:cNvPr id="77" name="TextBox 15"/>
            <p:cNvSpPr txBox="1"/>
            <p:nvPr/>
          </p:nvSpPr>
          <p:spPr>
            <a:xfrm>
              <a:off x="3037571" y="563880"/>
              <a:ext cx="3287182" cy="5215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800">
                  <a:latin typeface="나눔스퀘어라운드 ExtraBold"/>
                  <a:ea typeface="나눔스퀘어라운드 ExtraBold"/>
                </a:rPr>
                <a:t>근로자 지원 프로그램</a:t>
              </a:r>
            </a:p>
          </p:txBody>
        </p:sp>
      </p:grpSp>
      <p:grpSp>
        <p:nvGrpSpPr>
          <p:cNvPr id="78" name="그룹 9"/>
          <p:cNvGrpSpPr/>
          <p:nvPr/>
        </p:nvGrpSpPr>
        <p:grpSpPr>
          <a:xfrm>
            <a:off x="713843" y="3944121"/>
            <a:ext cx="6800475" cy="2464024"/>
            <a:chOff x="994398" y="3621762"/>
            <a:chExt cx="6800475" cy="2464024"/>
          </a:xfrm>
        </p:grpSpPr>
        <p:sp>
          <p:nvSpPr>
            <p:cNvPr id="79" name="사각형: 둥근 모서리 2"/>
            <p:cNvSpPr/>
            <p:nvPr/>
          </p:nvSpPr>
          <p:spPr>
            <a:xfrm>
              <a:off x="1016830" y="3638211"/>
              <a:ext cx="5918091" cy="969980"/>
            </a:xfrm>
            <a:prstGeom prst="roundRect">
              <a:avLst>
                <a:gd name="adj" fmla="val 16667"/>
              </a:avLst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600"/>
            </a:p>
          </p:txBody>
        </p:sp>
        <p:sp>
          <p:nvSpPr>
            <p:cNvPr id="80" name="사각형: 둥근 한쪽 모서리 30"/>
            <p:cNvSpPr/>
            <p:nvPr/>
          </p:nvSpPr>
          <p:spPr>
            <a:xfrm>
              <a:off x="1088645" y="3621762"/>
              <a:ext cx="5888674" cy="397374"/>
            </a:xfrm>
            <a:prstGeom prst="round1Rect">
              <a:avLst>
                <a:gd name="adj" fmla="val 32965"/>
              </a:avLst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32000"/>
                </a:spcAft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근로자 지원 프로그램(Employee Assistance Program: EAP)이란?</a:t>
              </a:r>
            </a:p>
          </p:txBody>
        </p:sp>
        <p:sp>
          <p:nvSpPr>
            <p:cNvPr id="81" name="모서리가 둥근 직사각형 119"/>
            <p:cNvSpPr/>
            <p:nvPr/>
          </p:nvSpPr>
          <p:spPr>
            <a:xfrm>
              <a:off x="994398" y="4064484"/>
              <a:ext cx="6800475" cy="202130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48A5D9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/>
            <a:lstStyle/>
            <a:p>
              <a:pPr algn="ctr">
                <a:lnSpc>
                  <a:spcPct val="120000"/>
                </a:lnSpc>
                <a:defRPr lang="ko-KR" altLang="en-US"/>
              </a:pPr>
              <a:endParaRPr lang="ko-KR" altLang="en-US" sz="1600">
                <a:solidFill>
                  <a:srgbClr val="000000"/>
                </a:solidFill>
                <a:latin typeface="12롯데마트드림Medium"/>
                <a:ea typeface="12롯데마트드림Medium"/>
              </a:endParaRPr>
            </a:p>
          </p:txBody>
        </p:sp>
        <p:grpSp>
          <p:nvGrpSpPr>
            <p:cNvPr id="82" name="그룹 41"/>
            <p:cNvGrpSpPr/>
            <p:nvPr/>
          </p:nvGrpSpPr>
          <p:grpSpPr>
            <a:xfrm>
              <a:off x="1341687" y="4190050"/>
              <a:ext cx="6143970" cy="1829336"/>
              <a:chOff x="847360" y="3434719"/>
              <a:chExt cx="6143970" cy="1829336"/>
            </a:xfrm>
          </p:grpSpPr>
          <p:sp>
            <p:nvSpPr>
              <p:cNvPr id="83" name="Rectangle 5"/>
              <p:cNvSpPr>
                <a:spLocks noChangeArrowheads="1"/>
              </p:cNvSpPr>
              <p:nvPr/>
            </p:nvSpPr>
            <p:spPr bwMode="white">
              <a:xfrm>
                <a:off x="1073240" y="3434719"/>
                <a:ext cx="5918090" cy="182933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ctr">
                <a:spAutoFit/>
              </a:bodyPr>
              <a:lstStyle/>
              <a:p>
                <a:pPr eaLnBrk="1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1200"/>
                  </a:spcAft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생산성에 영향을 미치는 근로자의 제반 문제(건강, </a:t>
                </a:r>
                <a:r>
                  <a:rPr lang="ko-KR" altLang="en-US" sz="16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부부·가족생활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문제, </a:t>
                </a:r>
                <a:r>
                  <a:rPr lang="ko-KR" altLang="en-US" sz="16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법률·재정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문제, </a:t>
                </a:r>
                <a:r>
                  <a:rPr lang="ko-KR" altLang="en-US" sz="16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알코올·약물남용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, 정서적 문제, 직무 스트레스 등)</a:t>
                </a:r>
                <a:r>
                  <a:rPr lang="ko-KR" altLang="en-US" sz="16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를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해결하기 위해 개발된 사업장 기반의 프로그램</a:t>
                </a:r>
              </a:p>
              <a:p>
                <a:pPr eaLnBrk="1" hangingPunct="1">
                  <a:lnSpc>
                    <a:spcPct val="130000"/>
                  </a:lnSpc>
                  <a:spcBef>
                    <a:spcPct val="0"/>
                  </a:spcBef>
                  <a:spcAft>
                    <a:spcPts val="1200"/>
                  </a:spcAft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문제를 가진 근로자, 가족, 친지, 직무조직, 지역사회 전체를 포괄하며 조직 </a:t>
                </a:r>
                <a:r>
                  <a:rPr lang="ko-KR" altLang="en-US" sz="16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내·외부의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자원을 이용하여 </a:t>
                </a:r>
                <a:r>
                  <a:rPr lang="ko-KR" altLang="en-US" sz="16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사회·심리적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서비스를 제공</a:t>
                </a:r>
              </a:p>
            </p:txBody>
          </p:sp>
          <p:pic>
            <p:nvPicPr>
              <p:cNvPr id="84" name="그림 44"/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tretch>
                <a:fillRect/>
              </a:stretch>
            </p:blipFill>
            <p:spPr>
              <a:xfrm>
                <a:off x="847360" y="3555176"/>
                <a:ext cx="205479" cy="205479"/>
              </a:xfrm>
              <a:prstGeom prst="rect">
                <a:avLst/>
              </a:prstGeom>
            </p:spPr>
          </p:pic>
          <p:pic>
            <p:nvPicPr>
              <p:cNvPr id="85" name="그림 45"/>
              <p:cNvPicPr>
                <a:picLocks noChangeAspect="1"/>
              </p:cNvPicPr>
              <p:nvPr/>
            </p:nvPicPr>
            <p:blipFill rotWithShape="1">
              <a:blip r:embed="rId2">
                <a:grayscl/>
              </a:blip>
              <a:stretch>
                <a:fillRect/>
              </a:stretch>
            </p:blipFill>
            <p:spPr>
              <a:xfrm>
                <a:off x="847360" y="4640059"/>
                <a:ext cx="205479" cy="205479"/>
              </a:xfrm>
              <a:prstGeom prst="rect">
                <a:avLst/>
              </a:prstGeom>
            </p:spPr>
          </p:pic>
        </p:grpSp>
      </p:grpSp>
      <p:grpSp>
        <p:nvGrpSpPr>
          <p:cNvPr id="86" name="그룹 5"/>
          <p:cNvGrpSpPr/>
          <p:nvPr/>
        </p:nvGrpSpPr>
        <p:grpSpPr>
          <a:xfrm>
            <a:off x="964875" y="1783947"/>
            <a:ext cx="5390023" cy="1120307"/>
            <a:chOff x="2431015" y="1702301"/>
            <a:chExt cx="5390023" cy="1120307"/>
          </a:xfrm>
        </p:grpSpPr>
        <p:sp>
          <p:nvSpPr>
            <p:cNvPr id="87" name="Rectangle 4"/>
            <p:cNvSpPr>
              <a:spLocks noChangeArrowheads="1"/>
            </p:cNvSpPr>
            <p:nvPr/>
          </p:nvSpPr>
          <p:spPr bwMode="white">
            <a:xfrm>
              <a:off x="2739716" y="1702301"/>
              <a:ext cx="5081322" cy="1120307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직장 내 괴롭힘 피해 근로자의 스트레스 관리를 위해 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근로자 지원 프로그램(EAP) 도입 검토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300인 미만 중소기업은 근로복지공단의 EAP 활용 가능</a:t>
              </a:r>
            </a:p>
          </p:txBody>
        </p:sp>
        <p:sp>
          <p:nvSpPr>
            <p:cNvPr id="88" name="Freeform 45"/>
            <p:cNvSpPr>
              <a:spLocks noChangeAspect="1" noEditPoints="1"/>
            </p:cNvSpPr>
            <p:nvPr/>
          </p:nvSpPr>
          <p:spPr>
            <a:xfrm>
              <a:off x="2431015" y="1798387"/>
              <a:ext cx="252000" cy="252000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89" name="Freeform 45"/>
            <p:cNvSpPr>
              <a:spLocks noChangeAspect="1" noEditPoints="1"/>
            </p:cNvSpPr>
            <p:nvPr/>
          </p:nvSpPr>
          <p:spPr>
            <a:xfrm>
              <a:off x="2431015" y="2515606"/>
              <a:ext cx="252000" cy="252000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00B0F0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</p:grpSp>
      <p:pic>
        <p:nvPicPr>
          <p:cNvPr id="90" name="그림 8" descr="벡터그래픽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00529" y="1418219"/>
            <a:ext cx="2359978" cy="2319227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그림 9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33500" y="634084"/>
            <a:ext cx="923924" cy="609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0" y="0"/>
            <a:ext cx="1970827" cy="4525791"/>
          </a:xfrm>
          <a:prstGeom prst="rect">
            <a:avLst/>
          </a:prstGeom>
          <a:solidFill>
            <a:srgbClr val="48A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63793" y="181484"/>
            <a:ext cx="60345" cy="289599"/>
          </a:xfrm>
          <a:prstGeom prst="rect">
            <a:avLst/>
          </a:prstGeom>
          <a:solidFill>
            <a:srgbClr val="207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 rot="5400000">
            <a:off x="2436536" y="-2123346"/>
            <a:ext cx="60345" cy="4605833"/>
          </a:xfrm>
          <a:prstGeom prst="rect">
            <a:avLst/>
          </a:prstGeom>
          <a:solidFill>
            <a:srgbClr val="207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 rot="5400000">
            <a:off x="6810909" y="-2123346"/>
            <a:ext cx="60345" cy="4605833"/>
          </a:xfrm>
          <a:prstGeom prst="rect">
            <a:avLst/>
          </a:prstGeom>
          <a:solidFill>
            <a:srgbClr val="48A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224138" y="198000"/>
            <a:ext cx="8919862" cy="66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6" name="Rounded Rectangle 5"/>
          <p:cNvSpPr/>
          <p:nvPr/>
        </p:nvSpPr>
        <p:spPr>
          <a:xfrm rot="16200000">
            <a:off x="3888405" y="-1210844"/>
            <a:ext cx="1182332" cy="6999521"/>
          </a:xfrm>
          <a:prstGeom prst="roundRect">
            <a:avLst>
              <a:gd name="adj" fmla="val 608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7" name="TextBox 28"/>
          <p:cNvSpPr txBox="1"/>
          <p:nvPr/>
        </p:nvSpPr>
        <p:spPr>
          <a:xfrm>
            <a:off x="1203931" y="461120"/>
            <a:ext cx="6669434" cy="5232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 dirty="0">
                <a:latin typeface="나눔스퀘어라운드 ExtraBold"/>
                <a:ea typeface="나눔스퀘어라운드 ExtraBold"/>
              </a:rPr>
              <a:t>근로복지공단 제공  </a:t>
            </a:r>
            <a:r>
              <a:rPr lang="ko-KR" altLang="en-US" sz="2800" dirty="0">
                <a:solidFill>
                  <a:srgbClr val="44A3D8"/>
                </a:solidFill>
                <a:latin typeface="나눔스퀘어라운드 ExtraBold"/>
                <a:ea typeface="나눔스퀘어라운드 ExtraBold"/>
              </a:rPr>
              <a:t>근로자 지원 프로그램</a:t>
            </a:r>
            <a:r>
              <a:rPr lang="en-US" altLang="ko-KR" sz="2800" dirty="0">
                <a:solidFill>
                  <a:srgbClr val="44A3D8"/>
                </a:solidFill>
                <a:latin typeface="나눔스퀘어라운드 ExtraBold"/>
                <a:ea typeface="나눔스퀘어라운드 ExtraBold"/>
              </a:rPr>
              <a:t>(EAP)</a:t>
            </a:r>
          </a:p>
        </p:txBody>
      </p:sp>
      <p:grpSp>
        <p:nvGrpSpPr>
          <p:cNvPr id="79" name="그룹 33"/>
          <p:cNvGrpSpPr/>
          <p:nvPr/>
        </p:nvGrpSpPr>
        <p:grpSpPr>
          <a:xfrm>
            <a:off x="1141252" y="1902616"/>
            <a:ext cx="2088000" cy="540000"/>
            <a:chOff x="1376365" y="1793113"/>
            <a:chExt cx="2088000" cy="540000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80" name="Rounded Rectangle 8"/>
            <p:cNvSpPr/>
            <p:nvPr/>
          </p:nvSpPr>
          <p:spPr>
            <a:xfrm>
              <a:off x="1376365" y="1793113"/>
              <a:ext cx="2088000" cy="540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anchor="ctr">
              <a:sp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81" name="직사각형 36"/>
            <p:cNvSpPr/>
            <p:nvPr/>
          </p:nvSpPr>
          <p:spPr>
            <a:xfrm>
              <a:off x="2251158" y="1893836"/>
              <a:ext cx="951945" cy="338554"/>
            </a:xfrm>
            <a:prstGeom prst="rect">
              <a:avLst/>
            </a:prstGeom>
          </p:spPr>
          <p:txBody>
            <a:bodyPr vert="horz" wrap="none" lIns="91440" tIns="45720" rIns="91440" bIns="45720">
              <a:spAutoFit/>
            </a:bodyPr>
            <a:lstStyle/>
            <a:p>
              <a:pPr algn="ctr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지원 대상</a:t>
              </a:r>
            </a:p>
          </p:txBody>
        </p:sp>
        <p:pic>
          <p:nvPicPr>
            <p:cNvPr id="82" name="그림 81"/>
            <p:cNvPicPr/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1439343" y="1803104"/>
              <a:ext cx="519629" cy="520019"/>
            </a:xfrm>
            <a:prstGeom prst="rect">
              <a:avLst/>
            </a:prstGeom>
          </p:spPr>
        </p:pic>
      </p:grpSp>
      <p:sp>
        <p:nvSpPr>
          <p:cNvPr id="83" name="직사각형 62"/>
          <p:cNvSpPr/>
          <p:nvPr/>
        </p:nvSpPr>
        <p:spPr>
          <a:xfrm>
            <a:off x="3541630" y="201872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14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상시근로자수 300인 미만 중소기업과 소속 근로자</a:t>
            </a:r>
          </a:p>
        </p:txBody>
      </p:sp>
      <p:grpSp>
        <p:nvGrpSpPr>
          <p:cNvPr id="84" name="그룹 49"/>
          <p:cNvGrpSpPr/>
          <p:nvPr/>
        </p:nvGrpSpPr>
        <p:grpSpPr>
          <a:xfrm>
            <a:off x="1141252" y="3542674"/>
            <a:ext cx="2088000" cy="540000"/>
            <a:chOff x="1376365" y="3416904"/>
            <a:chExt cx="2088000" cy="540000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85" name="Rounded Rectangle 8"/>
            <p:cNvSpPr/>
            <p:nvPr/>
          </p:nvSpPr>
          <p:spPr>
            <a:xfrm>
              <a:off x="1376365" y="3416904"/>
              <a:ext cx="2088000" cy="540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anchor="ctr">
              <a:sp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86" name="직사각형 52"/>
            <p:cNvSpPr/>
            <p:nvPr/>
          </p:nvSpPr>
          <p:spPr>
            <a:xfrm>
              <a:off x="2159787" y="3517627"/>
              <a:ext cx="1129041" cy="338554"/>
            </a:xfrm>
            <a:prstGeom prst="rect">
              <a:avLst/>
            </a:prstGeom>
          </p:spPr>
          <p:txBody>
            <a:bodyPr vert="horz" wrap="none" lIns="91440" tIns="45720" rIns="91440" bIns="45720">
              <a:spAutoFit/>
            </a:bodyPr>
            <a:lstStyle/>
            <a:p>
              <a:pPr algn="ctr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온라인 상담</a:t>
              </a:r>
            </a:p>
          </p:txBody>
        </p:sp>
      </p:grpSp>
      <p:sp>
        <p:nvSpPr>
          <p:cNvPr id="87" name="직사각형 63"/>
          <p:cNvSpPr/>
          <p:nvPr/>
        </p:nvSpPr>
        <p:spPr>
          <a:xfrm>
            <a:off x="3541630" y="3658786"/>
            <a:ext cx="3061463" cy="296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 lang="ko-KR" altLang="en-US"/>
            </a:pPr>
            <a:r>
              <a:rPr lang="ko-KR" altLang="en-US" sz="14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게시판 상담  </a:t>
            </a:r>
            <a:r>
              <a:rPr lang="en-US" altLang="ko-KR" sz="14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/</a:t>
            </a:r>
            <a:r>
              <a:rPr lang="ko-KR" altLang="en-US" sz="14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 모바일 상담  </a:t>
            </a:r>
            <a:r>
              <a:rPr lang="en-US" altLang="ko-KR" sz="14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/</a:t>
            </a:r>
            <a:r>
              <a:rPr lang="ko-KR" altLang="en-US" sz="14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 전화 상담</a:t>
            </a:r>
          </a:p>
        </p:txBody>
      </p:sp>
      <p:grpSp>
        <p:nvGrpSpPr>
          <p:cNvPr id="88" name="그룹 54"/>
          <p:cNvGrpSpPr/>
          <p:nvPr/>
        </p:nvGrpSpPr>
        <p:grpSpPr>
          <a:xfrm>
            <a:off x="1141252" y="4347074"/>
            <a:ext cx="2088000" cy="540000"/>
            <a:chOff x="1376365" y="4869946"/>
            <a:chExt cx="2088000" cy="540000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89" name="Rounded Rectangle 8"/>
            <p:cNvSpPr/>
            <p:nvPr/>
          </p:nvSpPr>
          <p:spPr>
            <a:xfrm>
              <a:off x="1376365" y="4869946"/>
              <a:ext cx="2088000" cy="540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anchor="ctr">
              <a:sp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0" name="직사각형 56"/>
            <p:cNvSpPr/>
            <p:nvPr/>
          </p:nvSpPr>
          <p:spPr>
            <a:xfrm>
              <a:off x="2068416" y="4970669"/>
              <a:ext cx="1315662" cy="338554"/>
            </a:xfrm>
            <a:prstGeom prst="rect">
              <a:avLst/>
            </a:prstGeom>
          </p:spPr>
          <p:txBody>
            <a:bodyPr vert="horz" wrap="none" lIns="91440" tIns="45720" rIns="91440" bIns="45720">
              <a:spAutoFit/>
            </a:bodyPr>
            <a:lstStyle/>
            <a:p>
              <a:pPr algn="ctr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오프라인 상담</a:t>
              </a:r>
            </a:p>
          </p:txBody>
        </p:sp>
        <p:pic>
          <p:nvPicPr>
            <p:cNvPr id="91" name="그림 90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39343" y="4923643"/>
              <a:ext cx="576084" cy="415188"/>
            </a:xfrm>
            <a:prstGeom prst="rect">
              <a:avLst/>
            </a:prstGeom>
          </p:spPr>
        </p:pic>
      </p:grpSp>
      <p:grpSp>
        <p:nvGrpSpPr>
          <p:cNvPr id="92" name="그룹 25"/>
          <p:cNvGrpSpPr/>
          <p:nvPr/>
        </p:nvGrpSpPr>
        <p:grpSpPr>
          <a:xfrm>
            <a:off x="3541630" y="4316992"/>
            <a:ext cx="4367718" cy="600164"/>
            <a:chOff x="3733228" y="4264639"/>
            <a:chExt cx="4367718" cy="600164"/>
          </a:xfrm>
        </p:grpSpPr>
        <p:sp>
          <p:nvSpPr>
            <p:cNvPr id="93" name="직사각형 64"/>
            <p:cNvSpPr/>
            <p:nvPr/>
          </p:nvSpPr>
          <p:spPr>
            <a:xfrm>
              <a:off x="3733228" y="4264639"/>
              <a:ext cx="227408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600"/>
                </a:spcAft>
                <a:defRPr lang="ko-KR" altLang="en-US"/>
              </a:pPr>
              <a:r>
                <a:rPr lang="en-US" altLang="ko-KR" sz="14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근로자 상담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(1:1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대면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)</a:t>
              </a:r>
            </a:p>
            <a:p>
              <a:pPr>
                <a:spcBef>
                  <a:spcPct val="0"/>
                </a:spcBef>
                <a:spcAft>
                  <a:spcPts val="600"/>
                </a:spcAft>
                <a:defRPr lang="ko-KR" altLang="en-US"/>
              </a:pPr>
              <a:r>
                <a:rPr lang="en-US" altLang="ko-KR" sz="14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기업 상담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개별 및 집단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)</a:t>
              </a:r>
            </a:p>
          </p:txBody>
        </p:sp>
        <p:sp>
          <p:nvSpPr>
            <p:cNvPr id="94" name="직사각형 65"/>
            <p:cNvSpPr/>
            <p:nvPr/>
          </p:nvSpPr>
          <p:spPr>
            <a:xfrm>
              <a:off x="5870895" y="4264639"/>
              <a:ext cx="223005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600"/>
                </a:spcAft>
                <a:defRPr lang="ko-KR" altLang="en-US"/>
              </a:pPr>
              <a:r>
                <a:rPr lang="en-US" altLang="ko-KR" sz="14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스트레스 힐링 프로그램</a:t>
              </a:r>
            </a:p>
            <a:p>
              <a:pPr>
                <a:spcBef>
                  <a:spcPct val="0"/>
                </a:spcBef>
                <a:spcAft>
                  <a:spcPts val="600"/>
                </a:spcAft>
                <a:defRPr lang="ko-KR" altLang="en-US"/>
              </a:pPr>
              <a:r>
                <a:rPr lang="en-US" altLang="ko-KR" sz="14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조직 스트레스 측정 등</a:t>
              </a:r>
              <a:endPara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95" name="그룹 58"/>
          <p:cNvGrpSpPr/>
          <p:nvPr/>
        </p:nvGrpSpPr>
        <p:grpSpPr>
          <a:xfrm>
            <a:off x="1141252" y="5151475"/>
            <a:ext cx="2088000" cy="540000"/>
            <a:chOff x="1376365" y="5582010"/>
            <a:chExt cx="2088000" cy="540000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96" name="Rounded Rectangle 8"/>
            <p:cNvSpPr/>
            <p:nvPr/>
          </p:nvSpPr>
          <p:spPr>
            <a:xfrm>
              <a:off x="1376365" y="5582010"/>
              <a:ext cx="2088000" cy="540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anchor="ctr">
              <a:sp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7" name="직사각형 60"/>
            <p:cNvSpPr/>
            <p:nvPr/>
          </p:nvSpPr>
          <p:spPr>
            <a:xfrm>
              <a:off x="2251158" y="5682733"/>
              <a:ext cx="951945" cy="338554"/>
            </a:xfrm>
            <a:prstGeom prst="rect">
              <a:avLst/>
            </a:prstGeom>
          </p:spPr>
          <p:txBody>
            <a:bodyPr vert="horz" wrap="none" lIns="91440" tIns="45720" rIns="91440" bIns="45720">
              <a:spAutoFit/>
            </a:bodyPr>
            <a:lstStyle/>
            <a:p>
              <a:pPr algn="ctr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신청 문의</a:t>
              </a:r>
            </a:p>
          </p:txBody>
        </p:sp>
        <p:pic>
          <p:nvPicPr>
            <p:cNvPr id="98" name="그림 97"/>
            <p:cNvPicPr/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439343" y="5597623"/>
              <a:ext cx="519629" cy="508775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BAB4331C-CA41-4EB9-AC1B-7B3DE68E5CC2}"/>
              </a:ext>
            </a:extLst>
          </p:cNvPr>
          <p:cNvGrpSpPr/>
          <p:nvPr/>
        </p:nvGrpSpPr>
        <p:grpSpPr>
          <a:xfrm>
            <a:off x="3603628" y="5256176"/>
            <a:ext cx="4481563" cy="362717"/>
            <a:chOff x="3603628" y="5134250"/>
            <a:chExt cx="4481563" cy="362717"/>
          </a:xfrm>
        </p:grpSpPr>
        <p:sp>
          <p:nvSpPr>
            <p:cNvPr id="100" name="직사각형 66"/>
            <p:cNvSpPr/>
            <p:nvPr/>
          </p:nvSpPr>
          <p:spPr>
            <a:xfrm>
              <a:off x="5808337" y="5134250"/>
              <a:ext cx="2276854" cy="362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☎ 02-2261-0141</a:t>
              </a:r>
            </a:p>
          </p:txBody>
        </p:sp>
        <p:sp>
          <p:nvSpPr>
            <p:cNvPr id="102" name="화살표: 오각형 68"/>
            <p:cNvSpPr/>
            <p:nvPr/>
          </p:nvSpPr>
          <p:spPr>
            <a:xfrm>
              <a:off x="3603628" y="5170214"/>
              <a:ext cx="2124000" cy="290788"/>
            </a:xfrm>
            <a:prstGeom prst="homePlate">
              <a:avLst>
                <a:gd name="adj" fmla="val 0"/>
              </a:avLst>
            </a:prstGeom>
            <a:solidFill>
              <a:srgbClr val="DCEEF8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r>
                <a:rPr lang="ko-KR" altLang="en-US" sz="1400" b="1" dirty="0">
                  <a:solidFill>
                    <a:schemeClr val="tx1"/>
                  </a:solidFill>
                  <a:latin typeface="나눔바른고딕"/>
                  <a:ea typeface="나눔바른고딕"/>
                  <a:cs typeface="함초롬돋움"/>
                </a:rPr>
                <a:t>온</a:t>
              </a:r>
              <a:r>
                <a:rPr lang="en-US" altLang="ko-KR" sz="1400" b="1" dirty="0">
                  <a:solidFill>
                    <a:schemeClr val="tx1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400" b="1" dirty="0">
                  <a:solidFill>
                    <a:schemeClr val="tx1"/>
                  </a:solidFill>
                  <a:latin typeface="나눔바른고딕"/>
                  <a:ea typeface="나눔바른고딕"/>
                  <a:cs typeface="함초롬돋움"/>
                </a:rPr>
                <a:t>오프라인 상담 관련</a:t>
              </a: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A1B58666-4441-4D7C-9357-8685E85DBA4C}"/>
              </a:ext>
            </a:extLst>
          </p:cNvPr>
          <p:cNvGrpSpPr/>
          <p:nvPr/>
        </p:nvGrpSpPr>
        <p:grpSpPr>
          <a:xfrm>
            <a:off x="3603628" y="5776039"/>
            <a:ext cx="5316234" cy="341403"/>
            <a:chOff x="3603628" y="5924092"/>
            <a:chExt cx="5316234" cy="341403"/>
          </a:xfrm>
        </p:grpSpPr>
        <p:sp>
          <p:nvSpPr>
            <p:cNvPr id="101" name="직사각형 67"/>
            <p:cNvSpPr/>
            <p:nvPr/>
          </p:nvSpPr>
          <p:spPr>
            <a:xfrm>
              <a:off x="5808337" y="5924092"/>
              <a:ext cx="3111525" cy="3414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☎ 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02-2670-0068(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근로복지넷 운영팀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)</a:t>
              </a:r>
            </a:p>
          </p:txBody>
        </p:sp>
        <p:sp>
          <p:nvSpPr>
            <p:cNvPr id="103" name="화살표: 오각형 69"/>
            <p:cNvSpPr/>
            <p:nvPr/>
          </p:nvSpPr>
          <p:spPr>
            <a:xfrm>
              <a:off x="3603628" y="5949399"/>
              <a:ext cx="2124000" cy="290788"/>
            </a:xfrm>
            <a:prstGeom prst="homePlate">
              <a:avLst>
                <a:gd name="adj" fmla="val 0"/>
              </a:avLst>
            </a:prstGeom>
            <a:solidFill>
              <a:srgbClr val="DCEEF8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r>
                <a:rPr lang="ko-KR" altLang="en-US" sz="1400" b="1" dirty="0">
                  <a:solidFill>
                    <a:schemeClr val="tx1"/>
                  </a:solidFill>
                  <a:latin typeface="나눔바른고딕"/>
                  <a:ea typeface="나눔바른고딕"/>
                  <a:cs typeface="함초롬돋움"/>
                </a:rPr>
                <a:t>근로복지넷 회원가입 관련 </a:t>
              </a:r>
            </a:p>
          </p:txBody>
        </p:sp>
      </p:grpSp>
      <p:grpSp>
        <p:nvGrpSpPr>
          <p:cNvPr id="104" name="그룹 38"/>
          <p:cNvGrpSpPr/>
          <p:nvPr/>
        </p:nvGrpSpPr>
        <p:grpSpPr>
          <a:xfrm>
            <a:off x="1141252" y="2667547"/>
            <a:ext cx="2088000" cy="593047"/>
            <a:chOff x="1376365" y="2481250"/>
            <a:chExt cx="2088000" cy="593047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105" name="Rounded Rectangle 8"/>
            <p:cNvSpPr/>
            <p:nvPr/>
          </p:nvSpPr>
          <p:spPr>
            <a:xfrm>
              <a:off x="1376365" y="2481250"/>
              <a:ext cx="2088000" cy="540000"/>
            </a:xfrm>
            <a:custGeom>
              <a:avLst/>
              <a:gdLst/>
              <a:ahLst/>
              <a:cxnLst/>
              <a:rect l="l" t="t" r="r" b="b"/>
              <a:pathLst>
                <a:path w="1800200" h="581397">
                  <a:moveTo>
                    <a:pt x="109524" y="0"/>
                  </a:moveTo>
                  <a:lnTo>
                    <a:pt x="1690676" y="0"/>
                  </a:lnTo>
                  <a:cubicBezTo>
                    <a:pt x="1751164" y="0"/>
                    <a:pt x="1800200" y="49036"/>
                    <a:pt x="1800200" y="109524"/>
                  </a:cubicBezTo>
                  <a:lnTo>
                    <a:pt x="1800200" y="581397"/>
                  </a:lnTo>
                  <a:lnTo>
                    <a:pt x="0" y="581397"/>
                  </a:lnTo>
                  <a:lnTo>
                    <a:pt x="0" y="109524"/>
                  </a:lnTo>
                  <a:cubicBezTo>
                    <a:pt x="0" y="49036"/>
                    <a:pt x="49036" y="0"/>
                    <a:pt x="109524" y="0"/>
                  </a:cubicBezTo>
                  <a:close/>
                </a:path>
              </a:pathLst>
            </a:cu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anchor="ctr">
              <a:sp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6" name="직사각형 47"/>
            <p:cNvSpPr/>
            <p:nvPr/>
          </p:nvSpPr>
          <p:spPr>
            <a:xfrm>
              <a:off x="2251158" y="2581973"/>
              <a:ext cx="951945" cy="338554"/>
            </a:xfrm>
            <a:prstGeom prst="rect">
              <a:avLst/>
            </a:prstGeom>
          </p:spPr>
          <p:txBody>
            <a:bodyPr vert="horz" wrap="none" lIns="91440" tIns="45720" rIns="91440" bIns="45720">
              <a:spAutoFit/>
            </a:bodyPr>
            <a:lstStyle/>
            <a:p>
              <a:pPr algn="ctr">
                <a:spcBef>
                  <a:spcPct val="0"/>
                </a:spcBef>
                <a:defRPr lang="ko-KR" altLang="en-US"/>
              </a:pPr>
              <a:r>
                <a:rPr lang="ko-KR" altLang="en-US" sz="1600" b="1" dirty="0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상담 절차</a:t>
              </a:r>
            </a:p>
          </p:txBody>
        </p:sp>
        <p:pic>
          <p:nvPicPr>
            <p:cNvPr id="107" name="그림 106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439343" y="2515293"/>
              <a:ext cx="565034" cy="559004"/>
            </a:xfrm>
            <a:prstGeom prst="rect">
              <a:avLst/>
            </a:prstGeom>
          </p:spPr>
        </p:pic>
      </p:grpSp>
      <p:grpSp>
        <p:nvGrpSpPr>
          <p:cNvPr id="108" name="그룹 11"/>
          <p:cNvGrpSpPr/>
          <p:nvPr/>
        </p:nvGrpSpPr>
        <p:grpSpPr>
          <a:xfrm>
            <a:off x="3615931" y="2706874"/>
            <a:ext cx="4195236" cy="688572"/>
            <a:chOff x="3807529" y="2484629"/>
            <a:chExt cx="4195236" cy="688572"/>
          </a:xfrm>
        </p:grpSpPr>
        <p:sp>
          <p:nvSpPr>
            <p:cNvPr id="109" name="Rectangle 10"/>
            <p:cNvSpPr>
              <a:spLocks noChangeArrowheads="1"/>
            </p:cNvSpPr>
            <p:nvPr/>
          </p:nvSpPr>
          <p:spPr bwMode="white">
            <a:xfrm>
              <a:off x="3874942" y="2865424"/>
              <a:ext cx="4127823" cy="2965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en-US" altLang="en-US" sz="1400" dirty="0">
                  <a:solidFill>
                    <a:srgbClr val="13435D"/>
                  </a:solidFill>
                  <a:latin typeface="나눔바른고딕"/>
                  <a:ea typeface="나눔바른고딕"/>
                  <a:cs typeface="함초롬돋움"/>
                </a:rPr>
                <a:t>* </a:t>
              </a:r>
              <a:r>
                <a:rPr lang="en-US" altLang="en-US" sz="1400" dirty="0" err="1">
                  <a:solidFill>
                    <a:srgbClr val="13435D"/>
                  </a:solidFill>
                  <a:latin typeface="나눔바른고딕"/>
                  <a:ea typeface="나눔바른고딕"/>
                  <a:cs typeface="함초롬돋움"/>
                </a:rPr>
                <a:t>근로복지넷</a:t>
              </a:r>
              <a:r>
                <a:rPr lang="en-US" altLang="en-US" sz="1400" dirty="0">
                  <a:solidFill>
                    <a:srgbClr val="13435D"/>
                  </a:solidFill>
                  <a:latin typeface="나눔바른고딕"/>
                  <a:ea typeface="나눔바른고딕"/>
                  <a:cs typeface="함초롬돋움"/>
                </a:rPr>
                <a:t>(http://www.workdream.net)</a:t>
              </a:r>
            </a:p>
          </p:txBody>
        </p:sp>
        <p:grpSp>
          <p:nvGrpSpPr>
            <p:cNvPr id="110" name="그룹 10"/>
            <p:cNvGrpSpPr/>
            <p:nvPr/>
          </p:nvGrpSpPr>
          <p:grpSpPr>
            <a:xfrm>
              <a:off x="3807529" y="2484629"/>
              <a:ext cx="4065287" cy="324000"/>
              <a:chOff x="3807529" y="2484629"/>
              <a:chExt cx="4065287" cy="324000"/>
            </a:xfrm>
          </p:grpSpPr>
          <p:sp>
            <p:nvSpPr>
              <p:cNvPr id="111" name="화살표: 오각형 71"/>
              <p:cNvSpPr/>
              <p:nvPr/>
            </p:nvSpPr>
            <p:spPr>
              <a:xfrm>
                <a:off x="3807529" y="2484629"/>
                <a:ext cx="1188000" cy="324000"/>
              </a:xfrm>
              <a:prstGeom prst="homePlate">
                <a:avLst>
                  <a:gd name="adj" fmla="val 50000"/>
                </a:avLst>
              </a:prstGeom>
              <a:solidFill>
                <a:srgbClr val="C8E4F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r>
                  <a:rPr lang="ko-KR" altLang="en-US" sz="1400">
                    <a:solidFill>
                      <a:schemeClr val="tx1"/>
                    </a:solidFill>
                    <a:latin typeface="나눔바른고딕"/>
                    <a:ea typeface="나눔바른고딕"/>
                  </a:rPr>
                  <a:t>회원가입</a:t>
                </a:r>
              </a:p>
            </p:txBody>
          </p:sp>
          <p:sp>
            <p:nvSpPr>
              <p:cNvPr id="112" name="화살표: 갈매기형 수장 72"/>
              <p:cNvSpPr/>
              <p:nvPr/>
            </p:nvSpPr>
            <p:spPr>
              <a:xfrm>
                <a:off x="6123224" y="2484629"/>
                <a:ext cx="1749592" cy="324000"/>
              </a:xfrm>
              <a:prstGeom prst="chevron">
                <a:avLst>
                  <a:gd name="adj" fmla="val 50000"/>
                </a:avLst>
              </a:prstGeom>
              <a:solidFill>
                <a:srgbClr val="C8E4F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r>
                  <a:rPr lang="ko-KR" altLang="en-US" sz="1400">
                    <a:solidFill>
                      <a:schemeClr val="tx1"/>
                    </a:solidFill>
                    <a:latin typeface="나눔바른고딕"/>
                    <a:ea typeface="나눔바른고딕"/>
                    <a:cs typeface="함초롬돋움"/>
                  </a:rPr>
                  <a:t>온</a:t>
                </a:r>
                <a:r>
                  <a:rPr lang="en-US" altLang="ko-KR" sz="1400">
                    <a:solidFill>
                      <a:schemeClr val="tx1"/>
                    </a:solidFill>
                    <a:latin typeface="나눔바른고딕"/>
                    <a:ea typeface="나눔바른고딕"/>
                    <a:cs typeface="함초롬돋움"/>
                  </a:rPr>
                  <a:t>·</a:t>
                </a:r>
                <a:r>
                  <a:rPr lang="ko-KR" altLang="en-US" sz="1400">
                    <a:solidFill>
                      <a:schemeClr val="tx1"/>
                    </a:solidFill>
                    <a:latin typeface="나눔바른고딕"/>
                    <a:ea typeface="나눔바른고딕"/>
                    <a:cs typeface="함초롬돋움"/>
                  </a:rPr>
                  <a:t>오프라인 상담</a:t>
                </a:r>
              </a:p>
            </p:txBody>
          </p:sp>
          <p:sp>
            <p:nvSpPr>
              <p:cNvPr id="113" name="화살표: 갈매기형 수장 73"/>
              <p:cNvSpPr/>
              <p:nvPr/>
            </p:nvSpPr>
            <p:spPr>
              <a:xfrm>
                <a:off x="4965376" y="2484629"/>
                <a:ext cx="1188000" cy="324000"/>
              </a:xfrm>
              <a:prstGeom prst="chevron">
                <a:avLst>
                  <a:gd name="adj" fmla="val 50000"/>
                </a:avLst>
              </a:prstGeom>
              <a:solidFill>
                <a:srgbClr val="C8E4F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r>
                  <a:rPr lang="ko-KR" altLang="en-US" sz="1400">
                    <a:solidFill>
                      <a:schemeClr val="tx1"/>
                    </a:solidFill>
                    <a:latin typeface="나눔바른고딕"/>
                    <a:ea typeface="나눔바른고딕"/>
                  </a:rPr>
                  <a:t>상담신청</a:t>
                </a:r>
              </a:p>
            </p:txBody>
          </p:sp>
        </p:grpSp>
      </p:grpSp>
      <p:grpSp>
        <p:nvGrpSpPr>
          <p:cNvPr id="114" name="그룹 13"/>
          <p:cNvGrpSpPr/>
          <p:nvPr/>
        </p:nvGrpSpPr>
        <p:grpSpPr>
          <a:xfrm>
            <a:off x="1246166" y="3589973"/>
            <a:ext cx="541620" cy="467079"/>
            <a:chOff x="1246166" y="3519514"/>
            <a:chExt cx="541620" cy="467079"/>
          </a:xfrm>
        </p:grpSpPr>
        <p:grpSp>
          <p:nvGrpSpPr>
            <p:cNvPr id="115" name="그룹 8"/>
            <p:cNvGrpSpPr/>
            <p:nvPr/>
          </p:nvGrpSpPr>
          <p:grpSpPr>
            <a:xfrm>
              <a:off x="1246166" y="3519514"/>
              <a:ext cx="541620" cy="467079"/>
              <a:chOff x="360311" y="5538399"/>
              <a:chExt cx="541620" cy="467079"/>
            </a:xfrm>
          </p:grpSpPr>
          <p:pic>
            <p:nvPicPr>
              <p:cNvPr id="116" name="그림 115"/>
              <p:cNvPicPr/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360311" y="5538399"/>
                <a:ext cx="541620" cy="467079"/>
              </a:xfrm>
              <a:prstGeom prst="rect">
                <a:avLst/>
              </a:prstGeom>
            </p:spPr>
          </p:pic>
          <p:sp>
            <p:nvSpPr>
              <p:cNvPr id="117" name="직사각형 7"/>
              <p:cNvSpPr/>
              <p:nvPr/>
            </p:nvSpPr>
            <p:spPr>
              <a:xfrm>
                <a:off x="428368" y="5611151"/>
                <a:ext cx="396000" cy="23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pic>
          <p:nvPicPr>
            <p:cNvPr id="118" name="그림 117"/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390485" y="3620044"/>
              <a:ext cx="252000" cy="202691"/>
            </a:xfrm>
            <a:prstGeom prst="rect">
              <a:avLst/>
            </a:prstGeom>
          </p:spPr>
        </p:pic>
      </p:grpSp>
      <p:sp>
        <p:nvSpPr>
          <p:cNvPr id="120" name="Slide Number Placeholder 5"/>
          <p:cNvSpPr>
            <a:spLocks noGrp="1"/>
          </p:cNvSpPr>
          <p:nvPr/>
        </p:nvSpPr>
        <p:spPr>
          <a:xfrm>
            <a:off x="6977320" y="6395872"/>
            <a:ext cx="2057400" cy="365125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 algn="r">
              <a:defRPr lang="ko-KR" altLang="en-US"/>
            </a:pPr>
            <a:fld id="{60B600B7-BBBA-468A-A4E9-D8C5A8952DD3}" type="slidenum">
              <a:rPr lang="en-US" altLang="en-US" sz="1000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 algn="r">
                <a:defRPr lang="ko-KR" altLang="en-US"/>
              </a:pPr>
              <a:t>111</a:t>
            </a:fld>
            <a:endParaRPr lang="en-US" altLang="en-US" sz="1000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5BCFCCA-A10E-4B4F-9168-13CA521E97FA}"/>
              </a:ext>
            </a:extLst>
          </p:cNvPr>
          <p:cNvSpPr/>
          <p:nvPr/>
        </p:nvSpPr>
        <p:spPr>
          <a:xfrm>
            <a:off x="1678308" y="1066694"/>
            <a:ext cx="6628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근로자의 직무 스트레스 등을 해결하기 위해 </a:t>
            </a:r>
            <a:r>
              <a:rPr lang="en-US" altLang="ko-KR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EAP </a:t>
            </a:r>
            <a:r>
              <a:rPr lang="ko-KR" altLang="en-US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서비스 무료 제공</a:t>
            </a:r>
            <a:endParaRPr lang="ko-KR" altLang="en-US" dirty="0"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5E9D29C7-2DDE-4EFB-AABE-152107172C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314223" y="1089174"/>
            <a:ext cx="364085" cy="269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/>
        </p:nvSpPr>
        <p:spPr>
          <a:xfrm>
            <a:off x="224138" y="4520516"/>
            <a:ext cx="541620" cy="23236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0" y="0"/>
            <a:ext cx="1970827" cy="4525791"/>
          </a:xfrm>
          <a:prstGeom prst="rect">
            <a:avLst/>
          </a:prstGeom>
          <a:solidFill>
            <a:srgbClr val="48A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163789" y="471082"/>
            <a:ext cx="60349" cy="4055197"/>
          </a:xfrm>
          <a:prstGeom prst="rect">
            <a:avLst/>
          </a:prstGeom>
          <a:solidFill>
            <a:srgbClr val="C8E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63793" y="181484"/>
            <a:ext cx="60345" cy="289599"/>
          </a:xfrm>
          <a:prstGeom prst="rect">
            <a:avLst/>
          </a:prstGeom>
          <a:solidFill>
            <a:srgbClr val="207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 rot="5400000">
            <a:off x="2436536" y="-2123346"/>
            <a:ext cx="60345" cy="4605833"/>
          </a:xfrm>
          <a:prstGeom prst="rect">
            <a:avLst/>
          </a:prstGeom>
          <a:solidFill>
            <a:srgbClr val="207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 rot="5400000">
            <a:off x="6810909" y="-2123346"/>
            <a:ext cx="60345" cy="4605833"/>
          </a:xfrm>
          <a:prstGeom prst="rect">
            <a:avLst/>
          </a:prstGeom>
          <a:solidFill>
            <a:srgbClr val="48A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224138" y="198000"/>
            <a:ext cx="8919862" cy="664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320" y="6395872"/>
            <a:ext cx="2057400" cy="365125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1000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112</a:t>
            </a:fld>
            <a:endParaRPr lang="en-US" altLang="en-US" sz="1000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36" name="Rounded Rectangle 5"/>
          <p:cNvSpPr/>
          <p:nvPr/>
        </p:nvSpPr>
        <p:spPr>
          <a:xfrm rot="16200000">
            <a:off x="3888405" y="-1263197"/>
            <a:ext cx="1182332" cy="6999521"/>
          </a:xfrm>
          <a:prstGeom prst="roundRect">
            <a:avLst>
              <a:gd name="adj" fmla="val 608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5" name="제목 1"/>
          <p:cNvSpPr>
            <a:spLocks noGrp="1"/>
          </p:cNvSpPr>
          <p:nvPr>
            <p:ph type="title"/>
          </p:nvPr>
        </p:nvSpPr>
        <p:spPr>
          <a:xfrm>
            <a:off x="589320" y="1767875"/>
            <a:ext cx="7773273" cy="1469117"/>
          </a:xfrm>
        </p:spPr>
        <p:txBody>
          <a:bodyPr vert="horz" lIns="91440" tIns="45720" rIns="91440" bIns="45720" anchor="ctr">
            <a:normAutofit/>
          </a:bodyPr>
          <a:lstStyle/>
          <a:p>
            <a:pPr algn="ctr">
              <a:defRPr lang="ko-KR" altLang="en-US"/>
            </a:pPr>
            <a:r>
              <a:rPr lang="ko-KR" altLang="en-US" sz="6700">
                <a:solidFill>
                  <a:srgbClr val="48A5D9"/>
                </a:solidFill>
                <a:latin typeface="나눔스퀘어라운드 ExtraBold"/>
                <a:ea typeface="나눔스퀘어라운드 ExtraBold"/>
              </a:rPr>
              <a:t>감사합니다</a:t>
            </a:r>
          </a:p>
        </p:txBody>
      </p:sp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788106" y="3549660"/>
            <a:ext cx="2982018" cy="3022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3BD2E543-79C8-40CE-9869-5D057DEA85D1}"/>
              </a:ext>
            </a:extLst>
          </p:cNvPr>
          <p:cNvGrpSpPr/>
          <p:nvPr/>
        </p:nvGrpSpPr>
        <p:grpSpPr>
          <a:xfrm>
            <a:off x="265" y="130832"/>
            <a:ext cx="9143471" cy="765156"/>
            <a:chOff x="0" y="130640"/>
            <a:chExt cx="9144000" cy="765201"/>
          </a:xfrm>
          <a:effectLst/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C487F8BD-1CE0-4E9D-BBA7-0585E264AB0C}"/>
                </a:ext>
              </a:extLst>
            </p:cNvPr>
            <p:cNvSpPr/>
            <p:nvPr/>
          </p:nvSpPr>
          <p:spPr>
            <a:xfrm>
              <a:off x="0" y="133498"/>
              <a:ext cx="958537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6" name="사각형: 둥근 위쪽 모서리 5">
              <a:extLst>
                <a:ext uri="{FF2B5EF4-FFF2-40B4-BE49-F238E27FC236}">
                  <a16:creationId xmlns:a16="http://schemas.microsoft.com/office/drawing/2014/main" id="{E6DA3536-D442-43B8-B257-042F9040C504}"/>
                </a:ext>
              </a:extLst>
            </p:cNvPr>
            <p:cNvSpPr/>
            <p:nvPr/>
          </p:nvSpPr>
          <p:spPr>
            <a:xfrm>
              <a:off x="7251700" y="284818"/>
              <a:ext cx="1748760" cy="337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7" name="평행 사변형 6">
              <a:extLst>
                <a:ext uri="{FF2B5EF4-FFF2-40B4-BE49-F238E27FC236}">
                  <a16:creationId xmlns:a16="http://schemas.microsoft.com/office/drawing/2014/main" id="{2C8CAFBA-DDAA-44CF-898B-E6B188E445A9}"/>
                </a:ext>
              </a:extLst>
            </p:cNvPr>
            <p:cNvSpPr/>
            <p:nvPr/>
          </p:nvSpPr>
          <p:spPr>
            <a:xfrm rot="5400000">
              <a:off x="753153" y="368620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304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8" name="평행 사변형 7">
              <a:extLst>
                <a:ext uri="{FF2B5EF4-FFF2-40B4-BE49-F238E27FC236}">
                  <a16:creationId xmlns:a16="http://schemas.microsoft.com/office/drawing/2014/main" id="{447014E2-0C0C-428F-84DB-87516009B200}"/>
                </a:ext>
              </a:extLst>
            </p:cNvPr>
            <p:cNvSpPr/>
            <p:nvPr/>
          </p:nvSpPr>
          <p:spPr>
            <a:xfrm rot="16200000" flipH="1">
              <a:off x="1074990" y="368621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C556895-A7DF-4C75-BC06-2E1E926ACAC9}"/>
                </a:ext>
              </a:extLst>
            </p:cNvPr>
            <p:cNvSpPr/>
            <p:nvPr/>
          </p:nvSpPr>
          <p:spPr>
            <a:xfrm>
              <a:off x="1631947" y="130640"/>
              <a:ext cx="7512053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8385D4-093C-48E2-8A7F-F0EEA97B6ECA}"/>
                </a:ext>
              </a:extLst>
            </p:cNvPr>
            <p:cNvSpPr txBox="1"/>
            <p:nvPr/>
          </p:nvSpPr>
          <p:spPr>
            <a:xfrm>
              <a:off x="1727261" y="238935"/>
              <a:ext cx="1587294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근로기준법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F96412-95E1-4E74-B022-523210D8DD8B}"/>
                </a:ext>
              </a:extLst>
            </p:cNvPr>
            <p:cNvSpPr txBox="1"/>
            <p:nvPr/>
          </p:nvSpPr>
          <p:spPr>
            <a:xfrm>
              <a:off x="8403546" y="280991"/>
              <a:ext cx="545802" cy="188777"/>
            </a:xfrm>
            <a:prstGeom prst="roundRect">
              <a:avLst>
                <a:gd name="adj" fmla="val 50000"/>
              </a:avLst>
            </a:prstGeom>
            <a:solidFill>
              <a:srgbClr val="164D6C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PART 2</a:t>
              </a:r>
              <a:endParaRPr lang="ko-KR" altLang="en-US" sz="11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DA35BA-0278-4D2A-B183-C433D23BA6EC}"/>
                </a:ext>
              </a:extLst>
            </p:cNvPr>
            <p:cNvSpPr txBox="1"/>
            <p:nvPr/>
          </p:nvSpPr>
          <p:spPr>
            <a:xfrm>
              <a:off x="6699183" y="429606"/>
              <a:ext cx="233553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ko-KR" altLang="en-US" sz="11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직장 내 괴롭힘 관련 법규 살펴보기 </a:t>
              </a: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823386D-00FB-4A7B-A374-55B5AA6B2C4B}"/>
              </a:ext>
            </a:extLst>
          </p:cNvPr>
          <p:cNvSpPr/>
          <p:nvPr/>
        </p:nvSpPr>
        <p:spPr>
          <a:xfrm>
            <a:off x="772580" y="1751647"/>
            <a:ext cx="7667413" cy="503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ko-KR" altLang="en-US" sz="16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제76조의3(직장 내 괴롭힘 발생 시 조치) 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① 누구든지 직장 내 괴롭힘 발생사실을 알게 된 경우 그 사실을 사용자에게 신고할 수 있다.</a:t>
            </a:r>
            <a:endParaRPr lang="en-US" altLang="ko-KR" sz="160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anose="02030504000101010101" pitchFamily="18" charset="-127"/>
            </a:endParaRPr>
          </a:p>
          <a:p>
            <a:pPr marL="180000" indent="-180000" algn="just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ko-KR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   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② 사용자는 제1항에 따른 신고를 접수하거나 직장 내 괴롭힘 발생 사실을 인지한 경우에는  지체 없이 그 사실 확인을 위한 조사를 실시하여야 한다.</a:t>
            </a:r>
          </a:p>
          <a:p>
            <a:pPr marL="180000" indent="-180000" algn="just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   ③ 사용자는 제2항에 따른 조사 기간 동안 직장 내 괴롭힘과 관련하여 피해를 입은 근로자 또는 피해를 입었다고 주장하는 근로자(이하 “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피해근로자등”이라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한다)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를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보호하기 위하여 필요한 경우 해당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피해근로자등에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대하여 근무장소의 변경, 유급휴가 명령 등 적절한 조치를 하여야 한다. 이 경우 사용자는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피해근로자등의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의사에 반하는 조치를 하여서는 아니 된다.</a:t>
            </a:r>
            <a:endParaRPr lang="en-US" altLang="ko-KR" sz="160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anose="02030504000101010101" pitchFamily="18" charset="-127"/>
            </a:endParaRPr>
          </a:p>
          <a:p>
            <a:pPr marL="180000" indent="-180000" algn="just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altLang="ko-KR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   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④ 사용자는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사용자는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제2항에 따른 조사 결과 직장 내 괴롭힘 발생 사실이 확인된 때에는 피해근로자가 요청하면 근무장소의 변경, 배치전환, 유급휴가 명령 등 적절한 조치를 하여야 한다.</a:t>
            </a:r>
          </a:p>
          <a:p>
            <a:pPr marL="180000" indent="-180000" algn="just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   ⑤ 사용자는 제2항에 따른 조사 결과 직장 내 괴롭힘 발생 사실이 확인된 때에는 지체 없이 행위자에 대하여 징계, 근무장소의 변경 등 필요한 조치를 하여야 한다. 이 경우 사용자는 징계 등의 조치를 하기 전에 그 조치에 대하여 피해근로자의 의견을 들어야 한다.</a:t>
            </a:r>
          </a:p>
          <a:p>
            <a:pPr marL="180000" indent="-180000" algn="just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</a:pP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   ⑥ 사용자는 직장 내 괴롭힘 발생 사실을 신고한 근로자 및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피해근로자등에게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해고나 그 밖의 불리한 처우를 하여서는 아니 된다.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0F597A4-1405-4ADF-BB90-AE4E5E2516D6}"/>
              </a:ext>
            </a:extLst>
          </p:cNvPr>
          <p:cNvGrpSpPr/>
          <p:nvPr/>
        </p:nvGrpSpPr>
        <p:grpSpPr>
          <a:xfrm>
            <a:off x="250062" y="937946"/>
            <a:ext cx="7001484" cy="828334"/>
            <a:chOff x="250062" y="937946"/>
            <a:chExt cx="7001484" cy="82833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DE1B61-7437-4A6F-B6DF-25202936F5FB}"/>
                </a:ext>
              </a:extLst>
            </p:cNvPr>
            <p:cNvSpPr txBox="1"/>
            <p:nvPr/>
          </p:nvSpPr>
          <p:spPr>
            <a:xfrm>
              <a:off x="250062" y="1333928"/>
              <a:ext cx="522518" cy="40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898525">
                <a:spcBef>
                  <a:spcPct val="0"/>
                </a:spcBef>
                <a:defRPr kumimoji="1" b="1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바탕" panose="02030504000101010101" pitchFamily="18" charset="-127"/>
                </a:defRPr>
              </a:lvl1pPr>
              <a:lvl2pPr marL="989013" indent="-449263" defTabSz="898525"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98525"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98525"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98525"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ko-KR" sz="2000" dirty="0">
                  <a:solidFill>
                    <a:srgbClr val="48637B"/>
                  </a:solidFill>
                </a:rPr>
                <a:t>02</a:t>
              </a:r>
              <a:endParaRPr lang="ko-KR" altLang="en-US" sz="2000" dirty="0">
                <a:solidFill>
                  <a:srgbClr val="48637B"/>
                </a:solidFill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6ACA2C96-D890-4FCA-AD7B-D2B8429B4CEC}"/>
                </a:ext>
              </a:extLst>
            </p:cNvPr>
            <p:cNvSpPr/>
            <p:nvPr/>
          </p:nvSpPr>
          <p:spPr>
            <a:xfrm>
              <a:off x="704007" y="1331071"/>
              <a:ext cx="2473473" cy="374178"/>
            </a:xfrm>
            <a:prstGeom prst="rect">
              <a:avLst/>
            </a:prstGeom>
            <a:solidFill>
              <a:srgbClr val="5E81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CCDF7BBE-D49F-4D9C-B607-C75EE4EBD14D}"/>
                </a:ext>
              </a:extLst>
            </p:cNvPr>
            <p:cNvSpPr/>
            <p:nvPr/>
          </p:nvSpPr>
          <p:spPr>
            <a:xfrm>
              <a:off x="1567220" y="1331071"/>
              <a:ext cx="2890480" cy="374178"/>
            </a:xfrm>
            <a:prstGeom prst="roundRect">
              <a:avLst>
                <a:gd name="adj" fmla="val 50000"/>
              </a:avLst>
            </a:prstGeom>
            <a:solidFill>
              <a:srgbClr val="5E81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90B39D41-1E55-4425-8892-66E8FB643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07" y="1242619"/>
              <a:ext cx="45716" cy="523661"/>
            </a:xfrm>
            <a:prstGeom prst="rect">
              <a:avLst/>
            </a:prstGeom>
          </p:spPr>
        </p:pic>
        <p:pic>
          <p:nvPicPr>
            <p:cNvPr id="19" name="그림 18" descr="식탁용기구, 접시이(가) 표시된 사진&#10;&#10;자동 생성된 설명">
              <a:extLst>
                <a:ext uri="{FF2B5EF4-FFF2-40B4-BE49-F238E27FC236}">
                  <a16:creationId xmlns:a16="http://schemas.microsoft.com/office/drawing/2014/main" id="{DE616512-2713-418D-AF6D-0B6625F2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095" y="937946"/>
              <a:ext cx="415303" cy="415303"/>
            </a:xfrm>
            <a:prstGeom prst="rect">
              <a:avLst/>
            </a:prstGeom>
          </p:spPr>
        </p:pic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070277C-EE37-484D-BF67-99824ABFB297}"/>
                </a:ext>
              </a:extLst>
            </p:cNvPr>
            <p:cNvSpPr/>
            <p:nvPr/>
          </p:nvSpPr>
          <p:spPr>
            <a:xfrm>
              <a:off x="726864" y="1356911"/>
              <a:ext cx="6524682" cy="338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ko-KR" altLang="en-US" sz="16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직장 내 괴롭힘 발생 시 사용자의 조치의무</a:t>
              </a:r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8167907-0928-4C29-8CD6-2E6FB1D8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12</a:t>
            </a:fld>
            <a:endParaRPr lang="en-US" altLang="en-US" sz="999" dirty="0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AD8147-F0AB-4C39-BF31-F906D9F1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fld id="{60B600B7-BBBA-468A-A4E9-D8C5A8952DD3}" type="slidenum">
              <a:rPr lang="ko-KR" altLang="en-US" sz="999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13</a:t>
            </a:fld>
            <a:endParaRPr lang="ko-KR" altLang="en-US" sz="999" dirty="0">
              <a:solidFill>
                <a:schemeClr val="tx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A0F6BD06-363D-424E-81C8-4A431D325E92}"/>
              </a:ext>
            </a:extLst>
          </p:cNvPr>
          <p:cNvGrpSpPr/>
          <p:nvPr/>
        </p:nvGrpSpPr>
        <p:grpSpPr>
          <a:xfrm>
            <a:off x="265" y="130832"/>
            <a:ext cx="9143471" cy="765156"/>
            <a:chOff x="0" y="130640"/>
            <a:chExt cx="9144000" cy="765201"/>
          </a:xfrm>
          <a:effectLst/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F687F9B6-2E54-48DA-A9F7-537D2A75413E}"/>
                </a:ext>
              </a:extLst>
            </p:cNvPr>
            <p:cNvSpPr/>
            <p:nvPr/>
          </p:nvSpPr>
          <p:spPr>
            <a:xfrm>
              <a:off x="0" y="133498"/>
              <a:ext cx="958537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9" name="사각형: 둥근 위쪽 모서리 8">
              <a:extLst>
                <a:ext uri="{FF2B5EF4-FFF2-40B4-BE49-F238E27FC236}">
                  <a16:creationId xmlns:a16="http://schemas.microsoft.com/office/drawing/2014/main" id="{EBC28585-2BB3-48CB-8DC8-C6F71A2EC074}"/>
                </a:ext>
              </a:extLst>
            </p:cNvPr>
            <p:cNvSpPr/>
            <p:nvPr/>
          </p:nvSpPr>
          <p:spPr>
            <a:xfrm>
              <a:off x="7251700" y="284818"/>
              <a:ext cx="1748760" cy="337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" name="평행 사변형 1">
              <a:extLst>
                <a:ext uri="{FF2B5EF4-FFF2-40B4-BE49-F238E27FC236}">
                  <a16:creationId xmlns:a16="http://schemas.microsoft.com/office/drawing/2014/main" id="{9A9411C5-367C-436E-B7AA-1DE5CFFB86E3}"/>
                </a:ext>
              </a:extLst>
            </p:cNvPr>
            <p:cNvSpPr/>
            <p:nvPr/>
          </p:nvSpPr>
          <p:spPr>
            <a:xfrm rot="5400000">
              <a:off x="753153" y="368620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304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12" name="평행 사변형 11">
              <a:extLst>
                <a:ext uri="{FF2B5EF4-FFF2-40B4-BE49-F238E27FC236}">
                  <a16:creationId xmlns:a16="http://schemas.microsoft.com/office/drawing/2014/main" id="{BCAF8053-67D3-45EB-AB1C-27A56BDC4EEA}"/>
                </a:ext>
              </a:extLst>
            </p:cNvPr>
            <p:cNvSpPr/>
            <p:nvPr/>
          </p:nvSpPr>
          <p:spPr>
            <a:xfrm rot="16200000" flipH="1">
              <a:off x="1074990" y="368621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342D2E73-5FD4-445C-9C16-3EC4DE0E6BE2}"/>
                </a:ext>
              </a:extLst>
            </p:cNvPr>
            <p:cNvSpPr/>
            <p:nvPr/>
          </p:nvSpPr>
          <p:spPr>
            <a:xfrm>
              <a:off x="1631947" y="130640"/>
              <a:ext cx="7512053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C17BD9-3E69-4850-A71A-9FCF09A8A588}"/>
                </a:ext>
              </a:extLst>
            </p:cNvPr>
            <p:cNvSpPr txBox="1"/>
            <p:nvPr/>
          </p:nvSpPr>
          <p:spPr>
            <a:xfrm>
              <a:off x="1727261" y="238935"/>
              <a:ext cx="1587294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근로기준법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9B7AFD-F111-48FE-9927-D612E938914D}"/>
                </a:ext>
              </a:extLst>
            </p:cNvPr>
            <p:cNvSpPr txBox="1"/>
            <p:nvPr/>
          </p:nvSpPr>
          <p:spPr>
            <a:xfrm>
              <a:off x="8403546" y="280991"/>
              <a:ext cx="545802" cy="188777"/>
            </a:xfrm>
            <a:prstGeom prst="roundRect">
              <a:avLst>
                <a:gd name="adj" fmla="val 50000"/>
              </a:avLst>
            </a:prstGeom>
            <a:solidFill>
              <a:srgbClr val="164D6C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PART 2</a:t>
              </a:r>
              <a:endParaRPr lang="ko-KR" altLang="en-US" sz="11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658C74-6D09-4A4C-A935-F241FC2367A0}"/>
                </a:ext>
              </a:extLst>
            </p:cNvPr>
            <p:cNvSpPr txBox="1"/>
            <p:nvPr/>
          </p:nvSpPr>
          <p:spPr>
            <a:xfrm>
              <a:off x="6699183" y="429606"/>
              <a:ext cx="233553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ko-KR" altLang="en-US" sz="11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직장 내 괴롭힘 관련 법규 살펴보기 </a:t>
              </a:r>
            </a:p>
          </p:txBody>
        </p:sp>
      </p:grpSp>
      <p:sp>
        <p:nvSpPr>
          <p:cNvPr id="15" name="Rectangle 4">
            <a:extLst>
              <a:ext uri="{FF2B5EF4-FFF2-40B4-BE49-F238E27FC236}">
                <a16:creationId xmlns:a16="http://schemas.microsoft.com/office/drawing/2014/main" id="{0922EDFF-B26E-46DB-98A3-108E6452081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772580" y="4508929"/>
            <a:ext cx="7668000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9388" indent="-179388" algn="just">
              <a:lnSpc>
                <a:spcPct val="130000"/>
              </a:lnSpc>
              <a:spcBef>
                <a:spcPct val="0"/>
              </a:spcBef>
            </a:pPr>
            <a:r>
              <a:rPr lang="ko-KR" altLang="en-US" sz="16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제109조(벌칙)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① 제36조, 제43조, 제44조, 제44조의2, 제46조, 제56조, 제 65조, 제72조 또는 </a:t>
            </a:r>
            <a:r>
              <a:rPr lang="ko-KR" altLang="en-US" sz="1600" u="sng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제76의3제6항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을 위반한 자는 3년 이하의 징역 또는 3천만원 이하의 벌금에 처한다.</a:t>
            </a:r>
            <a:endParaRPr lang="en-US" altLang="ko-KR" sz="160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함초롬돋움" panose="02030504000101010101" pitchFamily="18" charset="-127"/>
            </a:endParaRPr>
          </a:p>
          <a:p>
            <a:pPr marL="179388" indent="-179388" algn="just">
              <a:lnSpc>
                <a:spcPct val="130000"/>
              </a:lnSpc>
              <a:spcBef>
                <a:spcPct val="0"/>
              </a:spcBef>
            </a:pP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   ② (생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략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)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0E061FD9-4D01-4C5A-8D2A-922142E2A735}"/>
              </a:ext>
            </a:extLst>
          </p:cNvPr>
          <p:cNvSpPr/>
          <p:nvPr/>
        </p:nvSpPr>
        <p:spPr>
          <a:xfrm>
            <a:off x="772581" y="1751647"/>
            <a:ext cx="7668000" cy="1994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just">
              <a:lnSpc>
                <a:spcPct val="130000"/>
              </a:lnSpc>
              <a:spcBef>
                <a:spcPct val="0"/>
              </a:spcBef>
            </a:pPr>
            <a:r>
              <a:rPr lang="ko-KR" altLang="en-US" sz="16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제93조(취업규칙의 </a:t>
            </a:r>
            <a:r>
              <a:rPr lang="ko-KR" altLang="en-US" sz="1600" b="1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작성·신고</a:t>
            </a:r>
            <a:r>
              <a:rPr lang="ko-KR" altLang="en-US" sz="16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)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 상시 10명 이상의 근로자를 사용하는 사용자는 다음 각 호의 사항에 관한 취업규칙을 작성하여 고용노동부장관에게 신고하여야 한다. 이를 변경하는 경우에도 또한 같다.</a:t>
            </a:r>
          </a:p>
          <a:p>
            <a:pPr marL="179388" algn="just">
              <a:lnSpc>
                <a:spcPct val="130000"/>
              </a:lnSpc>
              <a:spcBef>
                <a:spcPct val="0"/>
              </a:spcBef>
              <a:tabLst>
                <a:tab pos="179388" algn="l"/>
              </a:tabLst>
            </a:pP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1. ~ 10. (생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략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)</a:t>
            </a:r>
          </a:p>
          <a:p>
            <a:pPr marL="179388" algn="just">
              <a:lnSpc>
                <a:spcPct val="130000"/>
              </a:lnSpc>
              <a:spcBef>
                <a:spcPct val="0"/>
              </a:spcBef>
              <a:tabLst>
                <a:tab pos="179388" algn="l"/>
              </a:tabLst>
            </a:pPr>
            <a:r>
              <a:rPr lang="ko-KR" altLang="en-US" sz="1600" u="sng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11. 직장 내 괴롭힘의 예방 및 발생 시 조치 등에 관한 사항</a:t>
            </a:r>
          </a:p>
          <a:p>
            <a:pPr marL="179388" algn="just">
              <a:lnSpc>
                <a:spcPct val="130000"/>
              </a:lnSpc>
              <a:spcBef>
                <a:spcPct val="0"/>
              </a:spcBef>
              <a:tabLst>
                <a:tab pos="179388" algn="l"/>
              </a:tabLst>
            </a:pP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12. · 13. (생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략</a:t>
            </a:r>
            <a:r>
              <a:rPr lang="ko-KR" altLang="en-US" sz="16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627C77-A5C4-4ACE-9D0E-1AF8899D3FC3}"/>
              </a:ext>
            </a:extLst>
          </p:cNvPr>
          <p:cNvSpPr txBox="1"/>
          <p:nvPr/>
        </p:nvSpPr>
        <p:spPr>
          <a:xfrm>
            <a:off x="250062" y="4076255"/>
            <a:ext cx="522518" cy="4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defTabSz="898525">
              <a:spcBef>
                <a:spcPct val="0"/>
              </a:spcBef>
              <a:defRPr kumimoji="1" b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anose="02030504000101010101" pitchFamily="18" charset="-127"/>
              </a:defRPr>
            </a:lvl1pPr>
            <a:lvl2pPr marL="989013" indent="-449263" defTabSz="898525">
              <a:defRPr kumimoji="1"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ko-KR" sz="2000" dirty="0">
                <a:solidFill>
                  <a:srgbClr val="48637B"/>
                </a:solidFill>
              </a:rPr>
              <a:t>04</a:t>
            </a:r>
            <a:endParaRPr lang="ko-KR" altLang="en-US" sz="2000" dirty="0">
              <a:solidFill>
                <a:srgbClr val="48637B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83063413-7024-4489-9D68-B77FCE5D389F}"/>
              </a:ext>
            </a:extLst>
          </p:cNvPr>
          <p:cNvSpPr/>
          <p:nvPr/>
        </p:nvSpPr>
        <p:spPr>
          <a:xfrm>
            <a:off x="704007" y="4073397"/>
            <a:ext cx="5262023" cy="374178"/>
          </a:xfrm>
          <a:prstGeom prst="rect">
            <a:avLst/>
          </a:prstGeom>
          <a:solidFill>
            <a:srgbClr val="5E8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EB5744F-99F6-4296-8361-817CC04A88C7}"/>
              </a:ext>
            </a:extLst>
          </p:cNvPr>
          <p:cNvSpPr/>
          <p:nvPr/>
        </p:nvSpPr>
        <p:spPr>
          <a:xfrm>
            <a:off x="4572000" y="4073397"/>
            <a:ext cx="2675893" cy="374178"/>
          </a:xfrm>
          <a:prstGeom prst="roundRect">
            <a:avLst>
              <a:gd name="adj" fmla="val 50000"/>
            </a:avLst>
          </a:prstGeom>
          <a:solidFill>
            <a:srgbClr val="5E8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F4243618-311E-4B54-8B39-E41DFC92A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7" y="3984945"/>
            <a:ext cx="45716" cy="523661"/>
          </a:xfrm>
          <a:prstGeom prst="rect">
            <a:avLst/>
          </a:prstGeom>
        </p:spPr>
      </p:pic>
      <p:pic>
        <p:nvPicPr>
          <p:cNvPr id="42" name="그림 41" descr="식탁용기구, 접시이(가) 표시된 사진&#10;&#10;자동 생성된 설명">
            <a:extLst>
              <a:ext uri="{FF2B5EF4-FFF2-40B4-BE49-F238E27FC236}">
                <a16:creationId xmlns:a16="http://schemas.microsoft.com/office/drawing/2014/main" id="{A81C028F-1E3E-4D79-9D79-DE2BDA884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31" y="3672550"/>
            <a:ext cx="415303" cy="415303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FD3EDA3-70EA-4C26-BB19-2EA97A793C5E}"/>
              </a:ext>
            </a:extLst>
          </p:cNvPr>
          <p:cNvGrpSpPr/>
          <p:nvPr/>
        </p:nvGrpSpPr>
        <p:grpSpPr>
          <a:xfrm>
            <a:off x="250062" y="937946"/>
            <a:ext cx="7001484" cy="828334"/>
            <a:chOff x="250062" y="937946"/>
            <a:chExt cx="7001484" cy="8283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789F34-4DE3-4582-AE27-1F2785178D12}"/>
                </a:ext>
              </a:extLst>
            </p:cNvPr>
            <p:cNvSpPr txBox="1"/>
            <p:nvPr/>
          </p:nvSpPr>
          <p:spPr>
            <a:xfrm>
              <a:off x="250062" y="1333928"/>
              <a:ext cx="522518" cy="40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898525">
                <a:spcBef>
                  <a:spcPct val="0"/>
                </a:spcBef>
                <a:defRPr kumimoji="1" b="1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바탕" panose="02030504000101010101" pitchFamily="18" charset="-127"/>
                </a:defRPr>
              </a:lvl1pPr>
              <a:lvl2pPr marL="989013" indent="-449263" defTabSz="898525"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528763" indent="-449263" defTabSz="898525"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2068513" indent="-449263" defTabSz="898525"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608263" indent="-449263" defTabSz="898525"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ko-KR" sz="2000" dirty="0">
                  <a:solidFill>
                    <a:srgbClr val="48637B"/>
                  </a:solidFill>
                </a:rPr>
                <a:t>03</a:t>
              </a:r>
              <a:endParaRPr lang="ko-KR" altLang="en-US" sz="2000" dirty="0">
                <a:solidFill>
                  <a:srgbClr val="48637B"/>
                </a:solidFill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BBBBD5E-9454-40E4-AF4B-7BF80FA51DD7}"/>
                </a:ext>
              </a:extLst>
            </p:cNvPr>
            <p:cNvSpPr/>
            <p:nvPr/>
          </p:nvSpPr>
          <p:spPr>
            <a:xfrm>
              <a:off x="704007" y="1331071"/>
              <a:ext cx="5262023" cy="374178"/>
            </a:xfrm>
            <a:prstGeom prst="rect">
              <a:avLst/>
            </a:prstGeom>
            <a:solidFill>
              <a:srgbClr val="5E81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D7A3BFB9-707F-48FF-AEF3-EEB2C903CD5E}"/>
                </a:ext>
              </a:extLst>
            </p:cNvPr>
            <p:cNvSpPr/>
            <p:nvPr/>
          </p:nvSpPr>
          <p:spPr>
            <a:xfrm>
              <a:off x="4882750" y="1331071"/>
              <a:ext cx="2022923" cy="374178"/>
            </a:xfrm>
            <a:prstGeom prst="roundRect">
              <a:avLst>
                <a:gd name="adj" fmla="val 50000"/>
              </a:avLst>
            </a:prstGeom>
            <a:solidFill>
              <a:srgbClr val="5E81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F783E6C6-DEFA-4EE9-9179-75D46DE10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07" y="1242619"/>
              <a:ext cx="45716" cy="523661"/>
            </a:xfrm>
            <a:prstGeom prst="rect">
              <a:avLst/>
            </a:prstGeom>
          </p:spPr>
        </p:pic>
        <p:pic>
          <p:nvPicPr>
            <p:cNvPr id="41" name="그림 40" descr="식탁용기구, 접시이(가) 표시된 사진&#10;&#10;자동 생성된 설명">
              <a:extLst>
                <a:ext uri="{FF2B5EF4-FFF2-40B4-BE49-F238E27FC236}">
                  <a16:creationId xmlns:a16="http://schemas.microsoft.com/office/drawing/2014/main" id="{3F778E48-721E-407E-B148-DDE634FA8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7707" y="937946"/>
              <a:ext cx="415303" cy="415303"/>
            </a:xfrm>
            <a:prstGeom prst="rect">
              <a:avLst/>
            </a:prstGeom>
          </p:spPr>
        </p:pic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3FBFF1DA-7B66-4898-93F2-AAF0C33930B2}"/>
                </a:ext>
              </a:extLst>
            </p:cNvPr>
            <p:cNvSpPr/>
            <p:nvPr/>
          </p:nvSpPr>
          <p:spPr>
            <a:xfrm>
              <a:off x="726864" y="1356911"/>
              <a:ext cx="6524682" cy="338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ko-KR" altLang="en-US" sz="16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직장 내 괴롭힘 예방 및 발생 시 조치사항에 관한 취업규칙 필수 기재의무</a:t>
              </a:r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451695A-E8B3-4D14-9326-9BAD15B6904C}"/>
              </a:ext>
            </a:extLst>
          </p:cNvPr>
          <p:cNvSpPr/>
          <p:nvPr/>
        </p:nvSpPr>
        <p:spPr>
          <a:xfrm>
            <a:off x="726864" y="4099237"/>
            <a:ext cx="6524682" cy="33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직장 내 괴롭힘 발생의 신고</a:t>
            </a:r>
            <a:r>
              <a:rPr lang="en-US" altLang="ko-KR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·</a:t>
            </a:r>
            <a:r>
              <a:rPr lang="ko-KR" altLang="en-US" sz="16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anose="02030504000101010101" pitchFamily="18" charset="-127"/>
              </a:rPr>
              <a:t>주장을 이유로 해고 등 불이익 조치 시 형사 처벌</a:t>
            </a:r>
          </a:p>
        </p:txBody>
      </p:sp>
    </p:spTree>
    <p:extLst>
      <p:ext uri="{BB962C8B-B14F-4D97-AF65-F5344CB8AC3E}">
        <p14:creationId xmlns:p14="http://schemas.microsoft.com/office/powerpoint/2010/main" val="16680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265" y="130832"/>
            <a:ext cx="9143471" cy="765156"/>
            <a:chOff x="0" y="130640"/>
            <a:chExt cx="9144000" cy="765201"/>
          </a:xfrm>
          <a:effectLst/>
        </p:grpSpPr>
        <p:sp>
          <p:nvSpPr>
            <p:cNvPr id="5" name="직사각형 4"/>
            <p:cNvSpPr/>
            <p:nvPr/>
          </p:nvSpPr>
          <p:spPr>
            <a:xfrm>
              <a:off x="0" y="133498"/>
              <a:ext cx="958537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6" name="사각형: 둥근 위쪽 모서리 5"/>
            <p:cNvSpPr/>
            <p:nvPr/>
          </p:nvSpPr>
          <p:spPr>
            <a:xfrm>
              <a:off x="7251700" y="284818"/>
              <a:ext cx="1748760" cy="337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7" name="평행 사변형 6"/>
            <p:cNvSpPr/>
            <p:nvPr/>
          </p:nvSpPr>
          <p:spPr>
            <a:xfrm rot="5400000">
              <a:off x="753153" y="368620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304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8" name="평행 사변형 7"/>
            <p:cNvSpPr/>
            <p:nvPr/>
          </p:nvSpPr>
          <p:spPr>
            <a:xfrm rot="16200000" flipH="1">
              <a:off x="1074990" y="368621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631947" y="130640"/>
              <a:ext cx="7512053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27260" y="239844"/>
              <a:ext cx="2688519" cy="46076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산업재해보상보험법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03546" y="280991"/>
              <a:ext cx="545802" cy="188777"/>
            </a:xfrm>
            <a:prstGeom prst="roundRect">
              <a:avLst>
                <a:gd name="adj" fmla="val 50000"/>
              </a:avLst>
            </a:prstGeom>
            <a:solidFill>
              <a:srgbClr val="164D6C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2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9182" y="429605"/>
              <a:ext cx="2335537" cy="2616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관련 법규 살펴보기 </a:t>
              </a: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358929" y="937946"/>
            <a:ext cx="8330455" cy="828334"/>
            <a:chOff x="704007" y="937946"/>
            <a:chExt cx="8330455" cy="828334"/>
          </a:xfrm>
        </p:grpSpPr>
        <p:sp>
          <p:nvSpPr>
            <p:cNvPr id="15" name="직사각형 14"/>
            <p:cNvSpPr/>
            <p:nvPr/>
          </p:nvSpPr>
          <p:spPr>
            <a:xfrm>
              <a:off x="704007" y="1331071"/>
              <a:ext cx="5262023" cy="374178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16" name="사각형: 둥근 모서리 15"/>
            <p:cNvSpPr/>
            <p:nvPr/>
          </p:nvSpPr>
          <p:spPr>
            <a:xfrm>
              <a:off x="4882750" y="1331071"/>
              <a:ext cx="4151712" cy="374178"/>
            </a:xfrm>
            <a:prstGeom prst="roundRect">
              <a:avLst>
                <a:gd name="adj" fmla="val 50000"/>
              </a:avLst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704007" y="1242619"/>
              <a:ext cx="45716" cy="523661"/>
            </a:xfrm>
            <a:prstGeom prst="rect">
              <a:avLst/>
            </a:prstGeom>
          </p:spPr>
        </p:pic>
        <p:pic>
          <p:nvPicPr>
            <p:cNvPr id="18" name="그림 17" descr="식탁용기구, 접시이(가) 표시된 사진  자동 생성된 설명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39993" y="937946"/>
              <a:ext cx="415303" cy="415303"/>
            </a:xfrm>
            <a:prstGeom prst="rect">
              <a:avLst/>
            </a:prstGeom>
          </p:spPr>
        </p:pic>
        <p:sp>
          <p:nvSpPr>
            <p:cNvPr id="19" name="직사각형 18"/>
            <p:cNvSpPr/>
            <p:nvPr/>
          </p:nvSpPr>
          <p:spPr>
            <a:xfrm>
              <a:off x="726864" y="1359972"/>
              <a:ext cx="808508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직장 내 괴롭힘으로 인한 업무상 정신적 스트레스가 원인이 되어 발생한 질병을 업무상 질병에 포함</a:t>
              </a: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590327" y="1766280"/>
            <a:ext cx="7812997" cy="357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lnSpc>
                <a:spcPct val="130000"/>
              </a:lnSpc>
              <a:defRPr lang="ko-KR" altLang="en-US"/>
            </a:pPr>
            <a:r>
              <a:rPr lang="ko-KR" altLang="en-US" sz="16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제3</a:t>
            </a:r>
            <a:r>
              <a:rPr lang="en-US" altLang="ko-KR" sz="16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7</a:t>
            </a:r>
            <a:r>
              <a:rPr lang="ko-KR" altLang="en-US" sz="16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조</a:t>
            </a:r>
            <a:r>
              <a:rPr lang="ko-KR" altLang="en-US" sz="1600" b="1">
                <a:latin typeface="나눔바른고딕"/>
                <a:ea typeface="나눔바른고딕"/>
              </a:rPr>
              <a:t> </a:t>
            </a:r>
            <a:r>
              <a:rPr lang="en-US" altLang="ko-KR" sz="1600" b="1">
                <a:latin typeface="나눔바른고딕"/>
                <a:ea typeface="나눔바른고딕"/>
              </a:rPr>
              <a:t>(</a:t>
            </a:r>
            <a:r>
              <a:rPr lang="ko-KR" altLang="en-US" sz="1600" b="1">
                <a:latin typeface="나눔바른고딕"/>
                <a:ea typeface="나눔바른고딕"/>
              </a:rPr>
              <a:t>업무상의 재해의 인정 기준</a:t>
            </a:r>
            <a:r>
              <a:rPr lang="en-US" altLang="ko-KR" sz="1600" b="1">
                <a:latin typeface="나눔바른고딕"/>
                <a:ea typeface="나눔바른고딕"/>
              </a:rPr>
              <a:t>)</a:t>
            </a:r>
            <a:r>
              <a:rPr lang="ko-KR" altLang="en-US" sz="1600">
                <a:latin typeface="나눔바른고딕"/>
                <a:ea typeface="나눔바른고딕"/>
              </a:rPr>
              <a:t> ① 근로자가 다음 각 호의 어느 하나에 해당하는 사유로 부상</a:t>
            </a:r>
            <a:r>
              <a:rPr lang="en-US" altLang="ko-KR" sz="1600">
                <a:latin typeface="나눔바른고딕"/>
                <a:ea typeface="나눔바른고딕"/>
              </a:rPr>
              <a:t>·</a:t>
            </a:r>
            <a:r>
              <a:rPr lang="ko-KR" altLang="en-US" sz="1600">
                <a:latin typeface="나눔바른고딕"/>
                <a:ea typeface="나눔바른고딕"/>
              </a:rPr>
              <a:t>질병 또는 장해가 발생하거나 사망하면 업무상의 재해로 본다</a:t>
            </a:r>
            <a:r>
              <a:rPr lang="en-US" altLang="ko-KR" sz="1600">
                <a:latin typeface="나눔바른고딕"/>
                <a:ea typeface="나눔바른고딕"/>
              </a:rPr>
              <a:t>. </a:t>
            </a:r>
            <a:r>
              <a:rPr lang="ko-KR" altLang="en-US" sz="1600">
                <a:latin typeface="나눔바른고딕"/>
                <a:ea typeface="나눔바른고딕"/>
              </a:rPr>
              <a:t>다만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업무와 재해 사이에 상당인과관계가 없는 경우에는 그러하지 아니하다</a:t>
            </a:r>
            <a:r>
              <a:rPr lang="en-US" altLang="ko-KR" sz="1600">
                <a:latin typeface="나눔바른고딕"/>
                <a:ea typeface="나눔바른고딕"/>
              </a:rPr>
              <a:t>.</a:t>
            </a:r>
          </a:p>
          <a:p>
            <a:pPr marL="180000" indent="-180000" algn="just">
              <a:lnSpc>
                <a:spcPct val="130000"/>
              </a:lnSpc>
              <a:defRPr lang="ko-KR" altLang="en-US"/>
            </a:pPr>
            <a:r>
              <a:rPr lang="en-US" altLang="ko-KR" sz="1600">
                <a:latin typeface="나눔바른고딕"/>
                <a:ea typeface="나눔바른고딕"/>
              </a:rPr>
              <a:t>    1. (</a:t>
            </a:r>
            <a:r>
              <a:rPr lang="ko-KR" altLang="en-US" sz="1600">
                <a:latin typeface="나눔바른고딕"/>
                <a:ea typeface="나눔바른고딕"/>
              </a:rPr>
              <a:t>생 략</a:t>
            </a:r>
            <a:r>
              <a:rPr lang="en-US" altLang="ko-KR" sz="1600">
                <a:latin typeface="나눔바른고딕"/>
                <a:ea typeface="나눔바른고딕"/>
              </a:rPr>
              <a:t>)</a:t>
            </a:r>
          </a:p>
          <a:p>
            <a:pPr algn="just">
              <a:lnSpc>
                <a:spcPct val="130000"/>
              </a:lnSpc>
              <a:defRPr lang="ko-KR" altLang="en-US"/>
            </a:pPr>
            <a:r>
              <a:rPr lang="en-US" altLang="ko-KR" sz="1600">
                <a:latin typeface="나눔바른고딕"/>
                <a:ea typeface="나눔바른고딕"/>
              </a:rPr>
              <a:t>    2. </a:t>
            </a:r>
            <a:r>
              <a:rPr lang="ko-KR" altLang="en-US" sz="1600">
                <a:latin typeface="나눔바른고딕"/>
                <a:ea typeface="나눔바른고딕"/>
              </a:rPr>
              <a:t>업무상 질병</a:t>
            </a:r>
          </a:p>
          <a:p>
            <a:pPr algn="just">
              <a:lnSpc>
                <a:spcPct val="130000"/>
              </a:lnSpc>
              <a:defRPr lang="ko-KR" altLang="en-US"/>
            </a:pPr>
            <a:r>
              <a:rPr lang="ko-KR" altLang="en-US" sz="1600">
                <a:latin typeface="나눔바른고딕"/>
                <a:ea typeface="나눔바른고딕"/>
              </a:rPr>
              <a:t>    가</a:t>
            </a:r>
            <a:r>
              <a:rPr lang="en-US" altLang="ko-KR" sz="1600">
                <a:latin typeface="나눔바른고딕"/>
                <a:ea typeface="나눔바른고딕"/>
              </a:rPr>
              <a:t>. · </a:t>
            </a:r>
            <a:r>
              <a:rPr lang="ko-KR" altLang="en-US" sz="1600">
                <a:latin typeface="나눔바른고딕"/>
                <a:ea typeface="나눔바른고딕"/>
              </a:rPr>
              <a:t>나</a:t>
            </a:r>
            <a:r>
              <a:rPr lang="en-US" altLang="ko-KR" sz="1600">
                <a:latin typeface="나눔바른고딕"/>
                <a:ea typeface="나눔바른고딕"/>
              </a:rPr>
              <a:t>. (</a:t>
            </a:r>
            <a:r>
              <a:rPr lang="ko-KR" altLang="en-US" sz="1600">
                <a:latin typeface="나눔바른고딕"/>
                <a:ea typeface="나눔바른고딕"/>
              </a:rPr>
              <a:t>생 략</a:t>
            </a:r>
            <a:r>
              <a:rPr lang="en-US" altLang="ko-KR" sz="1600">
                <a:latin typeface="나눔바른고딕"/>
                <a:ea typeface="나눔바른고딕"/>
              </a:rPr>
              <a:t>)</a:t>
            </a:r>
          </a:p>
          <a:p>
            <a:pPr algn="just">
              <a:lnSpc>
                <a:spcPct val="130000"/>
              </a:lnSpc>
              <a:defRPr lang="ko-KR" altLang="en-US"/>
            </a:pPr>
            <a:r>
              <a:rPr lang="ko-KR" altLang="en-US" sz="1600">
                <a:latin typeface="나눔바른고딕"/>
                <a:ea typeface="나눔바른고딕"/>
              </a:rPr>
              <a:t>    다</a:t>
            </a:r>
            <a:r>
              <a:rPr lang="en-US" altLang="ko-KR" sz="1600">
                <a:latin typeface="나눔바른고딕"/>
                <a:ea typeface="나눔바른고딕"/>
              </a:rPr>
              <a:t>. </a:t>
            </a:r>
            <a:r>
              <a:rPr lang="ko-KR" altLang="en-US" sz="1600">
                <a:latin typeface="나눔바른고딕"/>
                <a:ea typeface="나눔바른고딕"/>
              </a:rPr>
              <a:t>「근로기준법」 제</a:t>
            </a:r>
            <a:r>
              <a:rPr lang="en-US" altLang="ko-KR" sz="1600">
                <a:latin typeface="나눔바른고딕"/>
                <a:ea typeface="나눔바른고딕"/>
              </a:rPr>
              <a:t>76</a:t>
            </a:r>
            <a:r>
              <a:rPr lang="ko-KR" altLang="en-US" sz="1600">
                <a:latin typeface="나눔바른고딕"/>
                <a:ea typeface="나눔바른고딕"/>
              </a:rPr>
              <a:t>조의</a:t>
            </a:r>
            <a:r>
              <a:rPr lang="en-US" altLang="ko-KR" sz="1600">
                <a:latin typeface="나눔바른고딕"/>
                <a:ea typeface="나눔바른고딕"/>
              </a:rPr>
              <a:t>2</a:t>
            </a:r>
            <a:r>
              <a:rPr lang="ko-KR" altLang="en-US" sz="1600">
                <a:latin typeface="나눔바른고딕"/>
                <a:ea typeface="나눔바른고딕"/>
              </a:rPr>
              <a:t>에 따른 직장 내 괴롭힘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고객의 폭언 등으로 인한 업무상 정신적</a:t>
            </a:r>
          </a:p>
          <a:p>
            <a:pPr algn="just">
              <a:lnSpc>
                <a:spcPct val="130000"/>
              </a:lnSpc>
              <a:defRPr lang="ko-KR" altLang="en-US"/>
            </a:pPr>
            <a:r>
              <a:rPr lang="ko-KR" altLang="en-US" sz="1600">
                <a:latin typeface="나눔바른고딕"/>
                <a:ea typeface="나눔바른고딕"/>
              </a:rPr>
              <a:t>    스트레스가 원인이 되어 발생한 질병</a:t>
            </a:r>
          </a:p>
          <a:p>
            <a:pPr algn="just">
              <a:lnSpc>
                <a:spcPct val="130000"/>
              </a:lnSpc>
              <a:defRPr lang="ko-KR" altLang="en-US"/>
            </a:pPr>
            <a:r>
              <a:rPr lang="ko-KR" altLang="en-US" sz="1600">
                <a:latin typeface="나눔바른고딕"/>
                <a:ea typeface="나눔바른고딕"/>
              </a:rPr>
              <a:t>    라</a:t>
            </a:r>
            <a:r>
              <a:rPr lang="en-US" altLang="ko-KR" sz="1600">
                <a:latin typeface="나눔바른고딕"/>
                <a:ea typeface="나눔바른고딕"/>
              </a:rPr>
              <a:t>. (</a:t>
            </a:r>
            <a:r>
              <a:rPr lang="ko-KR" altLang="en-US" sz="1600">
                <a:latin typeface="나눔바른고딕"/>
                <a:ea typeface="나눔바른고딕"/>
              </a:rPr>
              <a:t>생 략</a:t>
            </a:r>
            <a:r>
              <a:rPr lang="en-US" altLang="ko-KR" sz="1600">
                <a:latin typeface="나눔바른고딕"/>
                <a:ea typeface="나눔바른고딕"/>
              </a:rPr>
              <a:t>)</a:t>
            </a:r>
          </a:p>
          <a:p>
            <a:pPr algn="just">
              <a:lnSpc>
                <a:spcPct val="130000"/>
              </a:lnSpc>
              <a:defRPr lang="ko-KR" altLang="en-US"/>
            </a:pPr>
            <a:r>
              <a:rPr lang="en-US" altLang="ko-KR" sz="1600">
                <a:latin typeface="나눔바른고딕"/>
                <a:ea typeface="나눔바른고딕"/>
              </a:rPr>
              <a:t>    3. (</a:t>
            </a:r>
            <a:r>
              <a:rPr lang="ko-KR" altLang="en-US" sz="1600">
                <a:latin typeface="나눔바른고딕"/>
                <a:ea typeface="나눔바른고딕"/>
              </a:rPr>
              <a:t>생 략</a:t>
            </a:r>
            <a:r>
              <a:rPr lang="en-US" altLang="ko-KR" sz="1600">
                <a:latin typeface="나눔바른고딕"/>
                <a:ea typeface="나눔바른고딕"/>
              </a:rPr>
              <a:t>)</a:t>
            </a:r>
          </a:p>
          <a:p>
            <a:pPr algn="just">
              <a:lnSpc>
                <a:spcPct val="130000"/>
              </a:lnSpc>
              <a:defRPr lang="ko-KR" altLang="en-US"/>
            </a:pPr>
            <a:r>
              <a:rPr lang="ko-KR" altLang="en-US" sz="1600">
                <a:latin typeface="나눔바른고딕"/>
                <a:ea typeface="나눔바른고딕"/>
              </a:rPr>
              <a:t>    ② </a:t>
            </a: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~</a:t>
            </a:r>
            <a:r>
              <a:rPr lang="ko-KR" altLang="en-US" sz="1600">
                <a:latin typeface="나눔바른고딕"/>
                <a:ea typeface="나눔바른고딕"/>
              </a:rPr>
              <a:t> ⑤ </a:t>
            </a:r>
            <a:r>
              <a:rPr lang="en-US" altLang="ko-KR" sz="1600">
                <a:latin typeface="나눔바른고딕"/>
                <a:ea typeface="나눔바른고딕"/>
              </a:rPr>
              <a:t>(</a:t>
            </a:r>
            <a:r>
              <a:rPr lang="ko-KR" altLang="en-US" sz="1600">
                <a:latin typeface="나눔바른고딕"/>
                <a:ea typeface="나눔바른고딕"/>
              </a:rPr>
              <a:t>생 략</a:t>
            </a:r>
            <a:r>
              <a:rPr lang="en-US" altLang="ko-KR" sz="1600">
                <a:latin typeface="나눔바른고딕"/>
                <a:ea typeface="나눔바른고딕"/>
              </a:rPr>
              <a:t>)</a:t>
            </a:r>
            <a:endParaRPr lang="ko-KR" altLang="en-US" sz="1600">
              <a:latin typeface="나눔바른고딕"/>
              <a:ea typeface="나눔바른고딕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807808" y="4346178"/>
            <a:ext cx="1084448" cy="236150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03A19C2-0193-4E4B-A073-A3EE2C3E5589}"/>
              </a:ext>
            </a:extLst>
          </p:cNvPr>
          <p:cNvGrpSpPr/>
          <p:nvPr/>
        </p:nvGrpSpPr>
        <p:grpSpPr>
          <a:xfrm>
            <a:off x="265" y="130832"/>
            <a:ext cx="9143471" cy="765156"/>
            <a:chOff x="0" y="130640"/>
            <a:chExt cx="9144000" cy="765201"/>
          </a:xfrm>
          <a:effectLst/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72BDC3B-82FD-4BF9-B695-97AD6493A409}"/>
                </a:ext>
              </a:extLst>
            </p:cNvPr>
            <p:cNvSpPr/>
            <p:nvPr/>
          </p:nvSpPr>
          <p:spPr>
            <a:xfrm>
              <a:off x="0" y="133498"/>
              <a:ext cx="958537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6" name="사각형: 둥근 위쪽 모서리 5">
              <a:extLst>
                <a:ext uri="{FF2B5EF4-FFF2-40B4-BE49-F238E27FC236}">
                  <a16:creationId xmlns:a16="http://schemas.microsoft.com/office/drawing/2014/main" id="{517DE613-1C64-4CF9-88FC-E235435D48E0}"/>
                </a:ext>
              </a:extLst>
            </p:cNvPr>
            <p:cNvSpPr/>
            <p:nvPr/>
          </p:nvSpPr>
          <p:spPr>
            <a:xfrm>
              <a:off x="7251700" y="284818"/>
              <a:ext cx="1748760" cy="337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7" name="평행 사변형 6">
              <a:extLst>
                <a:ext uri="{FF2B5EF4-FFF2-40B4-BE49-F238E27FC236}">
                  <a16:creationId xmlns:a16="http://schemas.microsoft.com/office/drawing/2014/main" id="{AA292F5E-89D9-40F5-9615-F56F06CB12B8}"/>
                </a:ext>
              </a:extLst>
            </p:cNvPr>
            <p:cNvSpPr/>
            <p:nvPr/>
          </p:nvSpPr>
          <p:spPr>
            <a:xfrm rot="5400000">
              <a:off x="753153" y="368620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304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8" name="평행 사변형 7">
              <a:extLst>
                <a:ext uri="{FF2B5EF4-FFF2-40B4-BE49-F238E27FC236}">
                  <a16:creationId xmlns:a16="http://schemas.microsoft.com/office/drawing/2014/main" id="{13120850-4F26-4BBF-8F3C-ADDA5C5FA38F}"/>
                </a:ext>
              </a:extLst>
            </p:cNvPr>
            <p:cNvSpPr/>
            <p:nvPr/>
          </p:nvSpPr>
          <p:spPr>
            <a:xfrm rot="16200000" flipH="1">
              <a:off x="1074990" y="368621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89DD235-41FF-4494-A920-7DAFCAFF7FDA}"/>
                </a:ext>
              </a:extLst>
            </p:cNvPr>
            <p:cNvSpPr/>
            <p:nvPr/>
          </p:nvSpPr>
          <p:spPr>
            <a:xfrm>
              <a:off x="1631947" y="130640"/>
              <a:ext cx="7512053" cy="640612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4E5841-9138-46B1-B98A-C7A16442B152}"/>
                </a:ext>
              </a:extLst>
            </p:cNvPr>
            <p:cNvSpPr txBox="1"/>
            <p:nvPr/>
          </p:nvSpPr>
          <p:spPr>
            <a:xfrm>
              <a:off x="1727261" y="238922"/>
              <a:ext cx="2148469" cy="46169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산업안전보건법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4AD9D2-A350-431E-8D1C-F33199FA2094}"/>
                </a:ext>
              </a:extLst>
            </p:cNvPr>
            <p:cNvSpPr txBox="1"/>
            <p:nvPr/>
          </p:nvSpPr>
          <p:spPr>
            <a:xfrm>
              <a:off x="8403546" y="280991"/>
              <a:ext cx="545802" cy="188777"/>
            </a:xfrm>
            <a:prstGeom prst="roundRect">
              <a:avLst>
                <a:gd name="adj" fmla="val 50000"/>
              </a:avLst>
            </a:prstGeom>
            <a:solidFill>
              <a:srgbClr val="164D6C"/>
            </a:solidFill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PART 2</a:t>
              </a:r>
              <a:endParaRPr lang="ko-KR" altLang="en-US" sz="11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23DD9C-D13C-47D9-A0F9-B43DECA88731}"/>
                </a:ext>
              </a:extLst>
            </p:cNvPr>
            <p:cNvSpPr txBox="1"/>
            <p:nvPr/>
          </p:nvSpPr>
          <p:spPr>
            <a:xfrm>
              <a:off x="6699183" y="429606"/>
              <a:ext cx="233553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ko-KR" altLang="en-US" sz="1100" dirty="0"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직장 내 괴롭힘 관련 법규 살펴보기 </a:t>
              </a:r>
            </a:p>
          </p:txBody>
        </p:sp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D3FF37DD-97A0-4313-8C6D-795A08E4C6D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56145" y="1885577"/>
            <a:ext cx="7717936" cy="247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0000" indent="-180000" algn="just" fontAlgn="base">
              <a:lnSpc>
                <a:spcPct val="130000"/>
              </a:lnSpc>
              <a:spcAft>
                <a:spcPts val="600"/>
              </a:spcAft>
            </a:pPr>
            <a:r>
              <a: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</a:t>
            </a:r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</a:t>
            </a:r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정부의 책무</a:t>
            </a:r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① 정부는 이 법의 목적을 달성하기 위하여 다음 각 호의 사항을 성실히 이행할 책무를 진다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80000" indent="-180000" algn="just" fontAlgn="base">
              <a:lnSpc>
                <a:spcPct val="130000"/>
              </a:lnSpc>
              <a:spcAft>
                <a:spcPts val="600"/>
              </a:spcAft>
            </a:pP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1. · 2. (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 </a:t>
            </a:r>
            <a:r>
              <a:rPr lang="ko-KR" altLang="en-US" sz="16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략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180000" indent="-180000" algn="just" fontAlgn="base">
              <a:spcAft>
                <a:spcPts val="600"/>
              </a:spcAft>
            </a:pP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3.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「근로기준법」 제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76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조의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따른 직장 내 괴롭힘 예방을 위한 조치기준 마련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지도 및 지원</a:t>
            </a:r>
          </a:p>
          <a:p>
            <a:pPr algn="just" fontAlgn="base">
              <a:spcAft>
                <a:spcPts val="600"/>
              </a:spcAft>
            </a:pP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4. ~ 9. (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 </a:t>
            </a:r>
            <a:r>
              <a:rPr lang="ko-KR" altLang="en-US" sz="16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략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just" fontAlgn="base">
              <a:spcAft>
                <a:spcPts val="600"/>
              </a:spcAft>
            </a:pP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② 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생 </a:t>
            </a:r>
            <a:r>
              <a:rPr lang="ko-KR" altLang="en-US" sz="16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략</a:t>
            </a:r>
            <a:r>
              <a:rPr lang="en-US" altLang="ko-KR" sz="16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16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endParaRPr lang="ja-JP" altLang="en-US" sz="1600" dirty="0">
              <a:solidFill>
                <a:srgbClr val="000000"/>
              </a:solidFill>
              <a:latin typeface="나눔바른고딕" panose="020B0603020101020101" pitchFamily="50" charset="-127"/>
              <a:ea typeface="함초롬돋움" panose="02030504000101010101" pitchFamily="18" charset="-127"/>
              <a:cs typeface="함초롬돋움" panose="02030504000101010101" pitchFamily="18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4E0D691-3B52-49B3-B1AB-8752FD989297}"/>
              </a:ext>
            </a:extLst>
          </p:cNvPr>
          <p:cNvGrpSpPr/>
          <p:nvPr/>
        </p:nvGrpSpPr>
        <p:grpSpPr>
          <a:xfrm>
            <a:off x="358929" y="937946"/>
            <a:ext cx="7915152" cy="828334"/>
            <a:chOff x="704007" y="937946"/>
            <a:chExt cx="7915152" cy="828334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26D45579-862A-4704-B80C-C740F18DDB1C}"/>
                </a:ext>
              </a:extLst>
            </p:cNvPr>
            <p:cNvSpPr/>
            <p:nvPr/>
          </p:nvSpPr>
          <p:spPr>
            <a:xfrm>
              <a:off x="704007" y="1331071"/>
              <a:ext cx="5262023" cy="374178"/>
            </a:xfrm>
            <a:prstGeom prst="rect">
              <a:avLst/>
            </a:prstGeom>
            <a:solidFill>
              <a:srgbClr val="1A2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C8D681A4-C716-41B0-92A6-4E2CB762DDFC}"/>
                </a:ext>
              </a:extLst>
            </p:cNvPr>
            <p:cNvSpPr/>
            <p:nvPr/>
          </p:nvSpPr>
          <p:spPr>
            <a:xfrm>
              <a:off x="4467447" y="1331071"/>
              <a:ext cx="4151712" cy="374178"/>
            </a:xfrm>
            <a:prstGeom prst="roundRect">
              <a:avLst>
                <a:gd name="adj" fmla="val 50000"/>
              </a:avLst>
            </a:prstGeom>
            <a:solidFill>
              <a:srgbClr val="1A2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DECCE8A-F440-4BFE-8990-69A1C7E0B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07" y="1242619"/>
              <a:ext cx="45716" cy="523661"/>
            </a:xfrm>
            <a:prstGeom prst="rect">
              <a:avLst/>
            </a:prstGeom>
          </p:spPr>
        </p:pic>
        <p:pic>
          <p:nvPicPr>
            <p:cNvPr id="18" name="그림 17" descr="식탁용기구, 접시이(가) 표시된 사진&#10;&#10;자동 생성된 설명">
              <a:extLst>
                <a:ext uri="{FF2B5EF4-FFF2-40B4-BE49-F238E27FC236}">
                  <a16:creationId xmlns:a16="http://schemas.microsoft.com/office/drawing/2014/main" id="{BA349152-81A8-4768-9998-277A4425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690" y="937946"/>
              <a:ext cx="415303" cy="415303"/>
            </a:xfrm>
            <a:prstGeom prst="rect">
              <a:avLst/>
            </a:prstGeom>
          </p:spPr>
        </p:pic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123DA72E-19A1-4156-9E9C-9BAD9D45A186}"/>
                </a:ext>
              </a:extLst>
            </p:cNvPr>
            <p:cNvSpPr/>
            <p:nvPr/>
          </p:nvSpPr>
          <p:spPr>
            <a:xfrm>
              <a:off x="726864" y="1359972"/>
              <a:ext cx="771312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ko-KR" altLang="en-US" sz="16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정부의 책무 규정에 직장 내 괴롭힘 예방을 위한 조치기준 마련</a:t>
              </a:r>
              <a:r>
                <a:rPr lang="en-US" altLang="ko-KR" sz="16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, </a:t>
              </a:r>
              <a:r>
                <a:rPr lang="ko-KR" altLang="en-US" sz="16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anose="02030504000101010101" pitchFamily="18" charset="-127"/>
                </a:rPr>
                <a:t>지도 및 지원에 관한 사항 포함</a:t>
              </a:r>
            </a:p>
          </p:txBody>
        </p: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B45BAD1-35BB-4D5B-B8CA-BC386777D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fld id="{60B600B7-BBBA-468A-A4E9-D8C5A8952DD3}" type="slidenum">
              <a:rPr lang="ko-KR" altLang="en-US" sz="999">
                <a:solidFill>
                  <a:schemeClr val="tx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15</a:t>
            </a:fld>
            <a:endParaRPr lang="ko-KR" altLang="en-US" sz="999" dirty="0">
              <a:solidFill>
                <a:schemeClr val="tx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BB7CF58-BDE5-41A5-9C1F-7E6B52C77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B9BC753F-CC0E-41C6-BFF7-9018EF17C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137" y="4306345"/>
            <a:ext cx="2668401" cy="166668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529" y="397"/>
            <a:ext cx="9143471" cy="6857603"/>
            <a:chOff x="265" y="199"/>
            <a:chExt cx="9143471" cy="6857603"/>
          </a:xfrm>
        </p:grpSpPr>
        <p:sp>
          <p:nvSpPr>
            <p:cNvPr id="5" name="직사각형 4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28" name="직각 삼각형 27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293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sp>
        <p:nvSpPr>
          <p:cNvPr id="24" name="사각형: 둥근 모서리 23"/>
          <p:cNvSpPr/>
          <p:nvPr/>
        </p:nvSpPr>
        <p:spPr>
          <a:xfrm>
            <a:off x="417770" y="5055590"/>
            <a:ext cx="8308459" cy="1384301"/>
          </a:xfrm>
          <a:prstGeom prst="roundRect">
            <a:avLst>
              <a:gd name="adj" fmla="val 1470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762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15" name="사각형: 둥근 모서리 14"/>
          <p:cNvSpPr/>
          <p:nvPr/>
        </p:nvSpPr>
        <p:spPr>
          <a:xfrm>
            <a:off x="417770" y="1617392"/>
            <a:ext cx="8308459" cy="3167941"/>
          </a:xfrm>
          <a:prstGeom prst="roundRect">
            <a:avLst>
              <a:gd name="adj" fmla="val 765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76200" dist="762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639893" y="1647475"/>
            <a:ext cx="7859701" cy="3055970"/>
            <a:chOff x="465430" y="1376429"/>
            <a:chExt cx="7859701" cy="3055970"/>
          </a:xfrm>
        </p:grpSpPr>
        <p:sp>
          <p:nvSpPr>
            <p:cNvPr id="19" name="Rectangle 5"/>
            <p:cNvSpPr>
              <a:spLocks noChangeArrowheads="1"/>
            </p:cNvSpPr>
            <p:nvPr/>
          </p:nvSpPr>
          <p:spPr bwMode="white">
            <a:xfrm>
              <a:off x="465430" y="1376429"/>
              <a:ext cx="7859701" cy="30559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marL="180000" indent="-180000" algn="just">
                <a:lnSpc>
                  <a:spcPct val="130000"/>
                </a:lnSpc>
                <a:spcAft>
                  <a:spcPts val="400"/>
                </a:spcAft>
                <a:defRPr lang="ko-KR" altLang="en-US"/>
              </a:pPr>
              <a:r>
                <a:rPr lang="ko-KR" altLang="en-US" sz="1600" b="1">
                  <a:latin typeface="나눔바른고딕"/>
                  <a:ea typeface="나눔바른고딕"/>
                </a:rPr>
                <a:t>산업안전보건법 제</a:t>
              </a:r>
              <a:r>
                <a:rPr lang="en-US" altLang="ko-KR" sz="1600" b="1">
                  <a:latin typeface="나눔바른고딕"/>
                  <a:ea typeface="나눔바른고딕"/>
                </a:rPr>
                <a:t>26</a:t>
              </a:r>
              <a:r>
                <a:rPr lang="ko-KR" altLang="en-US" sz="1600" b="1">
                  <a:latin typeface="나눔바른고딕"/>
                  <a:ea typeface="나눔바른고딕"/>
                </a:rPr>
                <a:t>조의</a:t>
              </a:r>
              <a:r>
                <a:rPr lang="en-US" altLang="ko-KR" sz="1600" b="1">
                  <a:latin typeface="나눔바른고딕"/>
                  <a:ea typeface="나눔바른고딕"/>
                </a:rPr>
                <a:t>2(</a:t>
              </a:r>
              <a:r>
                <a:rPr lang="ko-KR" altLang="en-US" sz="1600" b="1">
                  <a:latin typeface="나눔바른고딕"/>
                  <a:ea typeface="나눔바른고딕"/>
                </a:rPr>
                <a:t>고객의 폭언등으로 인한 건강장해 예방조치</a:t>
              </a:r>
              <a:r>
                <a:rPr lang="en-US" altLang="ko-KR" sz="1600" b="1">
                  <a:latin typeface="나눔바른고딕"/>
                  <a:ea typeface="나눔바른고딕"/>
                </a:rPr>
                <a:t>)</a:t>
              </a:r>
              <a:endParaRPr lang="en-US" altLang="ko-KR" sz="1400" b="1">
                <a:latin typeface="나눔바른고딕"/>
                <a:ea typeface="나눔바른고딕"/>
              </a:endParaRPr>
            </a:p>
            <a:p>
              <a:pPr marL="180000" indent="-180000" algn="just">
                <a:lnSpc>
                  <a:spcPct val="130000"/>
                </a:lnSpc>
                <a:spcAft>
                  <a:spcPts val="400"/>
                </a:spcAft>
                <a:defRPr lang="ko-KR" altLang="en-US"/>
              </a:pPr>
              <a:r>
                <a:rPr lang="ko-KR" altLang="en-US" sz="1400">
                  <a:latin typeface="나눔바른고딕"/>
                  <a:ea typeface="나눔바른고딕"/>
                </a:rPr>
                <a:t>    ① 사업주는 주로 고객을 직접 대면하거나 「정보통신망 이용촉진 및 정보보호 등에 관한 법률」에 따른 정보통신망을 통하여 상대하면서 상품을 판매하거나 서비스를 제공하는 업무에 종사하는 근로자</a:t>
              </a:r>
              <a:r>
                <a:rPr lang="en-US" altLang="ko-KR" sz="1400">
                  <a:latin typeface="나눔바른고딕"/>
                  <a:ea typeface="나눔바른고딕"/>
                </a:rPr>
                <a:t>(</a:t>
              </a:r>
              <a:r>
                <a:rPr lang="ko-KR" altLang="en-US" sz="1400">
                  <a:latin typeface="나눔바른고딕"/>
                  <a:ea typeface="나눔바른고딕"/>
                </a:rPr>
                <a:t>이하 </a:t>
              </a:r>
              <a:r>
                <a:rPr lang="en-US" altLang="ko-KR" sz="1400">
                  <a:latin typeface="나눔바른고딕"/>
                  <a:ea typeface="나눔바른고딕"/>
                </a:rPr>
                <a:t>"</a:t>
              </a:r>
              <a:r>
                <a:rPr lang="ko-KR" altLang="en-US" sz="1400">
                  <a:latin typeface="나눔바른고딕"/>
                  <a:ea typeface="나눔바른고딕"/>
                </a:rPr>
                <a:t>고객응대근로자</a:t>
              </a:r>
              <a:r>
                <a:rPr lang="en-US" altLang="ko-KR" sz="1400">
                  <a:latin typeface="나눔바른고딕"/>
                  <a:ea typeface="나눔바른고딕"/>
                </a:rPr>
                <a:t>"</a:t>
              </a:r>
              <a:r>
                <a:rPr lang="ko-KR" altLang="en-US" sz="1400">
                  <a:latin typeface="나눔바른고딕"/>
                  <a:ea typeface="나눔바른고딕"/>
                </a:rPr>
                <a:t>라 한다</a:t>
              </a:r>
              <a:r>
                <a:rPr lang="en-US" altLang="ko-KR" sz="1400">
                  <a:latin typeface="나눔바른고딕"/>
                  <a:ea typeface="나눔바른고딕"/>
                </a:rPr>
                <a:t>)</a:t>
              </a:r>
              <a:r>
                <a:rPr lang="ko-KR" altLang="en-US" sz="1400">
                  <a:latin typeface="나눔바른고딕"/>
                  <a:ea typeface="나눔바른고딕"/>
                </a:rPr>
                <a:t>에 대하여 고객의 폭언</a:t>
              </a:r>
              <a:r>
                <a:rPr lang="en-US" altLang="ko-KR" sz="1400">
                  <a:latin typeface="나눔바른고딕"/>
                  <a:ea typeface="나눔바른고딕"/>
                </a:rPr>
                <a:t>, </a:t>
              </a:r>
              <a:r>
                <a:rPr lang="ko-KR" altLang="en-US" sz="1400">
                  <a:latin typeface="나눔바른고딕"/>
                  <a:ea typeface="나눔바른고딕"/>
                </a:rPr>
                <a:t>폭행</a:t>
              </a:r>
              <a:r>
                <a:rPr lang="en-US" altLang="ko-KR" sz="1400">
                  <a:latin typeface="나눔바른고딕"/>
                  <a:ea typeface="나눔바른고딕"/>
                </a:rPr>
                <a:t>, </a:t>
              </a:r>
              <a:r>
                <a:rPr lang="ko-KR" altLang="en-US" sz="1400">
                  <a:latin typeface="나눔바른고딕"/>
                  <a:ea typeface="나눔바른고딕"/>
                </a:rPr>
                <a:t>그 밖에 적정 범위를 벗어난 신체적</a:t>
              </a:r>
              <a:r>
                <a:rPr lang="en-US" altLang="ko-KR" sz="1400">
                  <a:latin typeface="나눔바른고딕"/>
                  <a:ea typeface="나눔바른고딕"/>
                </a:rPr>
                <a:t>·</a:t>
              </a:r>
              <a:r>
                <a:rPr lang="ko-KR" altLang="en-US" sz="1400">
                  <a:latin typeface="나눔바른고딕"/>
                  <a:ea typeface="나눔바른고딕"/>
                </a:rPr>
                <a:t>정신적 고통을 유발하는 행위</a:t>
              </a:r>
              <a:r>
                <a:rPr lang="en-US" altLang="ko-KR" sz="1400">
                  <a:latin typeface="나눔바른고딕"/>
                  <a:ea typeface="나눔바른고딕"/>
                </a:rPr>
                <a:t>(</a:t>
              </a:r>
              <a:r>
                <a:rPr lang="ko-KR" altLang="en-US" sz="1400">
                  <a:latin typeface="나눔바른고딕"/>
                  <a:ea typeface="나눔바른고딕"/>
                </a:rPr>
                <a:t>이하 </a:t>
              </a:r>
              <a:r>
                <a:rPr lang="en-US" altLang="ko-KR" sz="1400">
                  <a:latin typeface="나눔바른고딕"/>
                  <a:ea typeface="나눔바른고딕"/>
                </a:rPr>
                <a:t>"</a:t>
              </a:r>
              <a:r>
                <a:rPr lang="ko-KR" altLang="en-US" sz="1400">
                  <a:latin typeface="나눔바른고딕"/>
                  <a:ea typeface="나눔바른고딕"/>
                </a:rPr>
                <a:t>폭언등</a:t>
              </a:r>
              <a:r>
                <a:rPr lang="en-US" altLang="ko-KR" sz="1400">
                  <a:latin typeface="나눔바른고딕"/>
                  <a:ea typeface="나눔바른고딕"/>
                </a:rPr>
                <a:t>"</a:t>
              </a:r>
              <a:r>
                <a:rPr lang="ko-KR" altLang="en-US" sz="1400">
                  <a:latin typeface="나눔바른고딕"/>
                  <a:ea typeface="나눔바른고딕"/>
                </a:rPr>
                <a:t>이라 한다</a:t>
              </a:r>
              <a:r>
                <a:rPr lang="en-US" altLang="ko-KR" sz="1400">
                  <a:latin typeface="나눔바른고딕"/>
                  <a:ea typeface="나눔바른고딕"/>
                </a:rPr>
                <a:t>)</a:t>
              </a:r>
              <a:r>
                <a:rPr lang="ko-KR" altLang="en-US" sz="1400">
                  <a:latin typeface="나눔바른고딕"/>
                  <a:ea typeface="나눔바른고딕"/>
                </a:rPr>
                <a:t>로 인한 건강장해를 예방하기 위하여 고용노동부령으로 정하는 바에 따라 필요한 조치를 하여야 한다</a:t>
              </a:r>
              <a:r>
                <a:rPr lang="en-US" altLang="ko-KR" sz="1400">
                  <a:latin typeface="나눔바른고딕"/>
                  <a:ea typeface="나눔바른고딕"/>
                </a:rPr>
                <a:t>.</a:t>
              </a:r>
            </a:p>
            <a:p>
              <a:pPr marL="180000" indent="-180000" algn="just">
                <a:lnSpc>
                  <a:spcPct val="130000"/>
                </a:lnSpc>
                <a:spcAft>
                  <a:spcPts val="400"/>
                </a:spcAft>
                <a:defRPr lang="ko-KR" altLang="en-US"/>
              </a:pPr>
              <a:r>
                <a:rPr lang="ko-KR" altLang="en-US" sz="1400">
                  <a:latin typeface="나눔바른고딕"/>
                  <a:ea typeface="나눔바른고딕"/>
                </a:rPr>
                <a:t>     ② 사업주는 고객의 폭언등으로 인하여 고객응대근로자에게 건강장해가 발생하거나 발생할 현저한 우려가 있는 경우에는 업무의 일시적 중단 또는 전환 등 대통령령으로 정하는 필요한 조치를 하여야 한다</a:t>
              </a:r>
              <a:r>
                <a:rPr lang="en-US" altLang="ko-KR" sz="1400">
                  <a:latin typeface="나눔바른고딕"/>
                  <a:ea typeface="나눔바른고딕"/>
                </a:rPr>
                <a:t>.</a:t>
              </a:r>
            </a:p>
            <a:p>
              <a:pPr marL="180000" indent="-180000" algn="just">
                <a:lnSpc>
                  <a:spcPct val="130000"/>
                </a:lnSpc>
                <a:spcAft>
                  <a:spcPts val="400"/>
                </a:spcAft>
                <a:defRPr lang="ko-KR" altLang="en-US"/>
              </a:pPr>
              <a:r>
                <a:rPr lang="ko-KR" altLang="en-US" sz="1400">
                  <a:latin typeface="나눔바른고딕"/>
                  <a:ea typeface="나눔바른고딕"/>
                </a:rPr>
                <a:t>     ③ 고객응대근로자는 사업주에게 제</a:t>
              </a:r>
              <a:r>
                <a:rPr lang="en-US" altLang="ko-KR" sz="1400">
                  <a:latin typeface="나눔바른고딕"/>
                  <a:ea typeface="나눔바른고딕"/>
                </a:rPr>
                <a:t>2</a:t>
              </a:r>
              <a:r>
                <a:rPr lang="ko-KR" altLang="en-US" sz="1400">
                  <a:latin typeface="나눔바른고딕"/>
                  <a:ea typeface="나눔바른고딕"/>
                </a:rPr>
                <a:t>항에 따른 조치를 요구할 수 있고 사업주는 고객응대근로자의 요구를   이유로 해고</a:t>
              </a:r>
              <a:r>
                <a:rPr lang="en-US" altLang="ko-KR" sz="1400">
                  <a:latin typeface="나눔바른고딕"/>
                  <a:ea typeface="나눔바른고딕"/>
                </a:rPr>
                <a:t>, </a:t>
              </a:r>
              <a:r>
                <a:rPr lang="ko-KR" altLang="en-US" sz="1400">
                  <a:latin typeface="나눔바른고딕"/>
                  <a:ea typeface="나눔바른고딕"/>
                </a:rPr>
                <a:t>그 밖에 불리한 처우를 하여서는 아니 된다</a:t>
              </a:r>
              <a:r>
                <a:rPr lang="en-US" altLang="ko-KR" sz="1400">
                  <a:latin typeface="나눔바른고딕"/>
                  <a:ea typeface="나눔바른고딕"/>
                </a:rPr>
                <a:t>.</a:t>
              </a:r>
              <a:endParaRPr lang="ko-KR" altLang="en-US" sz="1400">
                <a:latin typeface="나눔바른고딕"/>
                <a:ea typeface="나눔바른고딕"/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>
              <a:off x="486212" y="1505545"/>
              <a:ext cx="0" cy="180000"/>
            </a:xfrm>
            <a:prstGeom prst="line">
              <a:avLst/>
            </a:prstGeom>
            <a:ln w="38100">
              <a:solidFill>
                <a:srgbClr val="1A26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그룹 20"/>
          <p:cNvGrpSpPr/>
          <p:nvPr/>
        </p:nvGrpSpPr>
        <p:grpSpPr>
          <a:xfrm>
            <a:off x="639893" y="5112951"/>
            <a:ext cx="7981658" cy="1295469"/>
            <a:chOff x="463842" y="4366487"/>
            <a:chExt cx="7981658" cy="1295469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white">
            <a:xfrm>
              <a:off x="463842" y="4366487"/>
              <a:ext cx="7981658" cy="12954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600" b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제68조(벌칙) </a:t>
              </a:r>
              <a:r>
                <a:rPr lang="ko-KR" altLang="en-US" sz="14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다음 각 호의 어느 하나에 해당하는 자는 1년 이하의 징역 또는 1천만원 이하의 벌금에 처한다.</a:t>
              </a:r>
            </a:p>
            <a:p>
              <a:pPr marL="180000" indent="-180000" algn="just" eaLnBrk="1" hangingPunct="1">
                <a:lnSpc>
                  <a:spcPct val="12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4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1.· 2. (생 략)</a:t>
              </a:r>
            </a:p>
            <a:p>
              <a:pPr marL="180000" indent="-180000" algn="just" eaLnBrk="1" hangingPunct="1">
                <a:lnSpc>
                  <a:spcPct val="12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4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2의2. 제26조의2제3항을 위반하여 해고, 그 밖에 불리한 처우를 한 자</a:t>
              </a:r>
            </a:p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4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3.· 4. (생 략)</a:t>
              </a:r>
            </a:p>
          </p:txBody>
        </p:sp>
        <p:cxnSp>
          <p:nvCxnSpPr>
            <p:cNvPr id="23" name="직선 연결선 22"/>
            <p:cNvCxnSpPr/>
            <p:nvPr/>
          </p:nvCxnSpPr>
          <p:spPr>
            <a:xfrm>
              <a:off x="486212" y="4467820"/>
              <a:ext cx="0" cy="180000"/>
            </a:xfrm>
            <a:prstGeom prst="line">
              <a:avLst/>
            </a:prstGeom>
            <a:ln w="38100">
              <a:solidFill>
                <a:srgbClr val="1A26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9"/>
          <p:cNvSpPr txBox="1"/>
          <p:nvPr/>
        </p:nvSpPr>
        <p:spPr>
          <a:xfrm>
            <a:off x="1578127" y="449950"/>
            <a:ext cx="6371438" cy="95410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800">
                <a:latin typeface="나눔스퀘어라운드 ExtraBold"/>
                <a:ea typeface="나눔스퀘어라운드 ExtraBold"/>
              </a:rPr>
              <a:t>고객의 괴롭힘으로부터 </a:t>
            </a:r>
          </a:p>
          <a:p>
            <a:pPr lvl="0">
              <a:defRPr lang="ko-KR" altLang="en-US"/>
            </a:pPr>
            <a:r>
              <a:rPr lang="ko-KR" altLang="en-US" sz="2800">
                <a:latin typeface="나눔스퀘어라운드 ExtraBold"/>
                <a:ea typeface="나눔스퀘어라운드 ExtraBold"/>
              </a:rPr>
              <a:t>근로자를 보호하기 위한 사업주의 조치의무</a:t>
            </a:r>
          </a:p>
        </p:txBody>
      </p:sp>
      <p:sp>
        <p:nvSpPr>
          <p:cNvPr id="37" name="사각형: 둥근 모서리 11"/>
          <p:cNvSpPr/>
          <p:nvPr/>
        </p:nvSpPr>
        <p:spPr>
          <a:xfrm>
            <a:off x="884461" y="974489"/>
            <a:ext cx="561955" cy="295962"/>
          </a:xfrm>
          <a:prstGeom prst="roundRect">
            <a:avLst>
              <a:gd name="adj" fmla="val 50000"/>
            </a:avLst>
          </a:prstGeom>
          <a:solidFill>
            <a:srgbClr val="293947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참고</a:t>
            </a:r>
          </a:p>
        </p:txBody>
      </p:sp>
      <p:pic>
        <p:nvPicPr>
          <p:cNvPr id="38" name="그림 15" descr="운송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83771" y="402553"/>
            <a:ext cx="544815" cy="544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65" y="199"/>
            <a:ext cx="9143471" cy="6857603"/>
          </a:xfrm>
          <a:prstGeom prst="rect">
            <a:avLst/>
          </a:prstGeom>
          <a:solidFill>
            <a:srgbClr val="486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grpSp>
        <p:nvGrpSpPr>
          <p:cNvPr id="7" name="그룹 6"/>
          <p:cNvGrpSpPr/>
          <p:nvPr/>
        </p:nvGrpSpPr>
        <p:grpSpPr>
          <a:xfrm>
            <a:off x="265" y="199"/>
            <a:ext cx="9143471" cy="6857603"/>
            <a:chOff x="265" y="199"/>
            <a:chExt cx="9143471" cy="6857603"/>
          </a:xfrm>
        </p:grpSpPr>
        <p:sp>
          <p:nvSpPr>
            <p:cNvPr id="8" name="직각 삼각형 7"/>
            <p:cNvSpPr/>
            <p:nvPr/>
          </p:nvSpPr>
          <p:spPr>
            <a:xfrm>
              <a:off x="265" y="199"/>
              <a:ext cx="9143471" cy="6857603"/>
            </a:xfrm>
            <a:prstGeom prst="rtTriangle">
              <a:avLst/>
            </a:prstGeom>
            <a:solidFill>
              <a:srgbClr val="2939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53723" y="130185"/>
              <a:ext cx="8836557" cy="6597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78127" y="449950"/>
              <a:ext cx="6371438" cy="95410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800">
                  <a:latin typeface="나눔스퀘어라운드 ExtraBold"/>
                  <a:ea typeface="나눔스퀘어라운드 ExtraBold"/>
                </a:rPr>
                <a:t>고객의 괴롭힘으로부터 </a:t>
              </a:r>
            </a:p>
            <a:p>
              <a:pPr lvl="0">
                <a:defRPr lang="ko-KR" altLang="en-US"/>
              </a:pPr>
              <a:r>
                <a:rPr lang="ko-KR" altLang="en-US" sz="2800">
                  <a:latin typeface="나눔스퀘어라운드 ExtraBold"/>
                  <a:ea typeface="나눔스퀘어라운드 ExtraBold"/>
                </a:rPr>
                <a:t>근로자를 보호하기 위한 사업주의 조치의무</a:t>
              </a:r>
            </a:p>
          </p:txBody>
        </p:sp>
      </p:grpSp>
      <p:sp>
        <p:nvSpPr>
          <p:cNvPr id="12" name="사각형: 둥근 모서리 11"/>
          <p:cNvSpPr/>
          <p:nvPr/>
        </p:nvSpPr>
        <p:spPr>
          <a:xfrm>
            <a:off x="884461" y="974489"/>
            <a:ext cx="561955" cy="295962"/>
          </a:xfrm>
          <a:prstGeom prst="roundRect">
            <a:avLst>
              <a:gd name="adj" fmla="val 50000"/>
            </a:avLst>
          </a:prstGeom>
          <a:solidFill>
            <a:srgbClr val="293947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참고</a:t>
            </a:r>
          </a:p>
        </p:txBody>
      </p:sp>
      <p:grpSp>
        <p:nvGrpSpPr>
          <p:cNvPr id="20485" name="그룹 20484"/>
          <p:cNvGrpSpPr/>
          <p:nvPr/>
        </p:nvGrpSpPr>
        <p:grpSpPr>
          <a:xfrm>
            <a:off x="477332" y="1651972"/>
            <a:ext cx="8189335" cy="3306406"/>
            <a:chOff x="477332" y="1775797"/>
            <a:chExt cx="8189335" cy="3306406"/>
          </a:xfrm>
        </p:grpSpPr>
        <p:sp>
          <p:nvSpPr>
            <p:cNvPr id="20" name="사각형: 둥근 모서리 19"/>
            <p:cNvSpPr/>
            <p:nvPr/>
          </p:nvSpPr>
          <p:spPr>
            <a:xfrm>
              <a:off x="477332" y="1775797"/>
              <a:ext cx="8189335" cy="3306406"/>
            </a:xfrm>
            <a:prstGeom prst="roundRect">
              <a:avLst>
                <a:gd name="adj" fmla="val 76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762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0484" name="Rectangle 4"/>
            <p:cNvSpPr>
              <a:spLocks noChangeArrowheads="1"/>
            </p:cNvSpPr>
            <p:nvPr/>
          </p:nvSpPr>
          <p:spPr bwMode="white">
            <a:xfrm>
              <a:off x="715210" y="1954530"/>
              <a:ext cx="7713580" cy="29584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marL="180000" indent="-180000" algn="just">
                <a:lnSpc>
                  <a:spcPct val="130000"/>
                </a:lnSpc>
                <a:spcAft>
                  <a:spcPts val="600"/>
                </a:spcAft>
                <a:defRPr lang="ko-KR" altLang="en-US"/>
              </a:pPr>
              <a:r>
                <a:rPr lang="ko-KR" altLang="en-US" sz="1600" b="1" dirty="0">
                  <a:latin typeface="나눔바른고딕"/>
                  <a:ea typeface="나눔바른고딕"/>
                </a:rPr>
                <a:t>산업안전보건법 시행령 제</a:t>
              </a:r>
              <a:r>
                <a:rPr lang="en-US" altLang="ko-KR" sz="1600" b="1" dirty="0">
                  <a:latin typeface="나눔바른고딕"/>
                  <a:ea typeface="나눔바른고딕"/>
                </a:rPr>
                <a:t>25</a:t>
              </a:r>
              <a:r>
                <a:rPr lang="ko-KR" altLang="en-US" sz="1600" b="1" dirty="0">
                  <a:latin typeface="나눔바른고딕"/>
                  <a:ea typeface="나눔바른고딕"/>
                </a:rPr>
                <a:t>조의</a:t>
              </a:r>
              <a:r>
                <a:rPr lang="en-US" altLang="ko-KR" sz="1600" b="1" dirty="0">
                  <a:latin typeface="나눔바른고딕"/>
                  <a:ea typeface="나눔바른고딕"/>
                </a:rPr>
                <a:t>7(</a:t>
              </a:r>
              <a:r>
                <a:rPr lang="ko-KR" altLang="en-US" sz="1600" b="1" dirty="0">
                  <a:latin typeface="나눔바른고딕"/>
                  <a:ea typeface="나눔바른고딕"/>
                </a:rPr>
                <a:t>고객의 </a:t>
              </a:r>
              <a:r>
                <a:rPr lang="ko-KR" altLang="en-US" sz="1600" b="1" dirty="0" err="1">
                  <a:latin typeface="나눔바른고딕"/>
                  <a:ea typeface="나눔바른고딕"/>
                </a:rPr>
                <a:t>폭언등으로</a:t>
              </a:r>
              <a:r>
                <a:rPr lang="ko-KR" altLang="en-US" sz="1600" b="1" dirty="0">
                  <a:latin typeface="나눔바른고딕"/>
                  <a:ea typeface="나눔바른고딕"/>
                </a:rPr>
                <a:t> 인한 건강장해 발생 등에 대한 조치</a:t>
              </a:r>
              <a:r>
                <a:rPr lang="en-US" altLang="ko-KR" sz="1600" b="1" dirty="0">
                  <a:latin typeface="나눔바른고딕"/>
                  <a:ea typeface="나눔바른고딕"/>
                </a:rPr>
                <a:t>)                         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법 제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26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조의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2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제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2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항에서 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"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업무의 일시적 중단 또는 전환 등 대통령령으로 정하는 필요한 조치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"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란 다음 각 호의 조치 중 필요한 조치를 말한다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.</a:t>
              </a:r>
            </a:p>
            <a:p>
              <a:pPr marL="180000" indent="-180000" algn="just">
                <a:lnSpc>
                  <a:spcPct val="130000"/>
                </a:lnSpc>
                <a:spcAft>
                  <a:spcPts val="600"/>
                </a:spcAft>
                <a:defRPr lang="ko-KR" altLang="en-US"/>
              </a:pPr>
              <a:r>
                <a:rPr lang="en-US" altLang="ko-KR" sz="1500" dirty="0">
                  <a:latin typeface="나눔바른고딕"/>
                  <a:ea typeface="나눔바른고딕"/>
                </a:rPr>
                <a:t>     1. 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업무의 일시적 중단 또는 전환</a:t>
              </a:r>
            </a:p>
            <a:p>
              <a:pPr algn="just">
                <a:spcAft>
                  <a:spcPts val="600"/>
                </a:spcAft>
                <a:defRPr lang="ko-KR" altLang="en-US"/>
              </a:pPr>
              <a:r>
                <a:rPr lang="en-US" altLang="ko-KR" sz="1500" dirty="0">
                  <a:latin typeface="나눔바른고딕"/>
                  <a:ea typeface="나눔바른고딕"/>
                </a:rPr>
                <a:t>     2. 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「근로기준법」 제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54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조제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1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항에 따른 휴게시간의 연장</a:t>
              </a:r>
            </a:p>
            <a:p>
              <a:pPr algn="just">
                <a:spcAft>
                  <a:spcPts val="600"/>
                </a:spcAft>
                <a:defRPr lang="ko-KR" altLang="en-US"/>
              </a:pPr>
              <a:r>
                <a:rPr lang="en-US" altLang="ko-KR" sz="1500" dirty="0">
                  <a:latin typeface="나눔바른고딕"/>
                  <a:ea typeface="나눔바른고딕"/>
                </a:rPr>
                <a:t>     3. 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법 제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26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조의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2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제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1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항에 따른 </a:t>
              </a:r>
              <a:r>
                <a:rPr lang="ko-KR" altLang="en-US" sz="1500" dirty="0" err="1">
                  <a:latin typeface="나눔바른고딕"/>
                  <a:ea typeface="나눔바른고딕"/>
                </a:rPr>
                <a:t>폭언등으로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 인한 건강장해 관련 치료 </a:t>
              </a:r>
              <a:r>
                <a:rPr lang="ko-KR" altLang="en-US" sz="1500" dirty="0" err="1">
                  <a:latin typeface="나눔바른고딕"/>
                  <a:ea typeface="나눔바른고딕"/>
                </a:rPr>
                <a:t>및상담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 지원</a:t>
              </a:r>
            </a:p>
            <a:p>
              <a:pPr marL="216000" indent="-216000" algn="just">
                <a:lnSpc>
                  <a:spcPct val="130000"/>
                </a:lnSpc>
                <a:spcAft>
                  <a:spcPts val="600"/>
                </a:spcAft>
                <a:defRPr lang="ko-KR" altLang="en-US"/>
              </a:pPr>
              <a:r>
                <a:rPr lang="en-US" altLang="ko-KR" sz="1500" dirty="0">
                  <a:latin typeface="나눔바른고딕"/>
                  <a:ea typeface="나눔바른고딕"/>
                </a:rPr>
                <a:t>     4. 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관할 수사기관 또는 법원에 증거물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·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증거서류를 제출하는 등 법 제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26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조의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2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제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1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항에 따른 고객 응대근로자 등이 같은 항에 따른 </a:t>
              </a:r>
              <a:r>
                <a:rPr lang="ko-KR" altLang="en-US" sz="1500" dirty="0" err="1">
                  <a:latin typeface="나눔바른고딕"/>
                  <a:ea typeface="나눔바른고딕"/>
                </a:rPr>
                <a:t>폭언등으로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 인하여 고소</a:t>
              </a:r>
              <a:r>
                <a:rPr lang="en-US" altLang="ko-KR" sz="1500" dirty="0">
                  <a:latin typeface="나눔바른고딕"/>
                  <a:ea typeface="나눔바른고딕"/>
                </a:rPr>
                <a:t>, </a:t>
              </a:r>
              <a:r>
                <a:rPr lang="ko-KR" altLang="en-US" sz="1500" dirty="0">
                  <a:latin typeface="나눔바른고딕"/>
                  <a:ea typeface="나눔바른고딕"/>
                </a:rPr>
                <a:t>고발 또는 손해배상 청구 등을 하는 데 필요한 지원</a:t>
              </a:r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731032" y="2099785"/>
              <a:ext cx="0" cy="180000"/>
            </a:xfrm>
            <a:prstGeom prst="line">
              <a:avLst/>
            </a:prstGeom>
            <a:ln w="38100">
              <a:solidFill>
                <a:srgbClr val="1A26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17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043427" y="4761705"/>
            <a:ext cx="2143944" cy="176750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 descr="운송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83771" y="402553"/>
            <a:ext cx="544815" cy="544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5" y="199"/>
            <a:ext cx="9143471" cy="6857603"/>
            <a:chOff x="265" y="199"/>
            <a:chExt cx="9143471" cy="6857603"/>
          </a:xfrm>
        </p:grpSpPr>
        <p:sp>
          <p:nvSpPr>
            <p:cNvPr id="6" name="직사각형 5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8" name="직각 삼각형 7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293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9" name="직사각형 8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grpSp>
        <p:nvGrpSpPr>
          <p:cNvPr id="34" name="그룹 33"/>
          <p:cNvGrpSpPr/>
          <p:nvPr/>
        </p:nvGrpSpPr>
        <p:grpSpPr>
          <a:xfrm>
            <a:off x="510888" y="1734704"/>
            <a:ext cx="8122223" cy="2401056"/>
            <a:chOff x="417770" y="1336166"/>
            <a:chExt cx="8122223" cy="2217323"/>
          </a:xfrm>
        </p:grpSpPr>
        <p:sp>
          <p:nvSpPr>
            <p:cNvPr id="35" name="사각형: 둥근 모서리 34"/>
            <p:cNvSpPr/>
            <p:nvPr/>
          </p:nvSpPr>
          <p:spPr>
            <a:xfrm>
              <a:off x="417770" y="1336166"/>
              <a:ext cx="8122223" cy="2217323"/>
            </a:xfrm>
            <a:prstGeom prst="roundRect">
              <a:avLst>
                <a:gd name="adj" fmla="val 76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762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676701" y="1468801"/>
              <a:ext cx="7604338" cy="1940426"/>
              <a:chOff x="486211" y="1468801"/>
              <a:chExt cx="7604338" cy="1940426"/>
            </a:xfrm>
          </p:grpSpPr>
          <p:sp>
            <p:nvSpPr>
              <p:cNvPr id="37" name="Rectangle 4"/>
              <p:cNvSpPr>
                <a:spLocks noChangeArrowheads="1"/>
              </p:cNvSpPr>
              <p:nvPr/>
            </p:nvSpPr>
            <p:spPr bwMode="white">
              <a:xfrm>
                <a:off x="486211" y="1468801"/>
                <a:ext cx="7604338" cy="19404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marL="180000" indent="-180000" algn="just" eaLnBrk="1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32000"/>
                  </a:spcAft>
                  <a:defRPr lang="ko-KR" altLang="en-US"/>
                </a:pPr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산업안전보건법 시행규칙 제26조의2(고객의 </a:t>
                </a:r>
                <a:r>
                  <a:rPr lang="ko-KR" altLang="en-US" sz="1600" b="1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폭언등으로</a:t>
                </a:r>
                <a:r>
                  <a:rPr lang="ko-KR" altLang="en-US" sz="1600" b="1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인한 건강장해 예방조치) 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사업주는                              법 제26조의2제1항에 따라 건강장해를 예방하기 위하여 다음 각 호의 조치를 하여야 한다.</a:t>
                </a:r>
              </a:p>
              <a:p>
                <a:pPr algn="just" eaLnBrk="1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36000"/>
                  </a:spcAft>
                  <a:defRPr lang="ko-KR" altLang="en-US"/>
                </a:pP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    </a:t>
                </a:r>
                <a:r>
                  <a:rPr lang="ko-KR" altLang="en-US" sz="1400" b="0" spc="-3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1. 법 제26조의2제1항에 따른 </a:t>
                </a:r>
                <a:r>
                  <a:rPr lang="ko-KR" altLang="en-US" sz="1400" b="0" spc="-3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폭언등을</a:t>
                </a:r>
                <a:r>
                  <a:rPr lang="ko-KR" altLang="en-US" sz="1400" b="0" spc="-3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하지 아니하도록 요청하는 </a:t>
                </a:r>
                <a:r>
                  <a:rPr lang="ko-KR" altLang="en-US" sz="1400" b="0" spc="-3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문구게시</a:t>
                </a:r>
                <a:r>
                  <a:rPr lang="ko-KR" altLang="en-US" sz="1400" b="0" spc="-3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또는 음성 안내</a:t>
                </a:r>
              </a:p>
              <a:p>
                <a:pPr algn="just" eaLnBrk="1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36000"/>
                  </a:spcAft>
                  <a:defRPr lang="ko-KR" altLang="en-US"/>
                </a:pP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    2. 고객과의 문제 상황 발생 시 대처방법 등을 포함하는 </a:t>
                </a:r>
                <a:r>
                  <a:rPr lang="ko-KR" altLang="en-US" sz="14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고객응대업무매뉴얼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마련</a:t>
                </a:r>
              </a:p>
              <a:p>
                <a:pPr algn="just" eaLnBrk="1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36000"/>
                  </a:spcAft>
                  <a:defRPr lang="ko-KR" altLang="en-US"/>
                </a:pP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    3. 제2호에 따른 </a:t>
                </a:r>
                <a:r>
                  <a:rPr lang="ko-KR" altLang="en-US" sz="14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고객응대업무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매뉴얼의 내용 및 건강장해 예방 관련 교육 실시</a:t>
                </a:r>
              </a:p>
              <a:p>
                <a:pPr algn="just" eaLnBrk="1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7000"/>
                  </a:spcAft>
                  <a:defRPr lang="ko-KR" altLang="en-US"/>
                </a:pP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    </a:t>
                </a:r>
                <a:r>
                  <a:rPr lang="ko-KR" altLang="en-US" sz="1400" b="0" spc="-5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4. 그 밖에 법 제26조의2제1항에 따른 </a:t>
                </a:r>
                <a:r>
                  <a:rPr lang="ko-KR" altLang="en-US" sz="1400" b="0" spc="-5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고객응대근로자의</a:t>
                </a:r>
                <a:r>
                  <a:rPr lang="ko-KR" altLang="en-US" sz="1400" b="0" spc="-5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건강장해 예방을 위하여 필요한 조치</a:t>
                </a:r>
              </a:p>
            </p:txBody>
          </p:sp>
          <p:cxnSp>
            <p:nvCxnSpPr>
              <p:cNvPr id="38" name="직선 연결선 37"/>
              <p:cNvCxnSpPr/>
              <p:nvPr/>
            </p:nvCxnSpPr>
            <p:spPr>
              <a:xfrm>
                <a:off x="516029" y="1608087"/>
                <a:ext cx="0" cy="166226"/>
              </a:xfrm>
              <a:prstGeom prst="line">
                <a:avLst/>
              </a:prstGeom>
              <a:ln w="38100">
                <a:solidFill>
                  <a:srgbClr val="1A264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18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41" name="그림 1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437414" y="4221009"/>
            <a:ext cx="2897319" cy="224009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9"/>
          <p:cNvSpPr txBox="1"/>
          <p:nvPr/>
        </p:nvSpPr>
        <p:spPr>
          <a:xfrm>
            <a:off x="1578127" y="449950"/>
            <a:ext cx="6371438" cy="954107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800">
                <a:latin typeface="나눔스퀘어라운드 ExtraBold"/>
                <a:ea typeface="나눔스퀘어라운드 ExtraBold"/>
              </a:rPr>
              <a:t>고객의 괴롭힘으로부터 </a:t>
            </a:r>
          </a:p>
          <a:p>
            <a:pPr lvl="0">
              <a:defRPr lang="ko-KR" altLang="en-US"/>
            </a:pPr>
            <a:r>
              <a:rPr lang="ko-KR" altLang="en-US" sz="2800">
                <a:latin typeface="나눔스퀘어라운드 ExtraBold"/>
                <a:ea typeface="나눔스퀘어라운드 ExtraBold"/>
              </a:rPr>
              <a:t>근로자를 보호하기 위한 사업주의 조치의무</a:t>
            </a:r>
          </a:p>
        </p:txBody>
      </p:sp>
      <p:sp>
        <p:nvSpPr>
          <p:cNvPr id="43" name="사각형: 둥근 모서리 11"/>
          <p:cNvSpPr/>
          <p:nvPr/>
        </p:nvSpPr>
        <p:spPr>
          <a:xfrm>
            <a:off x="884461" y="974489"/>
            <a:ext cx="561955" cy="295962"/>
          </a:xfrm>
          <a:prstGeom prst="roundRect">
            <a:avLst>
              <a:gd name="adj" fmla="val 50000"/>
            </a:avLst>
          </a:prstGeom>
          <a:solidFill>
            <a:srgbClr val="293947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참고</a:t>
            </a:r>
          </a:p>
        </p:txBody>
      </p:sp>
      <p:pic>
        <p:nvPicPr>
          <p:cNvPr id="44" name="그림 15" descr="운송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83771" y="402553"/>
            <a:ext cx="544815" cy="544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65" y="199"/>
            <a:ext cx="9143471" cy="6857603"/>
            <a:chOff x="265" y="199"/>
            <a:chExt cx="9143471" cy="6857603"/>
          </a:xfrm>
        </p:grpSpPr>
        <p:sp>
          <p:nvSpPr>
            <p:cNvPr id="17" name="직사각형 16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19" name="직각 삼각형 18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293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326123" y="321367"/>
                <a:ext cx="8491757" cy="6215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grpSp>
        <p:nvGrpSpPr>
          <p:cNvPr id="22535" name="그룹 22534"/>
          <p:cNvGrpSpPr/>
          <p:nvPr/>
        </p:nvGrpSpPr>
        <p:grpSpPr>
          <a:xfrm>
            <a:off x="1394627" y="1572220"/>
            <a:ext cx="6754211" cy="2950250"/>
            <a:chOff x="1273426" y="1572220"/>
            <a:chExt cx="6754211" cy="2950250"/>
          </a:xfrm>
        </p:grpSpPr>
        <p:grpSp>
          <p:nvGrpSpPr>
            <p:cNvPr id="4" name="그룹 3"/>
            <p:cNvGrpSpPr/>
            <p:nvPr/>
          </p:nvGrpSpPr>
          <p:grpSpPr>
            <a:xfrm>
              <a:off x="2101283" y="1572220"/>
              <a:ext cx="4699031" cy="902375"/>
              <a:chOff x="2018462" y="1531808"/>
              <a:chExt cx="4699031" cy="902375"/>
            </a:xfrm>
          </p:grpSpPr>
          <p:sp>
            <p:nvSpPr>
              <p:cNvPr id="22532" name="Rectangle 4"/>
              <p:cNvSpPr>
                <a:spLocks noChangeArrowheads="1"/>
              </p:cNvSpPr>
              <p:nvPr/>
            </p:nvSpPr>
            <p:spPr bwMode="white">
              <a:xfrm>
                <a:off x="2018462" y="1531808"/>
                <a:ext cx="3903462" cy="9023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5400">
                    <a:solidFill>
                      <a:srgbClr val="000000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여기서 </a:t>
                </a:r>
                <a:r>
                  <a:rPr lang="ko-KR" altLang="en-US" sz="5400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잠깐!</a:t>
                </a:r>
              </a:p>
            </p:txBody>
          </p:sp>
          <p:pic>
            <p:nvPicPr>
              <p:cNvPr id="3" name="그래픽 2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5712067" y="1558454"/>
                <a:ext cx="1005426" cy="87003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4" name="Rectangle 5"/>
            <p:cNvSpPr>
              <a:spLocks noChangeArrowheads="1"/>
            </p:cNvSpPr>
            <p:nvPr/>
          </p:nvSpPr>
          <p:spPr bwMode="white">
            <a:xfrm>
              <a:off x="2344007" y="3792855"/>
              <a:ext cx="4213582" cy="72961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3202">
                  <a:solidFill>
                    <a:srgbClr val="000000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어떻게 다를까요?</a:t>
              </a:r>
            </a:p>
          </p:txBody>
        </p:sp>
        <p:grpSp>
          <p:nvGrpSpPr>
            <p:cNvPr id="22534" name="그룹 22533"/>
            <p:cNvGrpSpPr/>
            <p:nvPr/>
          </p:nvGrpSpPr>
          <p:grpSpPr>
            <a:xfrm>
              <a:off x="1273426" y="2983864"/>
              <a:ext cx="6754211" cy="671925"/>
              <a:chOff x="1273426" y="2983864"/>
              <a:chExt cx="6754211" cy="671925"/>
            </a:xfrm>
          </p:grpSpPr>
          <p:sp>
            <p:nvSpPr>
              <p:cNvPr id="5" name="사각형: 둥근 모서리 4"/>
              <p:cNvSpPr/>
              <p:nvPr/>
            </p:nvSpPr>
            <p:spPr>
              <a:xfrm>
                <a:off x="1273426" y="2983864"/>
                <a:ext cx="3013784" cy="661630"/>
              </a:xfrm>
              <a:prstGeom prst="roundRect">
                <a:avLst>
                  <a:gd name="adj" fmla="val 50000"/>
                </a:avLst>
              </a:prstGeom>
              <a:solidFill>
                <a:srgbClr val="48637B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r>
                  <a:rPr lang="ko-KR" altLang="en-US" sz="3200">
                    <a:latin typeface="나눔스퀘어라운드 ExtraBold"/>
                    <a:ea typeface="나눔스퀘어라운드 ExtraBold"/>
                  </a:rPr>
                  <a:t>직장 내 괴롭힘</a:t>
                </a:r>
              </a:p>
            </p:txBody>
          </p:sp>
          <p:sp>
            <p:nvSpPr>
              <p:cNvPr id="13" name="사각형: 둥근 모서리 12"/>
              <p:cNvSpPr/>
              <p:nvPr/>
            </p:nvSpPr>
            <p:spPr>
              <a:xfrm>
                <a:off x="5014437" y="2993389"/>
                <a:ext cx="3013200" cy="662400"/>
              </a:xfrm>
              <a:prstGeom prst="roundRect">
                <a:avLst>
                  <a:gd name="adj" fmla="val 50000"/>
                </a:avLst>
              </a:prstGeom>
              <a:solidFill>
                <a:srgbClr val="F35F67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r>
                  <a:rPr lang="ko-KR" altLang="en-US" sz="3200">
                    <a:latin typeface="나눔스퀘어라운드 ExtraBold"/>
                    <a:ea typeface="나눔스퀘어라운드 ExtraBold"/>
                  </a:rPr>
                  <a:t>직장 내 성희롱</a:t>
                </a:r>
              </a:p>
            </p:txBody>
          </p:sp>
          <p:sp>
            <p:nvSpPr>
              <p:cNvPr id="22533" name="Rectangle 5"/>
              <p:cNvSpPr>
                <a:spLocks noChangeArrowheads="1"/>
              </p:cNvSpPr>
              <p:nvPr/>
            </p:nvSpPr>
            <p:spPr bwMode="white">
              <a:xfrm>
                <a:off x="4274958" y="3026071"/>
                <a:ext cx="708383" cy="57721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>
                  <a:defRPr lang="ko-KR" altLang="en-US"/>
                </a:pPr>
                <a:r>
                  <a:rPr lang="ko-KR" altLang="en-US" sz="3202">
                    <a:solidFill>
                      <a:srgbClr val="000000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과 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/>
          <p:cNvSpPr/>
          <p:nvPr/>
        </p:nvSpPr>
        <p:spPr>
          <a:xfrm>
            <a:off x="0" y="6254655"/>
            <a:ext cx="9144000" cy="522764"/>
          </a:xfrm>
          <a:prstGeom prst="rect">
            <a:avLst/>
          </a:prstGeom>
          <a:solidFill>
            <a:srgbClr val="22A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algn="ctr" defTabSz="4429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lang="ko-KR"/>
            </a:pPr>
            <a:endParaRPr kumimoji="0" lang="ko-KR" altLang="en-US" sz="1800" b="0" i="0" u="none" strike="noStrike" kern="1200" cap="none" spc="0" normalizeH="0"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0" y="6341990"/>
            <a:ext cx="9144000" cy="516010"/>
          </a:xfrm>
          <a:prstGeom prst="rect">
            <a:avLst/>
          </a:prstGeom>
          <a:solidFill>
            <a:srgbClr val="1E9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algn="ctr" defTabSz="4429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lang="ko-KR"/>
            </a:pPr>
            <a:endParaRPr kumimoji="0" lang="ko-KR" altLang="en-US" sz="1800" b="0" i="0" u="none" strike="noStrike" kern="1200" cap="none" spc="0" normalizeH="0">
              <a:solidFill>
                <a:prstClr val="white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137" name="직사각형 11"/>
          <p:cNvSpPr/>
          <p:nvPr/>
        </p:nvSpPr>
        <p:spPr>
          <a:xfrm>
            <a:off x="1394460" y="717424"/>
            <a:ext cx="1240155" cy="88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4000" b="1" cap="all">
                <a:solidFill>
                  <a:srgbClr val="185E6A"/>
                </a:solidFill>
                <a:latin typeface="나눔스퀘어라운드 ExtraBold"/>
                <a:ea typeface="나눔스퀘어라운드 ExtraBold"/>
                <a:cs typeface="함초롬돋움"/>
              </a:rPr>
              <a:t>목 차</a:t>
            </a:r>
          </a:p>
        </p:txBody>
      </p:sp>
      <p:pic>
        <p:nvPicPr>
          <p:cNvPr id="138" name="그림 5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873902" y="3874165"/>
            <a:ext cx="1816046" cy="2112573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51742452-186F-4470-AB19-91B9A2687DED}"/>
              </a:ext>
            </a:extLst>
          </p:cNvPr>
          <p:cNvGrpSpPr/>
          <p:nvPr/>
        </p:nvGrpSpPr>
        <p:grpSpPr>
          <a:xfrm>
            <a:off x="863418" y="2487552"/>
            <a:ext cx="5650139" cy="432000"/>
            <a:chOff x="863418" y="2485399"/>
            <a:chExt cx="5650139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24FBDF13-A714-4226-88D0-7AA5156F5932}"/>
                </a:ext>
              </a:extLst>
            </p:cNvPr>
            <p:cNvSpPr/>
            <p:nvPr/>
          </p:nvSpPr>
          <p:spPr>
            <a:xfrm>
              <a:off x="1041557" y="2485399"/>
              <a:ext cx="5472000" cy="432000"/>
            </a:xfrm>
            <a:prstGeom prst="rect">
              <a:avLst/>
            </a:prstGeom>
            <a:solidFill>
              <a:srgbClr val="E7ECF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5C680306-5106-4D80-8AD6-205363F55B9E}"/>
                </a:ext>
              </a:extLst>
            </p:cNvPr>
            <p:cNvSpPr/>
            <p:nvPr/>
          </p:nvSpPr>
          <p:spPr>
            <a:xfrm>
              <a:off x="863418" y="2485399"/>
              <a:ext cx="396000" cy="432000"/>
            </a:xfrm>
            <a:prstGeom prst="rect">
              <a:avLst/>
            </a:prstGeom>
            <a:solidFill>
              <a:srgbClr val="4A657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r>
                <a:rPr lang="en-US" altLang="ko-KR" sz="2000">
                  <a:latin typeface="나눔스퀘어라운드 ExtraBold"/>
                  <a:ea typeface="나눔스퀘어라운드 ExtraBold"/>
                </a:rPr>
                <a:t>2</a:t>
              </a:r>
              <a:endParaRPr lang="ko-KR" altLang="en-US" sz="20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96AADE00-37C1-435B-B120-15C254143AF8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300379" y="2516744"/>
              <a:ext cx="3429628" cy="3693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 관련 법규 살펴보기</a:t>
              </a: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CF6C8C6-1D92-47ED-82FB-DC46C533DA09}"/>
              </a:ext>
            </a:extLst>
          </p:cNvPr>
          <p:cNvGrpSpPr/>
          <p:nvPr/>
        </p:nvGrpSpPr>
        <p:grpSpPr>
          <a:xfrm>
            <a:off x="863418" y="3092406"/>
            <a:ext cx="5650139" cy="432000"/>
            <a:chOff x="863418" y="3091808"/>
            <a:chExt cx="5650139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F5F8E4C3-E362-467A-A1F7-A78B0E721456}"/>
                </a:ext>
              </a:extLst>
            </p:cNvPr>
            <p:cNvSpPr/>
            <p:nvPr/>
          </p:nvSpPr>
          <p:spPr>
            <a:xfrm>
              <a:off x="1041557" y="3091808"/>
              <a:ext cx="5472000" cy="432000"/>
            </a:xfrm>
            <a:prstGeom prst="rect">
              <a:avLst/>
            </a:prstGeom>
            <a:solidFill>
              <a:srgbClr val="FDEC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C314689E-D62D-438A-B102-156D1D81A502}"/>
                </a:ext>
              </a:extLst>
            </p:cNvPr>
            <p:cNvSpPr/>
            <p:nvPr/>
          </p:nvSpPr>
          <p:spPr>
            <a:xfrm>
              <a:off x="863418" y="3091808"/>
              <a:ext cx="396000" cy="432000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r>
                <a:rPr lang="en-US" altLang="ko-KR" sz="2000">
                  <a:latin typeface="나눔스퀘어라운드 ExtraBold"/>
                  <a:ea typeface="나눔스퀘어라운드 ExtraBold"/>
                </a:rPr>
                <a:t>3</a:t>
              </a:r>
              <a:endParaRPr lang="ko-KR" altLang="en-US" sz="20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49" name="Rectangle 6">
              <a:extLst>
                <a:ext uri="{FF2B5EF4-FFF2-40B4-BE49-F238E27FC236}">
                  <a16:creationId xmlns:a16="http://schemas.microsoft.com/office/drawing/2014/main" id="{72FDE436-57B0-4AF6-892E-8BA00D0CE6A0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300379" y="3123153"/>
              <a:ext cx="2380451" cy="3693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괴롭힘의 판단</a:t>
              </a: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7CC15F36-1614-48B5-9517-5E310DC96E4F}"/>
              </a:ext>
            </a:extLst>
          </p:cNvPr>
          <p:cNvGrpSpPr/>
          <p:nvPr/>
        </p:nvGrpSpPr>
        <p:grpSpPr>
          <a:xfrm>
            <a:off x="863418" y="4906968"/>
            <a:ext cx="5650139" cy="432000"/>
            <a:chOff x="863418" y="4910218"/>
            <a:chExt cx="5650139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91EB8348-5BD5-4882-A5C8-051EB966EE84}"/>
                </a:ext>
              </a:extLst>
            </p:cNvPr>
            <p:cNvSpPr/>
            <p:nvPr/>
          </p:nvSpPr>
          <p:spPr>
            <a:xfrm>
              <a:off x="1041557" y="4910218"/>
              <a:ext cx="5472000" cy="432000"/>
            </a:xfrm>
            <a:prstGeom prst="rect">
              <a:avLst/>
            </a:prstGeom>
            <a:solidFill>
              <a:srgbClr val="EEF7F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DCA8EF94-3AC5-4EA2-A29F-2497FA24DA12}"/>
                </a:ext>
              </a:extLst>
            </p:cNvPr>
            <p:cNvSpPr/>
            <p:nvPr/>
          </p:nvSpPr>
          <p:spPr>
            <a:xfrm>
              <a:off x="863418" y="4910218"/>
              <a:ext cx="396000" cy="432000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r>
                <a:rPr lang="en-US" altLang="ko-KR" sz="2000" dirty="0">
                  <a:latin typeface="나눔스퀘어라운드 ExtraBold"/>
                  <a:ea typeface="나눔스퀘어라운드 ExtraBold"/>
                </a:rPr>
                <a:t>6</a:t>
              </a:r>
              <a:endParaRPr lang="ko-KR" altLang="en-US" sz="2000" dirty="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Rectangle 7">
              <a:extLst>
                <a:ext uri="{FF2B5EF4-FFF2-40B4-BE49-F238E27FC236}">
                  <a16:creationId xmlns:a16="http://schemas.microsoft.com/office/drawing/2014/main" id="{09928A62-1974-4E41-B191-254569C93319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300379" y="4941552"/>
              <a:ext cx="3790150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괴롭힘의 예방</a:t>
              </a: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E9038E93-6CA6-422D-8FD3-A3E218C3FAC2}"/>
              </a:ext>
            </a:extLst>
          </p:cNvPr>
          <p:cNvGrpSpPr/>
          <p:nvPr/>
        </p:nvGrpSpPr>
        <p:grpSpPr>
          <a:xfrm>
            <a:off x="863418" y="4302114"/>
            <a:ext cx="5650139" cy="432000"/>
            <a:chOff x="863418" y="4299590"/>
            <a:chExt cx="5650139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7D38B723-565E-4F59-A78B-FF30CD61989A}"/>
                </a:ext>
              </a:extLst>
            </p:cNvPr>
            <p:cNvSpPr/>
            <p:nvPr/>
          </p:nvSpPr>
          <p:spPr>
            <a:xfrm>
              <a:off x="1041557" y="4299590"/>
              <a:ext cx="5472000" cy="432000"/>
            </a:xfrm>
            <a:prstGeom prst="rect">
              <a:avLst/>
            </a:prstGeom>
            <a:solidFill>
              <a:srgbClr val="FFF5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51369319-9870-46A2-AB10-B8D158A1EFBE}"/>
                </a:ext>
              </a:extLst>
            </p:cNvPr>
            <p:cNvSpPr/>
            <p:nvPr/>
          </p:nvSpPr>
          <p:spPr>
            <a:xfrm>
              <a:off x="863418" y="4299590"/>
              <a:ext cx="396000" cy="432000"/>
            </a:xfrm>
            <a:prstGeom prst="rect">
              <a:avLst/>
            </a:prstGeom>
            <a:solidFill>
              <a:srgbClr val="FDAE4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r>
                <a:rPr lang="en-US" altLang="ko-KR" sz="2000" dirty="0">
                  <a:latin typeface="나눔스퀘어라운드 ExtraBold"/>
                  <a:ea typeface="나눔스퀘어라운드 ExtraBold"/>
                </a:rPr>
                <a:t>5</a:t>
              </a:r>
              <a:endParaRPr lang="ko-KR" altLang="en-US" sz="2000" dirty="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Rectangle 9">
              <a:extLst>
                <a:ext uri="{FF2B5EF4-FFF2-40B4-BE49-F238E27FC236}">
                  <a16:creationId xmlns:a16="http://schemas.microsoft.com/office/drawing/2014/main" id="{39415B72-D627-45A0-A9BD-D405F59F6910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300379" y="4330935"/>
              <a:ext cx="4971249" cy="3693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 관련 사내 규범(취업규칙) 마련하기</a:t>
              </a: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A355FAD0-B39E-4201-9340-CDC2BD1F7FB2}"/>
              </a:ext>
            </a:extLst>
          </p:cNvPr>
          <p:cNvGrpSpPr/>
          <p:nvPr/>
        </p:nvGrpSpPr>
        <p:grpSpPr>
          <a:xfrm>
            <a:off x="863418" y="1882698"/>
            <a:ext cx="5650139" cy="432000"/>
            <a:chOff x="863418" y="1882698"/>
            <a:chExt cx="5650139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6966038B-3212-456F-A3DD-B0AF8165D6E9}"/>
                </a:ext>
              </a:extLst>
            </p:cNvPr>
            <p:cNvSpPr/>
            <p:nvPr/>
          </p:nvSpPr>
          <p:spPr>
            <a:xfrm>
              <a:off x="1041557" y="1882698"/>
              <a:ext cx="5472000" cy="432000"/>
            </a:xfrm>
            <a:prstGeom prst="rect">
              <a:avLst/>
            </a:prstGeom>
            <a:solidFill>
              <a:srgbClr val="E2F5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10C453D3-46D3-4CB9-93A7-9F9F87CC432E}"/>
                </a:ext>
              </a:extLst>
            </p:cNvPr>
            <p:cNvSpPr/>
            <p:nvPr/>
          </p:nvSpPr>
          <p:spPr>
            <a:xfrm>
              <a:off x="863418" y="1882698"/>
              <a:ext cx="396000" cy="432000"/>
            </a:xfrm>
            <a:prstGeom prst="rect">
              <a:avLst/>
            </a:prstGeom>
            <a:solidFill>
              <a:srgbClr val="56BCC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r>
                <a:rPr lang="en-US" altLang="ko-KR" sz="2000" dirty="0">
                  <a:latin typeface="나눔스퀘어라운드 ExtraBold"/>
                  <a:ea typeface="나눔스퀘어라운드 ExtraBold"/>
                </a:rPr>
                <a:t>1</a:t>
              </a:r>
              <a:endParaRPr lang="ko-KR" altLang="en-US" sz="2000" dirty="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1" name="Rectangle 10">
              <a:extLst>
                <a:ext uri="{FF2B5EF4-FFF2-40B4-BE49-F238E27FC236}">
                  <a16:creationId xmlns:a16="http://schemas.microsoft.com/office/drawing/2014/main" id="{EB1EE2D2-79D4-44B2-BCDE-4E6693513988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300379" y="1914866"/>
              <a:ext cx="5179213" cy="367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lvl="0"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 실태 및</a:t>
              </a:r>
              <a:r>
                <a:rPr lang="ko-KR" altLang="en-US" sz="1800" dirty="0">
                  <a:solidFill>
                    <a:schemeClr val="tx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 </a:t>
              </a:r>
              <a:r>
                <a:rPr lang="ko-KR" altLang="en-US" sz="1800" dirty="0">
                  <a:solidFill>
                    <a:schemeClr val="tx1"/>
                  </a:solidFill>
                  <a:latin typeface="맑은 고딕"/>
                  <a:ea typeface="맑은 고딕"/>
                </a:rPr>
                <a:t>「</a:t>
              </a:r>
              <a:r>
                <a:rPr lang="ko-KR" altLang="en-US" sz="1800" dirty="0">
                  <a:solidFill>
                    <a:schemeClr val="tx1"/>
                  </a:solidFill>
                  <a:latin typeface="나눔스퀘어라운드 ExtraBold"/>
                  <a:ea typeface="나눔스퀘어라운드 ExtraBold"/>
                </a:rPr>
                <a:t>직장 내 괴롭힘</a:t>
              </a:r>
              <a:r>
                <a:rPr lang="ko-KR" altLang="en-US" sz="1800" dirty="0">
                  <a:solidFill>
                    <a:schemeClr val="tx1"/>
                  </a:solidFill>
                  <a:latin typeface="맑은 고딕"/>
                  <a:ea typeface="맑은 고딕"/>
                </a:rPr>
                <a:t>」</a:t>
              </a:r>
              <a:r>
                <a:rPr lang="en-US" altLang="ko-KR" sz="1800" dirty="0">
                  <a:solidFill>
                    <a:schemeClr val="tx1"/>
                  </a:solidFill>
                  <a:latin typeface="나눔스퀘어라운드 ExtraBold"/>
                  <a:ea typeface="나눔스퀘어라운드 ExtraBold"/>
                </a:rPr>
                <a:t> </a:t>
              </a:r>
              <a:r>
                <a:rPr lang="ko-KR" altLang="en-US" sz="1800" dirty="0">
                  <a:solidFill>
                    <a:schemeClr val="tx1"/>
                  </a:solidFill>
                  <a:latin typeface="나눔스퀘어라운드 ExtraBold"/>
                  <a:ea typeface="나눔스퀘어라운드 ExtraBold"/>
                </a:rPr>
                <a:t>금지법 시행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EFC7F0C2-F71C-459B-B72C-D3E4D5C0FA7A}"/>
              </a:ext>
            </a:extLst>
          </p:cNvPr>
          <p:cNvGrpSpPr/>
          <p:nvPr/>
        </p:nvGrpSpPr>
        <p:grpSpPr>
          <a:xfrm>
            <a:off x="863418" y="5511822"/>
            <a:ext cx="5650139" cy="432873"/>
            <a:chOff x="863418" y="5511822"/>
            <a:chExt cx="5650139" cy="4328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007956C1-8265-4F9C-B7E2-A614EF743A3C}"/>
                </a:ext>
              </a:extLst>
            </p:cNvPr>
            <p:cNvSpPr/>
            <p:nvPr/>
          </p:nvSpPr>
          <p:spPr>
            <a:xfrm>
              <a:off x="1041557" y="5511822"/>
              <a:ext cx="5472000" cy="432000"/>
            </a:xfrm>
            <a:prstGeom prst="rect">
              <a:avLst/>
            </a:prstGeom>
            <a:solidFill>
              <a:srgbClr val="F5EBE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05B17D2F-3AC2-43D4-9EBD-3032663966BE}"/>
                </a:ext>
              </a:extLst>
            </p:cNvPr>
            <p:cNvSpPr/>
            <p:nvPr/>
          </p:nvSpPr>
          <p:spPr>
            <a:xfrm>
              <a:off x="863418" y="5512695"/>
              <a:ext cx="396000" cy="432000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r>
                <a:rPr lang="en-US" altLang="ko-KR" sz="2000">
                  <a:latin typeface="나눔스퀘어라운드 ExtraBold"/>
                  <a:ea typeface="나눔스퀘어라운드 ExtraBold"/>
                </a:rPr>
                <a:t>7</a:t>
              </a:r>
              <a:endParaRPr lang="ko-KR" altLang="en-US" sz="20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5" name="Rectangle 11">
              <a:extLst>
                <a:ext uri="{FF2B5EF4-FFF2-40B4-BE49-F238E27FC236}">
                  <a16:creationId xmlns:a16="http://schemas.microsoft.com/office/drawing/2014/main" id="{89FAC53E-C97D-4C25-BA54-DFB2D12306AF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300379" y="5543167"/>
              <a:ext cx="3429628" cy="3693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 발생 시 처리절차</a:t>
              </a:r>
            </a:p>
          </p:txBody>
        </p:sp>
      </p:grp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FCA217D7-2AE1-4DE6-B15C-6568AC073199}"/>
              </a:ext>
            </a:extLst>
          </p:cNvPr>
          <p:cNvGrpSpPr/>
          <p:nvPr/>
        </p:nvGrpSpPr>
        <p:grpSpPr>
          <a:xfrm>
            <a:off x="863418" y="3697260"/>
            <a:ext cx="5650139" cy="432000"/>
            <a:chOff x="863418" y="3728304"/>
            <a:chExt cx="5650139" cy="43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DB950A9C-943B-46B8-8AE9-D16AD52BAE88}"/>
                </a:ext>
              </a:extLst>
            </p:cNvPr>
            <p:cNvSpPr/>
            <p:nvPr/>
          </p:nvSpPr>
          <p:spPr>
            <a:xfrm>
              <a:off x="1041557" y="3728304"/>
              <a:ext cx="5472000" cy="432000"/>
            </a:xfrm>
            <a:prstGeom prst="rect">
              <a:avLst/>
            </a:prstGeom>
            <a:solidFill>
              <a:srgbClr val="FDEC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2A6FD0D9-B138-4D60-A962-441844812948}"/>
                </a:ext>
              </a:extLst>
            </p:cNvPr>
            <p:cNvSpPr/>
            <p:nvPr/>
          </p:nvSpPr>
          <p:spPr>
            <a:xfrm>
              <a:off x="863418" y="3728304"/>
              <a:ext cx="396000" cy="432000"/>
            </a:xfrm>
            <a:prstGeom prst="rect">
              <a:avLst/>
            </a:prstGeom>
            <a:solidFill>
              <a:srgbClr val="8D85A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r>
                <a:rPr lang="en-US" altLang="ko-KR" sz="2000" dirty="0">
                  <a:latin typeface="나눔스퀘어라운드 ExtraBold"/>
                  <a:ea typeface="나눔스퀘어라운드 ExtraBold"/>
                </a:rPr>
                <a:t>4</a:t>
              </a:r>
              <a:endParaRPr lang="ko-KR" altLang="en-US" sz="2000" dirty="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9" name="Rectangle 6">
              <a:extLst>
                <a:ext uri="{FF2B5EF4-FFF2-40B4-BE49-F238E27FC236}">
                  <a16:creationId xmlns:a16="http://schemas.microsoft.com/office/drawing/2014/main" id="{B98E6E4C-F824-4DD6-BA02-0A6DDF59C3B1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300379" y="3759638"/>
              <a:ext cx="2751667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 행위 예시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265" y="199"/>
            <a:ext cx="9143471" cy="6857603"/>
            <a:chOff x="265" y="199"/>
            <a:chExt cx="9143471" cy="6857603"/>
          </a:xfrm>
        </p:grpSpPr>
        <p:sp>
          <p:nvSpPr>
            <p:cNvPr id="10" name="직사각형 9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12" name="직각 삼각형 11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293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40780" y="227203"/>
                <a:ext cx="8662442" cy="6403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sp>
        <p:nvSpPr>
          <p:cNvPr id="23562" name="Rectangle 10"/>
          <p:cNvSpPr>
            <a:spLocks noChangeArrowheads="1"/>
          </p:cNvSpPr>
          <p:nvPr/>
        </p:nvSpPr>
        <p:spPr bwMode="white">
          <a:xfrm>
            <a:off x="1334300" y="878204"/>
            <a:ext cx="4396004" cy="12058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801">
                <a:solidFill>
                  <a:srgbClr val="000000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괴롭힘과 성희롱, 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801">
                <a:solidFill>
                  <a:srgbClr val="000000"/>
                </a:solidFill>
                <a:latin typeface="나눔스퀘어라운드 ExtraBold"/>
                <a:ea typeface="나눔스퀘어라운드 ExtraBold"/>
                <a:cs typeface="함초롬돋움"/>
              </a:rPr>
              <a:t>어떻게 다를까요?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802168" y="3016617"/>
            <a:ext cx="3384000" cy="3337402"/>
          </a:xfrm>
          <a:prstGeom prst="rect">
            <a:avLst/>
          </a:prstGeom>
          <a:solidFill>
            <a:srgbClr val="ECF0F4"/>
          </a:solidFill>
          <a:ln w="38100">
            <a:solidFill>
              <a:srgbClr val="48637B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white">
          <a:xfrm>
            <a:off x="910754" y="3773245"/>
            <a:ext cx="3166829" cy="15573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사용자 또는 근로자가 직장에서의 지위 또는 관계 등의 우위를 이용하여 업무상 적정범위를 넘어 다른 근로자에게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신체적·정신적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고통을 주거나 근무환경을 악화시키는 행위</a:t>
            </a:r>
          </a:p>
        </p:txBody>
      </p:sp>
      <p:sp>
        <p:nvSpPr>
          <p:cNvPr id="24" name="사각형: 둥근 모서리 23"/>
          <p:cNvSpPr/>
          <p:nvPr/>
        </p:nvSpPr>
        <p:spPr>
          <a:xfrm>
            <a:off x="1384786" y="2810646"/>
            <a:ext cx="2218765" cy="411943"/>
          </a:xfrm>
          <a:prstGeom prst="roundRect">
            <a:avLst>
              <a:gd name="adj" fmla="val 50000"/>
            </a:avLst>
          </a:prstGeom>
          <a:solidFill>
            <a:srgbClr val="48637B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200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괴롭힘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white">
          <a:xfrm>
            <a:off x="1260290" y="3374603"/>
            <a:ext cx="2467757" cy="3668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8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근로기준법 제76조의2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4957834" y="3003597"/>
            <a:ext cx="3384000" cy="3337402"/>
          </a:xfrm>
          <a:prstGeom prst="rect">
            <a:avLst/>
          </a:prstGeom>
          <a:solidFill>
            <a:srgbClr val="FEF4F4"/>
          </a:solidFill>
          <a:ln w="38100">
            <a:solidFill>
              <a:srgbClr val="F35F67"/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white">
          <a:xfrm>
            <a:off x="5076052" y="3302189"/>
            <a:ext cx="3167322" cy="6465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18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남녀고용평등과 일·가정 양립</a:t>
            </a:r>
          </a:p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18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지원에 관한 법률 제2조제2호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white">
          <a:xfrm>
            <a:off x="5076052" y="3984878"/>
            <a:ext cx="3167322" cy="2144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사업주·상급자 또는 근로자가 직장 내의 지위를 이용하거나 업무와 관련하여 다른 근로자에게 성적 언동 등으로 성적 굴욕감 또는 혐오감을 느끼게 하거나 성적 언동 또는 그 밖의 요구 등에 따르지 아니하였다는 이유로 고용에서 불이익을 주는 것</a:t>
            </a:r>
          </a:p>
        </p:txBody>
      </p:sp>
      <p:sp>
        <p:nvSpPr>
          <p:cNvPr id="15" name="사각형: 둥근 모서리 14"/>
          <p:cNvSpPr/>
          <p:nvPr/>
        </p:nvSpPr>
        <p:spPr>
          <a:xfrm>
            <a:off x="5540452" y="2797626"/>
            <a:ext cx="2218765" cy="411943"/>
          </a:xfrm>
          <a:prstGeom prst="roundRect">
            <a:avLst>
              <a:gd name="adj" fmla="val 50000"/>
            </a:avLst>
          </a:prstGeom>
          <a:solidFill>
            <a:srgbClr val="F35F67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200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성희롱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105792" y="751071"/>
            <a:ext cx="519259" cy="1871657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776198" y="1048030"/>
            <a:ext cx="609872" cy="154525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295317" y="461270"/>
            <a:ext cx="140208" cy="262129"/>
          </a:xfrm>
          <a:prstGeom prst="rect">
            <a:avLst/>
          </a:prstGeom>
        </p:spPr>
      </p:pic>
      <p:pic>
        <p:nvPicPr>
          <p:cNvPr id="23563" name="그림 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002524" y="622266"/>
            <a:ext cx="627679" cy="63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0" y="199"/>
            <a:ext cx="9143471" cy="6857603"/>
            <a:chOff x="265" y="199"/>
            <a:chExt cx="9143471" cy="6857603"/>
          </a:xfrm>
        </p:grpSpPr>
        <p:sp>
          <p:nvSpPr>
            <p:cNvPr id="10" name="직사각형 9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600"/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12" name="직각 삼각형 11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293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600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40780" y="227203"/>
                <a:ext cx="8662442" cy="6403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600"/>
              </a:p>
            </p:txBody>
          </p:sp>
        </p:grpSp>
      </p:grpSp>
      <p:sp>
        <p:nvSpPr>
          <p:cNvPr id="23562" name="Rectangle 10"/>
          <p:cNvSpPr>
            <a:spLocks noChangeArrowheads="1"/>
          </p:cNvSpPr>
          <p:nvPr/>
        </p:nvSpPr>
        <p:spPr bwMode="white">
          <a:xfrm>
            <a:off x="1667886" y="572880"/>
            <a:ext cx="6777517" cy="5193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just" eaLnBrk="1" hangingPunct="1">
              <a:spcBef>
                <a:spcPct val="0"/>
              </a:spcBef>
              <a:defRPr lang="ko-KR" altLang="en-US"/>
            </a:pPr>
            <a:r>
              <a:rPr lang="ko-KR" altLang="en-US" sz="2801">
                <a:solidFill>
                  <a:srgbClr val="000000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괴롭힘과 성희롱, 어떻게 다를까요?</a:t>
            </a: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white">
          <a:xfrm>
            <a:off x="1063466" y="2069241"/>
            <a:ext cx="7178262" cy="20345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사업주가 성희롱을 했거나 사내 성희롱 사건 미처리 시 과태료를 부과하므로 </a:t>
            </a:r>
            <a:r>
              <a:rPr lang="ko-KR" altLang="en-US" sz="1801" b="1" dirty="0">
                <a:solidFill>
                  <a:srgbClr val="F35F67"/>
                </a:solidFill>
                <a:latin typeface="나눔바른고딕"/>
                <a:ea typeface="나눔바른고딕"/>
                <a:cs typeface="함초롬돋움"/>
              </a:rPr>
              <a:t>성적 언동이 문제된 사안이라면 남녀고용평등법을 우선 적용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ko-KR" altLang="en-US" sz="8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성희롱은 ‘성적인(</a:t>
            </a:r>
            <a:r>
              <a:rPr lang="ko-KR" altLang="en-US" sz="1801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sexual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)’ 의미가 담긴 언동이 수반되어야 하므로 여성비하, 성역할 강요 등 </a:t>
            </a:r>
            <a:r>
              <a:rPr lang="ko-KR" altLang="en-US" sz="1801" b="1" dirty="0">
                <a:solidFill>
                  <a:srgbClr val="F35F67"/>
                </a:solidFill>
                <a:latin typeface="나눔바른고딕"/>
                <a:ea typeface="나눔바른고딕"/>
                <a:cs typeface="함초롬돋움"/>
              </a:rPr>
              <a:t>‘젠더(</a:t>
            </a:r>
            <a:r>
              <a:rPr lang="ko-KR" altLang="en-US" sz="1801" b="1" dirty="0" err="1">
                <a:solidFill>
                  <a:srgbClr val="F35F67"/>
                </a:solidFill>
                <a:latin typeface="나눔바른고딕"/>
                <a:ea typeface="나눔바른고딕"/>
                <a:cs typeface="함초롬돋움"/>
              </a:rPr>
              <a:t>gender</a:t>
            </a:r>
            <a:r>
              <a:rPr lang="ko-KR" altLang="en-US" sz="1801" b="1" dirty="0">
                <a:solidFill>
                  <a:srgbClr val="F35F67"/>
                </a:solidFill>
                <a:latin typeface="나눔바른고딕"/>
                <a:ea typeface="나눔바른고딕"/>
                <a:cs typeface="함초롬돋움"/>
              </a:rPr>
              <a:t>)’ 괴롭힘은 성희롱으로 보기 어려움.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but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경우에 따라 직장 내 괴롭힘에는 해당될 수 있음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923297" y="1546554"/>
            <a:ext cx="4474928" cy="400423"/>
            <a:chOff x="654849" y="1546554"/>
            <a:chExt cx="4474928" cy="400423"/>
          </a:xfrm>
        </p:grpSpPr>
        <p:sp>
          <p:nvSpPr>
            <p:cNvPr id="29" name="Rectangle 4"/>
            <p:cNvSpPr>
              <a:spLocks noChangeArrowheads="1"/>
            </p:cNvSpPr>
            <p:nvPr/>
          </p:nvSpPr>
          <p:spPr bwMode="white">
            <a:xfrm>
              <a:off x="654849" y="1546554"/>
              <a:ext cx="4474928" cy="400423"/>
            </a:xfrm>
            <a:prstGeom prst="rect">
              <a:avLst/>
            </a:prstGeom>
            <a:solidFill>
              <a:srgbClr val="ECF0F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1" b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근로기준법과 남녀고용평등법의 적용 관계</a:t>
              </a:r>
            </a:p>
          </p:txBody>
        </p:sp>
        <p:cxnSp>
          <p:nvCxnSpPr>
            <p:cNvPr id="31" name="직선 연결선 30"/>
            <p:cNvCxnSpPr/>
            <p:nvPr/>
          </p:nvCxnSpPr>
          <p:spPr>
            <a:xfrm>
              <a:off x="654849" y="1546554"/>
              <a:ext cx="0" cy="400423"/>
            </a:xfrm>
            <a:prstGeom prst="line">
              <a:avLst/>
            </a:prstGeom>
            <a:ln w="57150">
              <a:solidFill>
                <a:srgbClr val="4863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타원 31"/>
          <p:cNvSpPr>
            <a:spLocks noChangeAspect="1"/>
          </p:cNvSpPr>
          <p:nvPr/>
        </p:nvSpPr>
        <p:spPr>
          <a:xfrm>
            <a:off x="923296" y="2252342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0576C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3" name="타원 32"/>
          <p:cNvSpPr>
            <a:spLocks noChangeAspect="1"/>
          </p:cNvSpPr>
          <p:nvPr/>
        </p:nvSpPr>
        <p:spPr>
          <a:xfrm>
            <a:off x="923296" y="3107394"/>
            <a:ext cx="108000" cy="108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40576C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3271445" y="4642297"/>
            <a:ext cx="1687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 sz="4000" b="1">
                <a:solidFill>
                  <a:srgbClr val="AFABAB"/>
                </a:solidFill>
                <a:latin typeface="나눔바른고딕"/>
                <a:ea typeface="나눔바른고딕"/>
                <a:cs typeface="함초롬돋움"/>
              </a:rPr>
              <a:t>sexual</a:t>
            </a:r>
            <a:endParaRPr lang="ko-KR" altLang="en-US" sz="3600" b="1" cap="all">
              <a:solidFill>
                <a:srgbClr val="AFABAB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138687" y="5419053"/>
            <a:ext cx="1964058" cy="614169"/>
            <a:chOff x="1462039" y="5555131"/>
            <a:chExt cx="1964058" cy="614169"/>
          </a:xfrm>
        </p:grpSpPr>
        <p:sp>
          <p:nvSpPr>
            <p:cNvPr id="16" name="원형: 비어 있음 15"/>
            <p:cNvSpPr/>
            <p:nvPr/>
          </p:nvSpPr>
          <p:spPr>
            <a:xfrm>
              <a:off x="2811928" y="5555131"/>
              <a:ext cx="614169" cy="614169"/>
            </a:xfrm>
            <a:prstGeom prst="donut">
              <a:avLst>
                <a:gd name="adj" fmla="val 25000"/>
              </a:avLst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462039" y="5584525"/>
              <a:ext cx="1362828" cy="5694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200" b="1" cap="all">
                  <a:solidFill>
                    <a:schemeClr val="bg2">
                      <a:lumMod val="7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성희롱 </a:t>
              </a:r>
              <a:endParaRPr lang="ko-KR" altLang="en-US" sz="3200" b="1" cap="all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784381" y="5301139"/>
            <a:ext cx="1986447" cy="792000"/>
            <a:chOff x="5319224" y="5434603"/>
            <a:chExt cx="1986447" cy="792000"/>
          </a:xfrm>
        </p:grpSpPr>
        <p:sp>
          <p:nvSpPr>
            <p:cNvPr id="34" name="곱하기 기호 33"/>
            <p:cNvSpPr/>
            <p:nvPr/>
          </p:nvSpPr>
          <p:spPr>
            <a:xfrm>
              <a:off x="6513671" y="5434603"/>
              <a:ext cx="792000" cy="792000"/>
            </a:xfrm>
            <a:prstGeom prst="mathMultiply">
              <a:avLst>
                <a:gd name="adj1" fmla="val 19580"/>
              </a:avLst>
            </a:prstGeom>
            <a:solidFill>
              <a:srgbClr val="F35F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5319224" y="5569828"/>
              <a:ext cx="1355559" cy="572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3200" b="1" cap="all">
                  <a:solidFill>
                    <a:schemeClr val="bg2">
                      <a:lumMod val="7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성희롱 </a:t>
              </a:r>
              <a:endParaRPr lang="ko-KR" altLang="en-US" sz="3200" b="1" cap="all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5678357" y="4606811"/>
            <a:ext cx="2280732" cy="69670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en-US" altLang="ko-KR" sz="4000" b="1">
                <a:solidFill>
                  <a:srgbClr val="AFABAB"/>
                </a:solidFill>
                <a:latin typeface="나눔바른고딕"/>
                <a:ea typeface="나눔바른고딕"/>
                <a:cs typeface="함초롬돋움"/>
              </a:rPr>
              <a:t>gender</a:t>
            </a:r>
            <a:endParaRPr lang="ko-KR" altLang="en-US" sz="3600" b="1" cap="all">
              <a:solidFill>
                <a:srgbClr val="AFABAB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73949" y="403191"/>
            <a:ext cx="627679" cy="632838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/>
          <a:srcRect b="10630"/>
          <a:stretch>
            <a:fillRect/>
          </a:stretch>
        </p:blipFill>
        <p:spPr>
          <a:xfrm>
            <a:off x="1455735" y="4375165"/>
            <a:ext cx="1219202" cy="214656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265" y="199"/>
            <a:ext cx="9143471" cy="6857603"/>
            <a:chOff x="265" y="199"/>
            <a:chExt cx="9143471" cy="6857603"/>
          </a:xfrm>
        </p:grpSpPr>
        <p:sp>
          <p:nvSpPr>
            <p:cNvPr id="10" name="직사각형 9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486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12" name="직각 삼각형 11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2939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40780" y="227203"/>
                <a:ext cx="8662442" cy="64035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grpSp>
        <p:nvGrpSpPr>
          <p:cNvPr id="16" name="그룹 15"/>
          <p:cNvGrpSpPr/>
          <p:nvPr/>
        </p:nvGrpSpPr>
        <p:grpSpPr>
          <a:xfrm>
            <a:off x="889741" y="1546554"/>
            <a:ext cx="3969406" cy="400423"/>
            <a:chOff x="654849" y="1546554"/>
            <a:chExt cx="3969406" cy="400423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white">
            <a:xfrm>
              <a:off x="654849" y="1546554"/>
              <a:ext cx="3969406" cy="400423"/>
            </a:xfrm>
            <a:prstGeom prst="rect">
              <a:avLst/>
            </a:prstGeom>
            <a:solidFill>
              <a:srgbClr val="ECF0F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2001" b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사업장에서의 문제 행위 판단 및 처리</a:t>
              </a: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654849" y="1546554"/>
              <a:ext cx="0" cy="400423"/>
            </a:xfrm>
            <a:prstGeom prst="line">
              <a:avLst/>
            </a:prstGeom>
            <a:ln w="57150">
              <a:solidFill>
                <a:srgbClr val="4863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그룹 21"/>
          <p:cNvGrpSpPr/>
          <p:nvPr/>
        </p:nvGrpSpPr>
        <p:grpSpPr>
          <a:xfrm>
            <a:off x="918570" y="2121121"/>
            <a:ext cx="7182884" cy="839249"/>
            <a:chOff x="940859" y="2156850"/>
            <a:chExt cx="7182884" cy="839249"/>
          </a:xfrm>
        </p:grpSpPr>
        <p:grpSp>
          <p:nvGrpSpPr>
            <p:cNvPr id="7" name="그룹 6"/>
            <p:cNvGrpSpPr/>
            <p:nvPr/>
          </p:nvGrpSpPr>
          <p:grpSpPr>
            <a:xfrm>
              <a:off x="940859" y="2156850"/>
              <a:ext cx="7182884" cy="439199"/>
              <a:chOff x="940859" y="2156850"/>
              <a:chExt cx="7182884" cy="439199"/>
            </a:xfrm>
          </p:grpSpPr>
          <p:sp>
            <p:nvSpPr>
              <p:cNvPr id="19" name="Rectangle 5"/>
              <p:cNvSpPr>
                <a:spLocks noChangeArrowheads="1"/>
              </p:cNvSpPr>
              <p:nvPr/>
            </p:nvSpPr>
            <p:spPr bwMode="white">
              <a:xfrm>
                <a:off x="1093283" y="2156850"/>
                <a:ext cx="7030460" cy="4391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8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직장 내 괴롭힘과 성희롱은 ‘근로자의 인격권 </a:t>
                </a:r>
                <a:r>
                  <a:rPr lang="ko-KR" altLang="en-US" sz="18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침해’라는</a:t>
                </a:r>
                <a:r>
                  <a:rPr lang="ko-KR" altLang="en-US" sz="18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측면에서 유사</a:t>
                </a:r>
              </a:p>
            </p:txBody>
          </p:sp>
          <p:sp>
            <p:nvSpPr>
              <p:cNvPr id="20" name="타원 19"/>
              <p:cNvSpPr>
                <a:spLocks noChangeAspect="1"/>
              </p:cNvSpPr>
              <p:nvPr/>
            </p:nvSpPr>
            <p:spPr>
              <a:xfrm>
                <a:off x="940859" y="233805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40576C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25" name="직사각형 24"/>
            <p:cNvSpPr/>
            <p:nvPr/>
          </p:nvSpPr>
          <p:spPr>
            <a:xfrm>
              <a:off x="1265214" y="2552923"/>
              <a:ext cx="4258715" cy="4431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b="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바탕"/>
                </a:rPr>
                <a:t>직장 내 괴롭힘 판단 시 </a:t>
              </a:r>
              <a:r>
                <a:rPr lang="ko-KR" altLang="en-US" b="1" dirty="0">
                  <a:solidFill>
                    <a:srgbClr val="C00000"/>
                  </a:solidFill>
                  <a:latin typeface="나눔바른고딕"/>
                  <a:ea typeface="나눔바른고딕"/>
                  <a:cs typeface="함초롬바탕"/>
                </a:rPr>
                <a:t>성희롱 판례 등을 참고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918570" y="3176710"/>
            <a:ext cx="7182884" cy="1185491"/>
            <a:chOff x="940859" y="2861621"/>
            <a:chExt cx="7182884" cy="1185491"/>
          </a:xfrm>
        </p:grpSpPr>
        <p:grpSp>
          <p:nvGrpSpPr>
            <p:cNvPr id="28" name="그룹 27"/>
            <p:cNvGrpSpPr/>
            <p:nvPr/>
          </p:nvGrpSpPr>
          <p:grpSpPr>
            <a:xfrm>
              <a:off x="940859" y="2861621"/>
              <a:ext cx="7182884" cy="442541"/>
              <a:chOff x="940859" y="2156850"/>
              <a:chExt cx="7182884" cy="442541"/>
            </a:xfrm>
          </p:grpSpPr>
          <p:sp>
            <p:nvSpPr>
              <p:cNvPr id="33" name="Rectangle 5"/>
              <p:cNvSpPr>
                <a:spLocks noChangeArrowheads="1"/>
              </p:cNvSpPr>
              <p:nvPr/>
            </p:nvSpPr>
            <p:spPr bwMode="white">
              <a:xfrm>
                <a:off x="1093283" y="2156850"/>
                <a:ext cx="7030460" cy="4425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8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문제 해결 및 처리절차를 양 법률에서 유사하게 규정</a:t>
                </a:r>
              </a:p>
            </p:txBody>
          </p:sp>
          <p:sp>
            <p:nvSpPr>
              <p:cNvPr id="34" name="타원 33"/>
              <p:cNvSpPr>
                <a:spLocks noChangeAspect="1"/>
              </p:cNvSpPr>
              <p:nvPr/>
            </p:nvSpPr>
            <p:spPr>
              <a:xfrm>
                <a:off x="940859" y="233805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40576C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2" name="직사각형 31"/>
            <p:cNvSpPr/>
            <p:nvPr/>
          </p:nvSpPr>
          <p:spPr>
            <a:xfrm>
              <a:off x="1240047" y="3250004"/>
              <a:ext cx="4864907" cy="79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b="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바탕"/>
                </a:rPr>
                <a:t>사업장 상황에 따라 직장 내 괴롭힘과 성희롱에 대한 </a:t>
              </a:r>
              <a:br>
                <a:rPr lang="en-US" altLang="ko-KR" b="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바탕"/>
                </a:rPr>
              </a:br>
              <a:r>
                <a:rPr lang="ko-KR" altLang="en-US" b="1" dirty="0">
                  <a:solidFill>
                    <a:srgbClr val="C00000"/>
                  </a:solidFill>
                  <a:latin typeface="나눔바른고딕"/>
                  <a:ea typeface="나눔바른고딕"/>
                  <a:cs typeface="함초롬바탕"/>
                </a:rPr>
                <a:t>문제해결 및 처리절차 등을 통합 운영하는 것도 가능</a:t>
              </a:r>
            </a:p>
          </p:txBody>
        </p:sp>
      </p:grpSp>
      <p:sp>
        <p:nvSpPr>
          <p:cNvPr id="37" name="자유형 40"/>
          <p:cNvSpPr>
            <a:spLocks noChangeAspect="1"/>
          </p:cNvSpPr>
          <p:nvPr/>
        </p:nvSpPr>
        <p:spPr>
          <a:xfrm rot="18900000">
            <a:off x="975522" y="2642360"/>
            <a:ext cx="216000" cy="217100"/>
          </a:xfrm>
          <a:custGeom>
            <a:avLst/>
            <a:gdLst>
              <a:gd name="connsiteX0" fmla="*/ 3295954 w 3437304"/>
              <a:gd name="connsiteY0" fmla="*/ 1235687 h 3454811"/>
              <a:gd name="connsiteX1" fmla="*/ 3437304 w 3437304"/>
              <a:gd name="connsiteY1" fmla="*/ 1576937 h 3454811"/>
              <a:gd name="connsiteX2" fmla="*/ 3437304 w 3437304"/>
              <a:gd name="connsiteY2" fmla="*/ 2967476 h 3454811"/>
              <a:gd name="connsiteX3" fmla="*/ 3295954 w 3437304"/>
              <a:gd name="connsiteY3" fmla="*/ 3308726 h 3454811"/>
              <a:gd name="connsiteX4" fmla="*/ 3293359 w 3437304"/>
              <a:gd name="connsiteY4" fmla="*/ 3310866 h 3454811"/>
              <a:gd name="connsiteX5" fmla="*/ 3291219 w 3437304"/>
              <a:gd name="connsiteY5" fmla="*/ 3313461 h 3454811"/>
              <a:gd name="connsiteX6" fmla="*/ 2949969 w 3437304"/>
              <a:gd name="connsiteY6" fmla="*/ 3454811 h 3454811"/>
              <a:gd name="connsiteX7" fmla="*/ 1559430 w 3437304"/>
              <a:gd name="connsiteY7" fmla="*/ 3454811 h 3454811"/>
              <a:gd name="connsiteX8" fmla="*/ 1076830 w 3437304"/>
              <a:gd name="connsiteY8" fmla="*/ 2972211 h 3454811"/>
              <a:gd name="connsiteX9" fmla="*/ 1559430 w 3437304"/>
              <a:gd name="connsiteY9" fmla="*/ 2489611 h 3454811"/>
              <a:gd name="connsiteX10" fmla="*/ 1807111 w 3437304"/>
              <a:gd name="connsiteY10" fmla="*/ 2489611 h 3454811"/>
              <a:gd name="connsiteX11" fmla="*/ 141350 w 3437304"/>
              <a:gd name="connsiteY11" fmla="*/ 823850 h 3454811"/>
              <a:gd name="connsiteX12" fmla="*/ 141350 w 3437304"/>
              <a:gd name="connsiteY12" fmla="*/ 141350 h 3454811"/>
              <a:gd name="connsiteX13" fmla="*/ 823849 w 3437304"/>
              <a:gd name="connsiteY13" fmla="*/ 141350 h 3454811"/>
              <a:gd name="connsiteX14" fmla="*/ 2472104 w 3437304"/>
              <a:gd name="connsiteY14" fmla="*/ 1789605 h 3454811"/>
              <a:gd name="connsiteX15" fmla="*/ 2472104 w 3437304"/>
              <a:gd name="connsiteY15" fmla="*/ 1576937 h 3454811"/>
              <a:gd name="connsiteX16" fmla="*/ 2954704 w 3437304"/>
              <a:gd name="connsiteY16" fmla="*/ 1094337 h 3454811"/>
              <a:gd name="connsiteX17" fmla="*/ 3295954 w 3437304"/>
              <a:gd name="connsiteY17" fmla="*/ 1235687 h 345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7304" h="3454811">
                <a:moveTo>
                  <a:pt x="3295954" y="1235687"/>
                </a:moveTo>
                <a:cubicBezTo>
                  <a:pt x="3383287" y="1323020"/>
                  <a:pt x="3437304" y="1443671"/>
                  <a:pt x="3437304" y="1576937"/>
                </a:cubicBezTo>
                <a:lnTo>
                  <a:pt x="3437304" y="2967476"/>
                </a:lnTo>
                <a:cubicBezTo>
                  <a:pt x="3437304" y="3100742"/>
                  <a:pt x="3383287" y="3221392"/>
                  <a:pt x="3295954" y="3308726"/>
                </a:cubicBezTo>
                <a:lnTo>
                  <a:pt x="3293359" y="3310866"/>
                </a:lnTo>
                <a:lnTo>
                  <a:pt x="3291219" y="3313461"/>
                </a:lnTo>
                <a:cubicBezTo>
                  <a:pt x="3203886" y="3400794"/>
                  <a:pt x="3083235" y="3454811"/>
                  <a:pt x="2949969" y="3454811"/>
                </a:cubicBezTo>
                <a:lnTo>
                  <a:pt x="1559430" y="3454811"/>
                </a:lnTo>
                <a:cubicBezTo>
                  <a:pt x="1292897" y="3454811"/>
                  <a:pt x="1076830" y="3238744"/>
                  <a:pt x="1076830" y="2972211"/>
                </a:cubicBezTo>
                <a:cubicBezTo>
                  <a:pt x="1076830" y="2705678"/>
                  <a:pt x="1292897" y="2489611"/>
                  <a:pt x="1559430" y="2489611"/>
                </a:cubicBezTo>
                <a:lnTo>
                  <a:pt x="1807111" y="2489611"/>
                </a:lnTo>
                <a:lnTo>
                  <a:pt x="141350" y="823850"/>
                </a:lnTo>
                <a:cubicBezTo>
                  <a:pt x="-47117" y="635382"/>
                  <a:pt x="-47117" y="329818"/>
                  <a:pt x="141350" y="141350"/>
                </a:cubicBezTo>
                <a:cubicBezTo>
                  <a:pt x="329817" y="-47117"/>
                  <a:pt x="635382" y="-47117"/>
                  <a:pt x="823849" y="141350"/>
                </a:cubicBezTo>
                <a:lnTo>
                  <a:pt x="2472104" y="1789605"/>
                </a:lnTo>
                <a:lnTo>
                  <a:pt x="2472104" y="1576937"/>
                </a:lnTo>
                <a:cubicBezTo>
                  <a:pt x="2472104" y="1310404"/>
                  <a:pt x="2688171" y="1094337"/>
                  <a:pt x="2954704" y="1094337"/>
                </a:cubicBezTo>
                <a:cubicBezTo>
                  <a:pt x="3087971" y="1094337"/>
                  <a:pt x="3208621" y="1148354"/>
                  <a:pt x="3295954" y="1235687"/>
                </a:cubicBezTo>
                <a:close/>
              </a:path>
            </a:pathLst>
          </a:custGeom>
          <a:solidFill>
            <a:srgbClr val="314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algn="ctr" defTabSz="732186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lang="ko-KR"/>
            </a:pPr>
            <a:endParaRPr kumimoji="0" lang="ko-KR" altLang="en-US" sz="1800" b="0" i="0" u="none" strike="noStrike" kern="0" cap="none" spc="0" normalizeH="0"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자유형 40"/>
          <p:cNvSpPr>
            <a:spLocks noChangeAspect="1"/>
          </p:cNvSpPr>
          <p:nvPr/>
        </p:nvSpPr>
        <p:spPr>
          <a:xfrm rot="18900000">
            <a:off x="967133" y="3647972"/>
            <a:ext cx="216000" cy="217100"/>
          </a:xfrm>
          <a:custGeom>
            <a:avLst/>
            <a:gdLst>
              <a:gd name="connsiteX0" fmla="*/ 3295954 w 3437304"/>
              <a:gd name="connsiteY0" fmla="*/ 1235687 h 3454811"/>
              <a:gd name="connsiteX1" fmla="*/ 3437304 w 3437304"/>
              <a:gd name="connsiteY1" fmla="*/ 1576937 h 3454811"/>
              <a:gd name="connsiteX2" fmla="*/ 3437304 w 3437304"/>
              <a:gd name="connsiteY2" fmla="*/ 2967476 h 3454811"/>
              <a:gd name="connsiteX3" fmla="*/ 3295954 w 3437304"/>
              <a:gd name="connsiteY3" fmla="*/ 3308726 h 3454811"/>
              <a:gd name="connsiteX4" fmla="*/ 3293359 w 3437304"/>
              <a:gd name="connsiteY4" fmla="*/ 3310866 h 3454811"/>
              <a:gd name="connsiteX5" fmla="*/ 3291219 w 3437304"/>
              <a:gd name="connsiteY5" fmla="*/ 3313461 h 3454811"/>
              <a:gd name="connsiteX6" fmla="*/ 2949969 w 3437304"/>
              <a:gd name="connsiteY6" fmla="*/ 3454811 h 3454811"/>
              <a:gd name="connsiteX7" fmla="*/ 1559430 w 3437304"/>
              <a:gd name="connsiteY7" fmla="*/ 3454811 h 3454811"/>
              <a:gd name="connsiteX8" fmla="*/ 1076830 w 3437304"/>
              <a:gd name="connsiteY8" fmla="*/ 2972211 h 3454811"/>
              <a:gd name="connsiteX9" fmla="*/ 1559430 w 3437304"/>
              <a:gd name="connsiteY9" fmla="*/ 2489611 h 3454811"/>
              <a:gd name="connsiteX10" fmla="*/ 1807111 w 3437304"/>
              <a:gd name="connsiteY10" fmla="*/ 2489611 h 3454811"/>
              <a:gd name="connsiteX11" fmla="*/ 141350 w 3437304"/>
              <a:gd name="connsiteY11" fmla="*/ 823850 h 3454811"/>
              <a:gd name="connsiteX12" fmla="*/ 141350 w 3437304"/>
              <a:gd name="connsiteY12" fmla="*/ 141350 h 3454811"/>
              <a:gd name="connsiteX13" fmla="*/ 823849 w 3437304"/>
              <a:gd name="connsiteY13" fmla="*/ 141350 h 3454811"/>
              <a:gd name="connsiteX14" fmla="*/ 2472104 w 3437304"/>
              <a:gd name="connsiteY14" fmla="*/ 1789605 h 3454811"/>
              <a:gd name="connsiteX15" fmla="*/ 2472104 w 3437304"/>
              <a:gd name="connsiteY15" fmla="*/ 1576937 h 3454811"/>
              <a:gd name="connsiteX16" fmla="*/ 2954704 w 3437304"/>
              <a:gd name="connsiteY16" fmla="*/ 1094337 h 3454811"/>
              <a:gd name="connsiteX17" fmla="*/ 3295954 w 3437304"/>
              <a:gd name="connsiteY17" fmla="*/ 1235687 h 345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7304" h="3454811">
                <a:moveTo>
                  <a:pt x="3295954" y="1235687"/>
                </a:moveTo>
                <a:cubicBezTo>
                  <a:pt x="3383287" y="1323020"/>
                  <a:pt x="3437304" y="1443671"/>
                  <a:pt x="3437304" y="1576937"/>
                </a:cubicBezTo>
                <a:lnTo>
                  <a:pt x="3437304" y="2967476"/>
                </a:lnTo>
                <a:cubicBezTo>
                  <a:pt x="3437304" y="3100742"/>
                  <a:pt x="3383287" y="3221392"/>
                  <a:pt x="3295954" y="3308726"/>
                </a:cubicBezTo>
                <a:lnTo>
                  <a:pt x="3293359" y="3310866"/>
                </a:lnTo>
                <a:lnTo>
                  <a:pt x="3291219" y="3313461"/>
                </a:lnTo>
                <a:cubicBezTo>
                  <a:pt x="3203886" y="3400794"/>
                  <a:pt x="3083235" y="3454811"/>
                  <a:pt x="2949969" y="3454811"/>
                </a:cubicBezTo>
                <a:lnTo>
                  <a:pt x="1559430" y="3454811"/>
                </a:lnTo>
                <a:cubicBezTo>
                  <a:pt x="1292897" y="3454811"/>
                  <a:pt x="1076830" y="3238744"/>
                  <a:pt x="1076830" y="2972211"/>
                </a:cubicBezTo>
                <a:cubicBezTo>
                  <a:pt x="1076830" y="2705678"/>
                  <a:pt x="1292897" y="2489611"/>
                  <a:pt x="1559430" y="2489611"/>
                </a:cubicBezTo>
                <a:lnTo>
                  <a:pt x="1807111" y="2489611"/>
                </a:lnTo>
                <a:lnTo>
                  <a:pt x="141350" y="823850"/>
                </a:lnTo>
                <a:cubicBezTo>
                  <a:pt x="-47117" y="635382"/>
                  <a:pt x="-47117" y="329818"/>
                  <a:pt x="141350" y="141350"/>
                </a:cubicBezTo>
                <a:cubicBezTo>
                  <a:pt x="329817" y="-47117"/>
                  <a:pt x="635382" y="-47117"/>
                  <a:pt x="823849" y="141350"/>
                </a:cubicBezTo>
                <a:lnTo>
                  <a:pt x="2472104" y="1789605"/>
                </a:lnTo>
                <a:lnTo>
                  <a:pt x="2472104" y="1576937"/>
                </a:lnTo>
                <a:cubicBezTo>
                  <a:pt x="2472104" y="1310404"/>
                  <a:pt x="2688171" y="1094337"/>
                  <a:pt x="2954704" y="1094337"/>
                </a:cubicBezTo>
                <a:cubicBezTo>
                  <a:pt x="3087971" y="1094337"/>
                  <a:pt x="3208621" y="1148354"/>
                  <a:pt x="3295954" y="1235687"/>
                </a:cubicBezTo>
                <a:close/>
              </a:path>
            </a:pathLst>
          </a:custGeom>
          <a:solidFill>
            <a:srgbClr val="314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0" indent="0" algn="ctr" defTabSz="732186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lang="ko-KR"/>
            </a:pPr>
            <a:endParaRPr kumimoji="0" lang="ko-KR" altLang="en-US" sz="1800" b="0" i="0" u="none" strike="noStrike" kern="0" cap="none" spc="0" normalizeH="0"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563" name="Rectangle 10"/>
          <p:cNvSpPr>
            <a:spLocks noChangeArrowheads="1"/>
          </p:cNvSpPr>
          <p:nvPr/>
        </p:nvSpPr>
        <p:spPr bwMode="white">
          <a:xfrm>
            <a:off x="1667886" y="572880"/>
            <a:ext cx="6777517" cy="5193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just" eaLnBrk="1" hangingPunct="1">
              <a:spcBef>
                <a:spcPct val="0"/>
              </a:spcBef>
              <a:defRPr lang="ko-KR" altLang="en-US"/>
            </a:pPr>
            <a:r>
              <a:rPr lang="ko-KR" altLang="en-US" sz="2801">
                <a:solidFill>
                  <a:srgbClr val="000000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괴롭힘과 성희롱, 어떻게 다를까요?</a:t>
            </a:r>
          </a:p>
        </p:txBody>
      </p:sp>
      <p:pic>
        <p:nvPicPr>
          <p:cNvPr id="2356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73949" y="403191"/>
            <a:ext cx="627679" cy="632838"/>
          </a:xfrm>
          <a:prstGeom prst="rect">
            <a:avLst/>
          </a:prstGeom>
        </p:spPr>
      </p:pic>
      <p:pic>
        <p:nvPicPr>
          <p:cNvPr id="23568" name="그림 2356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011145" y="4589205"/>
            <a:ext cx="2549547" cy="1785688"/>
          </a:xfrm>
          <a:prstGeom prst="rect">
            <a:avLst/>
          </a:prstGeom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3569" name="그림 2356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833505" y="4945022"/>
            <a:ext cx="1265635" cy="1265635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9525"/>
            <a:ext cx="9144000" cy="6858000"/>
          </a:xfrm>
          <a:prstGeom prst="rect">
            <a:avLst/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95212" y="1658590"/>
            <a:ext cx="2053541" cy="687981"/>
          </a:xfrm>
          <a:prstGeom prst="rect">
            <a:avLst/>
          </a:prstGeom>
          <a:solidFill>
            <a:srgbClr val="EF5A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white">
          <a:xfrm>
            <a:off x="1594853" y="1421130"/>
            <a:ext cx="5905059" cy="183451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4400" dirty="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PART 3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4400" dirty="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괴롭힘의 판단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2397626" y="3412683"/>
            <a:ext cx="4348747" cy="491490"/>
            <a:chOff x="2397626" y="3755895"/>
            <a:chExt cx="4348747" cy="4914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사각형: 둥근 모서리 7"/>
            <p:cNvSpPr/>
            <p:nvPr/>
          </p:nvSpPr>
          <p:spPr>
            <a:xfrm>
              <a:off x="2397626" y="3851321"/>
              <a:ext cx="4348747" cy="372740"/>
            </a:xfrm>
            <a:prstGeom prst="roundRect">
              <a:avLst>
                <a:gd name="adj" fmla="val 50000"/>
              </a:avLst>
            </a:prstGeom>
            <a:solidFill>
              <a:srgbClr val="EF5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white">
            <a:xfrm>
              <a:off x="2570970" y="3755895"/>
              <a:ext cx="4002058" cy="4914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 dirty="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 개념 </a:t>
              </a: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397626" y="3936558"/>
            <a:ext cx="4348747" cy="491490"/>
            <a:chOff x="2397626" y="3754903"/>
            <a:chExt cx="4348747" cy="4914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사각형: 둥근 모서리 14"/>
            <p:cNvSpPr/>
            <p:nvPr/>
          </p:nvSpPr>
          <p:spPr>
            <a:xfrm>
              <a:off x="2397626" y="3851321"/>
              <a:ext cx="4348747" cy="372740"/>
            </a:xfrm>
            <a:prstGeom prst="roundRect">
              <a:avLst>
                <a:gd name="adj" fmla="val 50000"/>
              </a:avLst>
            </a:prstGeom>
            <a:solidFill>
              <a:srgbClr val="EF5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white">
            <a:xfrm>
              <a:off x="2570970" y="3754903"/>
              <a:ext cx="4002058" cy="4914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 dirty="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 판단 요소</a:t>
              </a: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2397626" y="4460433"/>
            <a:ext cx="4348747" cy="491490"/>
            <a:chOff x="2397626" y="3754815"/>
            <a:chExt cx="4348747" cy="4914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사각형: 둥근 모서리 17"/>
            <p:cNvSpPr/>
            <p:nvPr/>
          </p:nvSpPr>
          <p:spPr>
            <a:xfrm>
              <a:off x="2397626" y="3851321"/>
              <a:ext cx="4348747" cy="372740"/>
            </a:xfrm>
            <a:prstGeom prst="roundRect">
              <a:avLst>
                <a:gd name="adj" fmla="val 50000"/>
              </a:avLst>
            </a:prstGeom>
            <a:solidFill>
              <a:srgbClr val="EF5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white">
            <a:xfrm>
              <a:off x="2570970" y="3754815"/>
              <a:ext cx="4002058" cy="4914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 dirty="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괴롭힘의 판단 </a:t>
              </a:r>
            </a:p>
          </p:txBody>
        </p:sp>
      </p:grp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/>
          <a:srcRect l="39470" t="37230"/>
          <a:stretch>
            <a:fillRect/>
          </a:stretch>
        </p:blipFill>
        <p:spPr>
          <a:xfrm rot="16200000" flipV="1">
            <a:off x="53205" y="-51066"/>
            <a:ext cx="2657315" cy="2755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3"/>
          <a:srcRect b="23830"/>
          <a:stretch>
            <a:fillRect/>
          </a:stretch>
        </p:blipFill>
        <p:spPr>
          <a:xfrm>
            <a:off x="5981001" y="3574012"/>
            <a:ext cx="3037822" cy="3274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직사각형 49"/>
          <p:cNvSpPr/>
          <p:nvPr/>
        </p:nvSpPr>
        <p:spPr>
          <a:xfrm>
            <a:off x="818321" y="2425223"/>
            <a:ext cx="4607694" cy="4432777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3" name="그룹 12"/>
          <p:cNvGrpSpPr/>
          <p:nvPr/>
        </p:nvGrpSpPr>
        <p:grpSpPr>
          <a:xfrm>
            <a:off x="265" y="130832"/>
            <a:ext cx="9143470" cy="765156"/>
            <a:chOff x="0" y="130640"/>
            <a:chExt cx="9143999" cy="765201"/>
          </a:xfrm>
          <a:effectLst/>
        </p:grpSpPr>
        <p:sp>
          <p:nvSpPr>
            <p:cNvPr id="14" name="직사각형 13"/>
            <p:cNvSpPr/>
            <p:nvPr/>
          </p:nvSpPr>
          <p:spPr>
            <a:xfrm>
              <a:off x="0" y="133498"/>
              <a:ext cx="958537" cy="640612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5" name="사각형: 둥근 위쪽 모서리 14"/>
            <p:cNvSpPr/>
            <p:nvPr/>
          </p:nvSpPr>
          <p:spPr>
            <a:xfrm>
              <a:off x="7251700" y="284818"/>
              <a:ext cx="1748760" cy="337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평행 사변형 15"/>
            <p:cNvSpPr/>
            <p:nvPr/>
          </p:nvSpPr>
          <p:spPr>
            <a:xfrm rot="5400000">
              <a:off x="753153" y="368620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D53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7" name="평행 사변형 16"/>
            <p:cNvSpPr/>
            <p:nvPr/>
          </p:nvSpPr>
          <p:spPr>
            <a:xfrm rot="16200000" flipH="1">
              <a:off x="1074990" y="368621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1631947" y="130640"/>
              <a:ext cx="7512052" cy="640612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27260" y="239844"/>
              <a:ext cx="2726621" cy="46076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괴롭힘이란</a:t>
              </a:r>
              <a:r>
                <a:rPr lang="en-US" altLang="ko-KR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03546" y="280991"/>
              <a:ext cx="545802" cy="188777"/>
            </a:xfrm>
            <a:prstGeom prst="roundRect">
              <a:avLst>
                <a:gd name="adj" fmla="val 50000"/>
              </a:avLst>
            </a:prstGeom>
            <a:solidFill>
              <a:srgbClr val="D53B11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3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99182" y="429605"/>
              <a:ext cx="2335537" cy="2616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괴롭힘의 판단</a:t>
              </a:r>
            </a:p>
          </p:txBody>
        </p:sp>
      </p:grpSp>
      <p:sp>
        <p:nvSpPr>
          <p:cNvPr id="4" name="사각형: 둥근 위쪽 모서리 3"/>
          <p:cNvSpPr/>
          <p:nvPr/>
        </p:nvSpPr>
        <p:spPr>
          <a:xfrm>
            <a:off x="496302" y="2148170"/>
            <a:ext cx="5149489" cy="4716000"/>
          </a:xfrm>
          <a:prstGeom prst="round2SameRect">
            <a:avLst>
              <a:gd name="adj1" fmla="val 3885"/>
              <a:gd name="adj2" fmla="val 0"/>
            </a:avLst>
          </a:prstGeom>
          <a:solidFill>
            <a:srgbClr val="F9BDA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54" name="그룹 53"/>
          <p:cNvGrpSpPr/>
          <p:nvPr/>
        </p:nvGrpSpPr>
        <p:grpSpPr>
          <a:xfrm>
            <a:off x="770668" y="2393770"/>
            <a:ext cx="4600756" cy="4464000"/>
            <a:chOff x="4799162" y="1901433"/>
            <a:chExt cx="4600756" cy="4640398"/>
          </a:xfrm>
        </p:grpSpPr>
        <p:sp>
          <p:nvSpPr>
            <p:cNvPr id="55" name="직사각형 54"/>
            <p:cNvSpPr/>
            <p:nvPr/>
          </p:nvSpPr>
          <p:spPr>
            <a:xfrm>
              <a:off x="4799162" y="2053833"/>
              <a:ext cx="4600756" cy="4487998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4799162" y="1901433"/>
              <a:ext cx="4448356" cy="4640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58" name="Rectangle 4"/>
          <p:cNvSpPr>
            <a:spLocks noChangeArrowheads="1"/>
          </p:cNvSpPr>
          <p:nvPr/>
        </p:nvSpPr>
        <p:spPr bwMode="white">
          <a:xfrm>
            <a:off x="867226" y="2926080"/>
            <a:ext cx="4173871" cy="302528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400" b="1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사용자</a:t>
            </a:r>
            <a:r>
              <a:rPr lang="ko-KR" altLang="en-US" sz="20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또는 </a:t>
            </a:r>
            <a:r>
              <a:rPr lang="ko-KR" altLang="en-US" sz="2400" b="1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근로자</a:t>
            </a:r>
            <a:r>
              <a:rPr lang="ko-KR" altLang="en-US" sz="20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가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0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</a:t>
            </a:r>
            <a:r>
              <a:rPr lang="ko-KR" altLang="en-US" sz="2400" b="1">
                <a:solidFill>
                  <a:srgbClr val="3C6B7A"/>
                </a:solidFill>
                <a:latin typeface="나눔바른고딕"/>
                <a:ea typeface="나눔바른고딕"/>
                <a:cs typeface="함초롬돋움"/>
              </a:rPr>
              <a:t>다른 근로자</a:t>
            </a:r>
            <a:r>
              <a:rPr lang="ko-KR" altLang="en-US" sz="20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에게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직장에서의 지위 또는 관계 등의 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우위를 이용하여 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업무상 적정 범위를 넘어 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신체적·정신적 고통을 주거나 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근무환경을 악화시키는 행위</a:t>
            </a:r>
          </a:p>
        </p:txBody>
      </p:sp>
      <p:grpSp>
        <p:nvGrpSpPr>
          <p:cNvPr id="59" name="그룹 58"/>
          <p:cNvGrpSpPr/>
          <p:nvPr/>
        </p:nvGrpSpPr>
        <p:grpSpPr>
          <a:xfrm>
            <a:off x="4740945" y="4989637"/>
            <a:ext cx="2914144" cy="1923467"/>
            <a:chOff x="4803727" y="4993256"/>
            <a:chExt cx="2914144" cy="19234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0" name="그림 59"/>
            <p:cNvPicPr/>
            <p:nvPr/>
          </p:nvPicPr>
          <p:blipFill rotWithShape="1">
            <a:blip r:embed="rId2">
              <a:lum/>
            </a:blip>
            <a:srcRect r="32060" b="12960"/>
            <a:stretch>
              <a:fillRect/>
            </a:stretch>
          </p:blipFill>
          <p:spPr>
            <a:xfrm>
              <a:off x="4803727" y="4993256"/>
              <a:ext cx="1860030" cy="192346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" name="직각 삼각형 60"/>
            <p:cNvSpPr/>
            <p:nvPr/>
          </p:nvSpPr>
          <p:spPr>
            <a:xfrm>
              <a:off x="6663756" y="5863905"/>
              <a:ext cx="1054115" cy="988996"/>
            </a:xfrm>
            <a:prstGeom prst="rtTriangle">
              <a:avLst/>
            </a:prstGeom>
            <a:solidFill>
              <a:srgbClr val="00478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6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24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66" name="그림 6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2292463" y="1352377"/>
            <a:ext cx="1557167" cy="118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644561" y="2078345"/>
            <a:ext cx="859941" cy="208445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748893" y="2124355"/>
            <a:ext cx="1395106" cy="1789996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5" y="130832"/>
            <a:ext cx="9143470" cy="765156"/>
            <a:chOff x="0" y="130640"/>
            <a:chExt cx="9143999" cy="765201"/>
          </a:xfrm>
          <a:effectLst/>
        </p:grpSpPr>
        <p:sp>
          <p:nvSpPr>
            <p:cNvPr id="11" name="직사각형 10"/>
            <p:cNvSpPr/>
            <p:nvPr/>
          </p:nvSpPr>
          <p:spPr>
            <a:xfrm>
              <a:off x="0" y="133498"/>
              <a:ext cx="958537" cy="640612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사각형: 둥근 위쪽 모서리 11"/>
            <p:cNvSpPr/>
            <p:nvPr/>
          </p:nvSpPr>
          <p:spPr>
            <a:xfrm>
              <a:off x="7251700" y="284818"/>
              <a:ext cx="1748760" cy="337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3" name="평행 사변형 12"/>
            <p:cNvSpPr/>
            <p:nvPr/>
          </p:nvSpPr>
          <p:spPr>
            <a:xfrm rot="5400000">
              <a:off x="753153" y="368620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D53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4" name="평행 사변형 13"/>
            <p:cNvSpPr/>
            <p:nvPr/>
          </p:nvSpPr>
          <p:spPr>
            <a:xfrm rot="16200000" flipH="1">
              <a:off x="1074990" y="368621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631947" y="130640"/>
              <a:ext cx="7512052" cy="640612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27260" y="239844"/>
              <a:ext cx="4164980" cy="46077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판단 요소 </a:t>
              </a:r>
              <a:r>
                <a:rPr lang="en-US" altLang="ko-KR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3</a:t>
              </a: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가지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03546" y="280991"/>
              <a:ext cx="545802" cy="188777"/>
            </a:xfrm>
            <a:prstGeom prst="roundRect">
              <a:avLst>
                <a:gd name="adj" fmla="val 50000"/>
              </a:avLst>
            </a:prstGeom>
            <a:solidFill>
              <a:srgbClr val="D53B11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3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9182" y="429605"/>
              <a:ext cx="2335537" cy="2616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괴롭힘의 판단</a:t>
              </a: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750366" y="1306235"/>
            <a:ext cx="5148000" cy="1107277"/>
            <a:chOff x="2152227" y="1509351"/>
            <a:chExt cx="5148000" cy="1107277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직사각형 5"/>
            <p:cNvSpPr/>
            <p:nvPr/>
          </p:nvSpPr>
          <p:spPr>
            <a:xfrm>
              <a:off x="2152227" y="1878683"/>
              <a:ext cx="5148000" cy="7379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2427939" y="1872876"/>
              <a:ext cx="4563833" cy="728635"/>
              <a:chOff x="2631673" y="1298895"/>
              <a:chExt cx="4563833" cy="728635"/>
            </a:xfrm>
          </p:grpSpPr>
          <p:sp>
            <p:nvSpPr>
              <p:cNvPr id="24" name="타원 23"/>
              <p:cNvSpPr/>
              <p:nvPr/>
            </p:nvSpPr>
            <p:spPr>
              <a:xfrm>
                <a:off x="2631673" y="1464570"/>
                <a:ext cx="111435" cy="11143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37E5F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2758203" y="1298895"/>
                <a:ext cx="4437303" cy="7286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괴롭힘 행위자가 </a:t>
                </a:r>
                <a:r>
                  <a:rPr lang="ko-KR" altLang="en-US" sz="1600" b="1" dirty="0">
                    <a:solidFill>
                      <a:srgbClr val="F37E5F"/>
                    </a:solidFill>
                    <a:latin typeface="나눔바른고딕"/>
                    <a:ea typeface="나눔바른고딕"/>
                    <a:cs typeface="함초롬돋움"/>
                  </a:rPr>
                  <a:t>사용자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인 경우</a:t>
                </a:r>
              </a:p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괴롭힘 행위자가 </a:t>
                </a:r>
                <a:r>
                  <a:rPr lang="ko-KR" altLang="en-US" sz="1600" b="1" dirty="0">
                    <a:solidFill>
                      <a:srgbClr val="F37E5F"/>
                    </a:solidFill>
                    <a:latin typeface="나눔바른고딕"/>
                    <a:ea typeface="나눔바른고딕"/>
                    <a:cs typeface="함초롬돋움"/>
                  </a:rPr>
                  <a:t>근로자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인 경우</a:t>
                </a:r>
              </a:p>
            </p:txBody>
          </p:sp>
          <p:sp>
            <p:nvSpPr>
              <p:cNvPr id="26" name="타원 25"/>
              <p:cNvSpPr/>
              <p:nvPr/>
            </p:nvSpPr>
            <p:spPr>
              <a:xfrm>
                <a:off x="2631673" y="1773775"/>
                <a:ext cx="111435" cy="11143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37E5F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" name="사각형: 둥근 한쪽 모서리 2"/>
            <p:cNvSpPr/>
            <p:nvPr/>
          </p:nvSpPr>
          <p:spPr>
            <a:xfrm>
              <a:off x="2152228" y="1512934"/>
              <a:ext cx="1370290" cy="369332"/>
            </a:xfrm>
            <a:prstGeom prst="round1Rect">
              <a:avLst>
                <a:gd name="adj" fmla="val 50000"/>
              </a:avLst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white">
            <a:xfrm>
              <a:off x="2252479" y="1509351"/>
              <a:ext cx="1128782" cy="358735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chemeClr val="bg1"/>
                  </a:solidFill>
                  <a:latin typeface="나눔바른고딕"/>
                  <a:ea typeface="나눔바른고딕"/>
                  <a:cs typeface="함초롬바탕"/>
                </a:rPr>
                <a:t> 1. 행위자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750367" y="2869709"/>
            <a:ext cx="5823417" cy="1440108"/>
            <a:chOff x="2152227" y="3226979"/>
            <a:chExt cx="5823417" cy="1440108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682" name="Rectangle 10"/>
            <p:cNvSpPr>
              <a:spLocks noChangeArrowheads="1"/>
            </p:cNvSpPr>
            <p:nvPr/>
          </p:nvSpPr>
          <p:spPr bwMode="white">
            <a:xfrm>
              <a:off x="2393736" y="3834001"/>
              <a:ext cx="5547705" cy="4050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/>
            <a:lstStyle/>
            <a:p>
              <a:pPr eaLnBrk="1" hangingPunct="1">
                <a:defRPr lang="ko-KR" altLang="en-US"/>
              </a:pPr>
              <a:endParaRPr lang="ko-KR" altLang="en-US" sz="1801">
                <a:ea typeface="굴림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2152227" y="3596311"/>
              <a:ext cx="5148000" cy="10707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2427939" y="3590504"/>
              <a:ext cx="5547705" cy="1041586"/>
              <a:chOff x="2631673" y="1298895"/>
              <a:chExt cx="5547705" cy="1041586"/>
            </a:xfrm>
          </p:grpSpPr>
          <p:sp>
            <p:nvSpPr>
              <p:cNvPr id="44" name="타원 43"/>
              <p:cNvSpPr/>
              <p:nvPr/>
            </p:nvSpPr>
            <p:spPr>
              <a:xfrm>
                <a:off x="2631673" y="1464570"/>
                <a:ext cx="111435" cy="11143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37E5F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45" name="직사각형 44"/>
              <p:cNvSpPr/>
              <p:nvPr/>
            </p:nvSpPr>
            <p:spPr>
              <a:xfrm>
                <a:off x="2758203" y="1298895"/>
                <a:ext cx="5421175" cy="1041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직장에서의 지위 또는 관계 등의 우위를 이용할 것</a:t>
                </a:r>
              </a:p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업무상 적정 범위를 넘는 행위일 것</a:t>
                </a:r>
              </a:p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신체적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·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정신적 고통을 주거나 근무환경을 악화시켰을 것</a:t>
                </a: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2631673" y="1793653"/>
                <a:ext cx="111435" cy="11143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37E5F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61" name="타원 60"/>
              <p:cNvSpPr/>
              <p:nvPr/>
            </p:nvSpPr>
            <p:spPr>
              <a:xfrm>
                <a:off x="2631673" y="2077149"/>
                <a:ext cx="111435" cy="11143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37E5F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42" name="사각형: 둥근 한쪽 모서리 41"/>
            <p:cNvSpPr/>
            <p:nvPr/>
          </p:nvSpPr>
          <p:spPr>
            <a:xfrm>
              <a:off x="2152227" y="3230562"/>
              <a:ext cx="1533947" cy="369332"/>
            </a:xfrm>
            <a:prstGeom prst="round1Rect">
              <a:avLst>
                <a:gd name="adj" fmla="val 50000"/>
              </a:avLst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3" name="Rectangle 5"/>
            <p:cNvSpPr>
              <a:spLocks noChangeArrowheads="1"/>
            </p:cNvSpPr>
            <p:nvPr/>
          </p:nvSpPr>
          <p:spPr bwMode="white">
            <a:xfrm>
              <a:off x="2252479" y="3226979"/>
              <a:ext cx="1353822" cy="369332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en-US" altLang="ko-KR" sz="1800">
                  <a:solidFill>
                    <a:schemeClr val="bg1"/>
                  </a:solidFill>
                  <a:latin typeface="나눔바른고딕"/>
                  <a:ea typeface="나눔바른고딕"/>
                  <a:cs typeface="함초롬바탕"/>
                </a:rPr>
                <a:t>2. </a:t>
              </a:r>
              <a:r>
                <a:rPr lang="ko-KR" altLang="en-US" sz="1800">
                  <a:solidFill>
                    <a:schemeClr val="bg1"/>
                  </a:solidFill>
                  <a:latin typeface="나눔바른고딕"/>
                  <a:ea typeface="나눔바른고딕"/>
                  <a:cs typeface="함초롬바탕"/>
                </a:rPr>
                <a:t>행위요건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750366" y="4766014"/>
            <a:ext cx="5823421" cy="1725423"/>
            <a:chOff x="2152223" y="5132577"/>
            <a:chExt cx="5823421" cy="1725423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직사각형 50"/>
            <p:cNvSpPr/>
            <p:nvPr/>
          </p:nvSpPr>
          <p:spPr>
            <a:xfrm>
              <a:off x="2152223" y="5501909"/>
              <a:ext cx="5148000" cy="13560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2427939" y="5496102"/>
              <a:ext cx="5547705" cy="1349985"/>
              <a:chOff x="2631673" y="1298895"/>
              <a:chExt cx="5547705" cy="1349985"/>
            </a:xfrm>
          </p:grpSpPr>
          <p:sp>
            <p:nvSpPr>
              <p:cNvPr id="56" name="타원 55"/>
              <p:cNvSpPr/>
              <p:nvPr/>
            </p:nvSpPr>
            <p:spPr>
              <a:xfrm>
                <a:off x="2631673" y="1464570"/>
                <a:ext cx="111435" cy="11143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37E5F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57" name="직사각형 56"/>
              <p:cNvSpPr/>
              <p:nvPr/>
            </p:nvSpPr>
            <p:spPr>
              <a:xfrm>
                <a:off x="2758203" y="1298894"/>
                <a:ext cx="5421175" cy="1355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외근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·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출장지 등 업무수행이 이루어지는 곳</a:t>
                </a:r>
              </a:p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회식이나 기업 행사 현장 등</a:t>
                </a:r>
              </a:p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사적 공간</a:t>
                </a:r>
              </a:p>
              <a:p>
                <a:pPr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사내 메신저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·SNS 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등 온라인상의 공간</a:t>
                </a:r>
              </a:p>
            </p:txBody>
          </p:sp>
          <p:sp>
            <p:nvSpPr>
              <p:cNvPr id="58" name="타원 57"/>
              <p:cNvSpPr/>
              <p:nvPr/>
            </p:nvSpPr>
            <p:spPr>
              <a:xfrm>
                <a:off x="2631673" y="1773775"/>
                <a:ext cx="111435" cy="11143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37E5F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62" name="타원 61"/>
              <p:cNvSpPr/>
              <p:nvPr/>
            </p:nvSpPr>
            <p:spPr>
              <a:xfrm>
                <a:off x="2631673" y="2083806"/>
                <a:ext cx="111435" cy="11143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37E5F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63" name="타원 62"/>
              <p:cNvSpPr/>
              <p:nvPr/>
            </p:nvSpPr>
            <p:spPr>
              <a:xfrm>
                <a:off x="2631673" y="2410827"/>
                <a:ext cx="111435" cy="11143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37E5F"/>
                </a:solidFill>
              </a:ln>
              <a:effectLst>
                <a:outerShdw blurRad="508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54" name="사각형: 둥근 한쪽 모서리 53"/>
            <p:cNvSpPr/>
            <p:nvPr/>
          </p:nvSpPr>
          <p:spPr>
            <a:xfrm>
              <a:off x="2152225" y="5136160"/>
              <a:ext cx="1533949" cy="369332"/>
            </a:xfrm>
            <a:prstGeom prst="round1Rect">
              <a:avLst>
                <a:gd name="adj" fmla="val 50000"/>
              </a:avLst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5" name="Rectangle 5"/>
            <p:cNvSpPr>
              <a:spLocks noChangeArrowheads="1"/>
            </p:cNvSpPr>
            <p:nvPr/>
          </p:nvSpPr>
          <p:spPr bwMode="white">
            <a:xfrm>
              <a:off x="2252479" y="5132577"/>
              <a:ext cx="1353822" cy="369332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en-US" altLang="ko-KR" sz="1800">
                  <a:solidFill>
                    <a:schemeClr val="bg1"/>
                  </a:solidFill>
                  <a:latin typeface="나눔바른고딕"/>
                  <a:ea typeface="나눔바른고딕"/>
                  <a:cs typeface="함초롬바탕"/>
                </a:rPr>
                <a:t>3. </a:t>
              </a:r>
              <a:r>
                <a:rPr lang="ko-KR" altLang="en-US" sz="1800">
                  <a:solidFill>
                    <a:schemeClr val="bg1"/>
                  </a:solidFill>
                  <a:latin typeface="나눔바른고딕"/>
                  <a:ea typeface="나눔바른고딕"/>
                  <a:cs typeface="함초롬바탕"/>
                </a:rPr>
                <a:t>행위장소</a:t>
              </a:r>
            </a:p>
          </p:txBody>
        </p:sp>
      </p:grp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25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48" name="Rectangle 10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28683" name="그림 20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32240" y="2034517"/>
            <a:ext cx="1362498" cy="2788965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684" name="그래픽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885995" y="2717540"/>
            <a:ext cx="775758" cy="250101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6" name="그룹 5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7" name="직사각형 6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8" name="사각형: 둥근 위쪽 모서리 7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9" name="평행 사변형 8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0" name="평행 사변형 9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4985869" y="239106"/>
              <a:ext cx="1267979" cy="461665"/>
              <a:chOff x="4985869" y="239106"/>
              <a:chExt cx="1267979" cy="461665"/>
            </a:xfrm>
          </p:grpSpPr>
          <p:sp>
            <p:nvSpPr>
              <p:cNvPr id="15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026509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행위자</a:t>
                </a:r>
              </a:p>
            </p:txBody>
          </p:sp>
          <p:sp>
            <p:nvSpPr>
              <p:cNvPr id="2" name="타원 1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26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65" name="그룹 64"/>
          <p:cNvGrpSpPr/>
          <p:nvPr/>
        </p:nvGrpSpPr>
        <p:grpSpPr>
          <a:xfrm>
            <a:off x="549478" y="1873192"/>
            <a:ext cx="8045043" cy="4351058"/>
            <a:chOff x="549478" y="2044642"/>
            <a:chExt cx="8045043" cy="4351058"/>
          </a:xfrm>
        </p:grpSpPr>
        <p:sp>
          <p:nvSpPr>
            <p:cNvPr id="20" name="직사각형 19"/>
            <p:cNvSpPr/>
            <p:nvPr/>
          </p:nvSpPr>
          <p:spPr>
            <a:xfrm>
              <a:off x="549479" y="2567031"/>
              <a:ext cx="8045042" cy="3828669"/>
            </a:xfrm>
            <a:prstGeom prst="rect">
              <a:avLst/>
            </a:prstGeom>
            <a:solidFill>
              <a:srgbClr val="FBDBD1"/>
            </a:solidFill>
            <a:ln>
              <a:noFill/>
            </a:ln>
            <a:effectLst>
              <a:outerShdw blurRad="50800" dist="381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3366667" y="5876327"/>
              <a:ext cx="5036658" cy="360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2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(복수응답</a:t>
              </a:r>
              <a:r>
                <a:rPr lang="en-US" altLang="ko-KR" sz="12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2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만 20~64세 임금근로자 1,506명 조사, 국가인권위원회, '17년)</a:t>
              </a:r>
            </a:p>
          </p:txBody>
        </p:sp>
        <p:pic>
          <p:nvPicPr>
            <p:cNvPr id="41" name="그림 40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4248545" y="2763183"/>
              <a:ext cx="4017093" cy="30000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직사각형 41"/>
            <p:cNvSpPr/>
            <p:nvPr/>
          </p:nvSpPr>
          <p:spPr>
            <a:xfrm>
              <a:off x="6586525" y="2734876"/>
              <a:ext cx="6105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1600" b="1">
                  <a:solidFill>
                    <a:srgbClr val="F89B34"/>
                  </a:solidFill>
                  <a:latin typeface="나눔바른고딕"/>
                  <a:ea typeface="나눔바른고딕"/>
                  <a:cs typeface="함초롬돋움"/>
                </a:rPr>
                <a:t>42%</a:t>
              </a:r>
              <a:endParaRPr lang="ko-KR" altLang="en-US" sz="1400" b="1">
                <a:solidFill>
                  <a:srgbClr val="F89B34"/>
                </a:solidFill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6130804" y="3317789"/>
              <a:ext cx="7900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600" b="1">
                  <a:solidFill>
                    <a:srgbClr val="F37E5F"/>
                  </a:solidFill>
                  <a:latin typeface="나눔바른고딕"/>
                  <a:ea typeface="나눔바른고딕"/>
                  <a:cs typeface="함초롬돋움"/>
                </a:rPr>
                <a:t>35.6%</a:t>
              </a:r>
              <a:endParaRPr lang="ko-KR" altLang="en-US" sz="1400" b="1">
                <a:solidFill>
                  <a:srgbClr val="F37E5F"/>
                </a:solidFill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5569440" y="3925869"/>
              <a:ext cx="7894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600" b="1">
                  <a:solidFill>
                    <a:srgbClr val="46ABBA"/>
                  </a:solidFill>
                  <a:latin typeface="나눔바른고딕"/>
                  <a:ea typeface="나눔바른고딕"/>
                  <a:cs typeface="함초롬돋움"/>
                </a:rPr>
                <a:t>18.0%</a:t>
              </a: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5310517" y="4500393"/>
              <a:ext cx="7911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600" b="1">
                  <a:solidFill>
                    <a:srgbClr val="48A5D9"/>
                  </a:solidFill>
                  <a:latin typeface="나눔바른고딕"/>
                  <a:ea typeface="나눔바른고딕"/>
                  <a:cs typeface="함초롬돋움"/>
                </a:rPr>
                <a:t>15.7%</a:t>
              </a:r>
              <a:endParaRPr lang="ko-KR" altLang="en-US" sz="1400" b="1">
                <a:solidFill>
                  <a:srgbClr val="48A5D9"/>
                </a:solidFill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4987726" y="5074916"/>
              <a:ext cx="7901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1600" b="1">
                  <a:solidFill>
                    <a:srgbClr val="4A657E"/>
                  </a:solidFill>
                  <a:latin typeface="나눔바른고딕"/>
                  <a:ea typeface="나눔바른고딕"/>
                  <a:cs typeface="함초롬돋움"/>
                </a:rPr>
                <a:t>10.1%</a:t>
              </a:r>
              <a:endParaRPr lang="ko-KR" altLang="en-US" sz="1400" b="1">
                <a:solidFill>
                  <a:srgbClr val="4A657E"/>
                </a:solidFill>
              </a:endParaRPr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813732" y="2947854"/>
              <a:ext cx="3316936" cy="2681827"/>
              <a:chOff x="897622" y="2947854"/>
              <a:chExt cx="3316936" cy="2681827"/>
            </a:xfrm>
          </p:grpSpPr>
          <p:sp>
            <p:nvSpPr>
              <p:cNvPr id="48" name="Rectangle 6"/>
              <p:cNvSpPr>
                <a:spLocks noChangeArrowheads="1"/>
              </p:cNvSpPr>
              <p:nvPr/>
            </p:nvSpPr>
            <p:spPr bwMode="white">
              <a:xfrm>
                <a:off x="1535185" y="2947854"/>
                <a:ext cx="2679372" cy="36946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1801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상급자(임원, 경영진 외)</a:t>
                </a:r>
              </a:p>
            </p:txBody>
          </p:sp>
          <p:sp>
            <p:nvSpPr>
              <p:cNvPr id="49" name="Rectangle 6"/>
              <p:cNvSpPr>
                <a:spLocks noChangeArrowheads="1"/>
              </p:cNvSpPr>
              <p:nvPr/>
            </p:nvSpPr>
            <p:spPr bwMode="white">
              <a:xfrm>
                <a:off x="1002406" y="3526155"/>
                <a:ext cx="3212151" cy="36901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r">
                  <a:spcBef>
                    <a:spcPct val="0"/>
                  </a:spcBef>
                  <a:defRPr lang="ko-KR" altLang="en-US"/>
                </a:pPr>
                <a:r>
                  <a:rPr lang="ko-KR" altLang="en-US" sz="1801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임원</a:t>
                </a:r>
                <a:r>
                  <a:rPr lang="en-US" altLang="ko-KR" sz="1801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sz="1801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경영진</a:t>
                </a:r>
              </a:p>
            </p:txBody>
          </p:sp>
          <p:sp>
            <p:nvSpPr>
              <p:cNvPr id="54" name="Rectangle 6"/>
              <p:cNvSpPr>
                <a:spLocks noChangeArrowheads="1"/>
              </p:cNvSpPr>
              <p:nvPr/>
            </p:nvSpPr>
            <p:spPr bwMode="white">
              <a:xfrm>
                <a:off x="897622" y="4103880"/>
                <a:ext cx="3316936" cy="36946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r">
                  <a:spcBef>
                    <a:spcPct val="0"/>
                  </a:spcBef>
                  <a:defRPr lang="ko-KR" altLang="en-US"/>
                </a:pPr>
                <a:r>
                  <a:rPr lang="ko-KR" altLang="en-US" sz="180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특별히 누구라고 말하기 어려움 </a:t>
                </a:r>
              </a:p>
            </p:txBody>
          </p:sp>
          <p:sp>
            <p:nvSpPr>
              <p:cNvPr id="55" name="Rectangle 6"/>
              <p:cNvSpPr>
                <a:spLocks noChangeArrowheads="1"/>
              </p:cNvSpPr>
              <p:nvPr/>
            </p:nvSpPr>
            <p:spPr bwMode="white">
              <a:xfrm>
                <a:off x="1002406" y="4682051"/>
                <a:ext cx="3212151" cy="36946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r">
                  <a:spcBef>
                    <a:spcPct val="0"/>
                  </a:spcBef>
                  <a:defRPr lang="ko-KR" altLang="en-US"/>
                </a:pPr>
                <a:r>
                  <a:rPr lang="ko-KR" altLang="en-US" sz="180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동료직원</a:t>
                </a:r>
              </a:p>
            </p:txBody>
          </p:sp>
          <p:sp>
            <p:nvSpPr>
              <p:cNvPr id="56" name="Rectangle 6"/>
              <p:cNvSpPr>
                <a:spLocks noChangeArrowheads="1"/>
              </p:cNvSpPr>
              <p:nvPr/>
            </p:nvSpPr>
            <p:spPr bwMode="white">
              <a:xfrm>
                <a:off x="1002406" y="5261703"/>
                <a:ext cx="3212151" cy="36797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r">
                  <a:spcBef>
                    <a:spcPct val="0"/>
                  </a:spcBef>
                  <a:defRPr lang="ko-KR" altLang="en-US"/>
                </a:pPr>
                <a:r>
                  <a:rPr lang="ko-KR" altLang="en-US" sz="180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고객</a:t>
                </a:r>
                <a:r>
                  <a:rPr lang="en-US" altLang="ko-KR" sz="180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sz="180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거래처 직원</a:t>
                </a:r>
              </a:p>
            </p:txBody>
          </p:sp>
          <p:sp>
            <p:nvSpPr>
              <p:cNvPr id="57" name="직사각형 4"/>
              <p:cNvSpPr/>
              <p:nvPr/>
            </p:nvSpPr>
            <p:spPr>
              <a:xfrm>
                <a:off x="1709720" y="3070073"/>
                <a:ext cx="114809" cy="12502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58" name="직사각형 4"/>
              <p:cNvSpPr/>
              <p:nvPr/>
            </p:nvSpPr>
            <p:spPr>
              <a:xfrm>
                <a:off x="2793498" y="3647928"/>
                <a:ext cx="114809" cy="12502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59" name="직사각형 4"/>
              <p:cNvSpPr/>
              <p:nvPr/>
            </p:nvSpPr>
            <p:spPr>
              <a:xfrm>
                <a:off x="1111600" y="4226099"/>
                <a:ext cx="114809" cy="12502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60" name="직사각형 4"/>
              <p:cNvSpPr/>
              <p:nvPr/>
            </p:nvSpPr>
            <p:spPr>
              <a:xfrm>
                <a:off x="3109577" y="4804270"/>
                <a:ext cx="114809" cy="12502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61" name="직사각형 4"/>
              <p:cNvSpPr/>
              <p:nvPr/>
            </p:nvSpPr>
            <p:spPr>
              <a:xfrm>
                <a:off x="2327491" y="5383181"/>
                <a:ext cx="114809" cy="12502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62" name="사각형: 둥근 한쪽 모서리 61"/>
            <p:cNvSpPr/>
            <p:nvPr/>
          </p:nvSpPr>
          <p:spPr>
            <a:xfrm>
              <a:off x="549478" y="2044642"/>
              <a:ext cx="4022522" cy="518512"/>
            </a:xfrm>
            <a:prstGeom prst="round1Rect">
              <a:avLst>
                <a:gd name="adj" fmla="val 50000"/>
              </a:avLst>
            </a:prstGeom>
            <a:solidFill>
              <a:srgbClr val="F37E5F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563360" y="2087880"/>
              <a:ext cx="4017092" cy="424815"/>
            </a:xfrm>
            <a:prstGeom prst="rect">
              <a:avLst/>
            </a:prstGeom>
          </p:spPr>
          <p:txBody>
            <a:bodyPr vert="horz" wrap="square" lIns="91440" tIns="45720" rIns="91440" bIns="45720" anchor="ctr">
              <a:spAutoFit/>
            </a:bodyPr>
            <a:lstStyle/>
            <a:p>
              <a:pPr algn="ctr">
                <a:defRPr lang="ko-KR" altLang="en-US"/>
              </a:pPr>
              <a:r>
                <a:rPr lang="ko-KR" altLang="en-US" sz="22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직장인이 꼽은 괴롭힘 행위자는</a:t>
              </a:r>
              <a:r>
                <a:rPr lang="en-US" altLang="ko-KR" sz="22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?</a:t>
              </a:r>
              <a:endParaRPr lang="ko-KR" altLang="en-US" sz="22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  <p:pic>
          <p:nvPicPr>
            <p:cNvPr id="64" name="그림 1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 flipH="1">
              <a:off x="7008979" y="4045821"/>
              <a:ext cx="926656" cy="1274822"/>
            </a:xfrm>
            <a:prstGeom prst="rect">
              <a:avLst/>
            </a:prstGeo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ChangeArrowheads="1"/>
          </p:cNvSpPr>
          <p:nvPr/>
        </p:nvSpPr>
        <p:spPr bwMode="white">
          <a:xfrm>
            <a:off x="950018" y="3375411"/>
            <a:ext cx="5834512" cy="17487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just">
              <a:lnSpc>
                <a:spcPct val="180000"/>
              </a:lnSpc>
              <a:spcBef>
                <a:spcPts val="30"/>
              </a:spcBef>
              <a:defRPr lang="ko-KR" altLang="en-US"/>
            </a:pPr>
            <a:r>
              <a:rPr lang="ko-KR" altLang="en-US" sz="20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근로기준법 제2조제1항제2호에 따른 사용자로서 </a:t>
            </a:r>
          </a:p>
          <a:p>
            <a:pPr algn="just">
              <a:lnSpc>
                <a:spcPct val="180000"/>
              </a:lnSpc>
              <a:spcBef>
                <a:spcPts val="30"/>
              </a:spcBef>
              <a:defRPr lang="ko-KR" altLang="en-US"/>
            </a:pPr>
            <a:r>
              <a:rPr lang="ko-KR" altLang="en-US" sz="20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사업주 또는 </a:t>
            </a:r>
            <a:r>
              <a:rPr lang="ko-KR" altLang="en-US" sz="2000" b="1" u="sng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사업경영담당자</a:t>
            </a:r>
            <a:r>
              <a:rPr lang="ko-KR" altLang="en-US" sz="2000" b="1" u="sng" baseline="300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1)</a:t>
            </a:r>
            <a:r>
              <a:rPr lang="ko-KR" altLang="en-US" sz="2000" b="1" u="sng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</a:t>
            </a:r>
            <a:r>
              <a:rPr lang="ko-KR" altLang="en-US" sz="2000" b="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 </a:t>
            </a:r>
          </a:p>
          <a:p>
            <a:pPr algn="just">
              <a:lnSpc>
                <a:spcPct val="180000"/>
              </a:lnSpc>
              <a:spcBef>
                <a:spcPts val="30"/>
              </a:spcBef>
              <a:defRPr lang="ko-KR" altLang="en-US"/>
            </a:pPr>
            <a:r>
              <a:rPr lang="ko-KR" altLang="en-US" sz="2000" b="1" u="sng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근로자에 관한 사항에 대해 사업주를 위해 </a:t>
            </a:r>
            <a:r>
              <a:rPr lang="ko-KR" altLang="en-US" sz="2000" b="1" u="sng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행위하는</a:t>
            </a:r>
            <a:r>
              <a:rPr lang="ko-KR" altLang="en-US" sz="2000" b="1" u="sng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자</a:t>
            </a:r>
            <a:r>
              <a:rPr lang="ko-KR" altLang="en-US" sz="2000" b="1" u="sng" baseline="300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2)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white">
          <a:xfrm>
            <a:off x="950018" y="2963962"/>
            <a:ext cx="1766668" cy="5107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2800" b="1">
                <a:ln w="9525">
                  <a:solidFill>
                    <a:srgbClr val="D53B11"/>
                  </a:solidFill>
                </a:ln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사용자란?</a:t>
            </a:r>
            <a:endParaRPr lang="ko-KR" altLang="en-US" sz="2800" b="1">
              <a:solidFill>
                <a:srgbClr val="D53B11"/>
              </a:solidFill>
              <a:latin typeface="나눔바른고딕"/>
              <a:ea typeface="나눔바른고딕"/>
              <a:cs typeface="함초롬돋움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8" name="그룹 7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2" name="직사각형 11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사각형: 둥근 위쪽 모서리 12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4985869" y="239106"/>
              <a:ext cx="1267979" cy="461665"/>
              <a:chOff x="4985869" y="239106"/>
              <a:chExt cx="1267979" cy="461665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026509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행위자</a:t>
                </a:r>
              </a:p>
            </p:txBody>
          </p:sp>
          <p:sp>
            <p:nvSpPr>
              <p:cNvPr id="11" name="타원 10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28" name="그룹 27"/>
          <p:cNvGrpSpPr/>
          <p:nvPr/>
        </p:nvGrpSpPr>
        <p:grpSpPr>
          <a:xfrm>
            <a:off x="9525" y="1466016"/>
            <a:ext cx="3927034" cy="632702"/>
            <a:chOff x="2374439" y="1349973"/>
            <a:chExt cx="3927034" cy="6327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직사각형 20"/>
            <p:cNvSpPr/>
            <p:nvPr/>
          </p:nvSpPr>
          <p:spPr>
            <a:xfrm>
              <a:off x="2374439" y="1355435"/>
              <a:ext cx="3814662" cy="6272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76200" dir="27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0726" name="Rectangle 6"/>
            <p:cNvSpPr>
              <a:spLocks noChangeArrowheads="1"/>
            </p:cNvSpPr>
            <p:nvPr/>
          </p:nvSpPr>
          <p:spPr bwMode="white">
            <a:xfrm>
              <a:off x="2374439" y="1430935"/>
              <a:ext cx="3927034" cy="523220"/>
            </a:xfrm>
            <a:prstGeom prst="rect">
              <a:avLst/>
            </a:prstGeom>
            <a:noFill/>
            <a:ln w="2857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괴롭힘 행위자가 </a:t>
              </a:r>
              <a:r>
                <a:rPr lang="ko-KR" altLang="en-US" sz="28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사용자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 경우</a:t>
              </a:r>
            </a:p>
          </p:txBody>
        </p:sp>
        <p:cxnSp>
          <p:nvCxnSpPr>
            <p:cNvPr id="31" name="직선 연결선 30"/>
            <p:cNvCxnSpPr/>
            <p:nvPr/>
          </p:nvCxnSpPr>
          <p:spPr>
            <a:xfrm>
              <a:off x="6224619" y="1349973"/>
              <a:ext cx="0" cy="632702"/>
            </a:xfrm>
            <a:prstGeom prst="line">
              <a:avLst/>
            </a:prstGeom>
            <a:ln w="76200">
              <a:solidFill>
                <a:srgbClr val="D53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27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427316" y="1852051"/>
            <a:ext cx="1652255" cy="240328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1203854" y="3099074"/>
            <a:ext cx="3229923" cy="366829"/>
            <a:chOff x="1110441" y="3393191"/>
            <a:chExt cx="4037133" cy="436192"/>
          </a:xfrm>
        </p:grpSpPr>
        <p:sp>
          <p:nvSpPr>
            <p:cNvPr id="2" name="사각형: 둥근 모서리 1"/>
            <p:cNvSpPr/>
            <p:nvPr/>
          </p:nvSpPr>
          <p:spPr>
            <a:xfrm>
              <a:off x="1310298" y="3393191"/>
              <a:ext cx="3837276" cy="436192"/>
            </a:xfrm>
            <a:prstGeom prst="roundRect">
              <a:avLst>
                <a:gd name="adj" fmla="val 3627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1750" name="Oval 6"/>
            <p:cNvSpPr>
              <a:spLocks noChangeArrowheads="1"/>
            </p:cNvSpPr>
            <p:nvPr/>
          </p:nvSpPr>
          <p:spPr>
            <a:xfrm>
              <a:off x="1110441" y="3431817"/>
              <a:ext cx="360529" cy="35894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wrap="none" lIns="0" rIns="0" anchor="ctr"/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FFFFFF"/>
                  </a:solidFill>
                  <a:latin typeface="나눔바른고딕"/>
                  <a:ea typeface="나눔바른고딕"/>
                  <a:cs typeface="함초롬돋움"/>
                </a:rPr>
                <a:t>예</a:t>
              </a:r>
            </a:p>
          </p:txBody>
        </p:sp>
        <p:sp>
          <p:nvSpPr>
            <p:cNvPr id="31751" name="Rectangle 7"/>
            <p:cNvSpPr>
              <a:spLocks noChangeArrowheads="1"/>
            </p:cNvSpPr>
            <p:nvPr/>
          </p:nvSpPr>
          <p:spPr bwMode="white">
            <a:xfrm>
              <a:off x="1470969" y="3416354"/>
              <a:ext cx="3107625" cy="39954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대표이사, 등기이사, 지배인 등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9" name="그룹 8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3" name="직사각형 12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사각형: 둥근 위쪽 모서리 13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평행 사변형 15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4985869" y="239106"/>
              <a:ext cx="1267979" cy="461665"/>
              <a:chOff x="4985869" y="239106"/>
              <a:chExt cx="1267979" cy="461665"/>
            </a:xfrm>
          </p:grpSpPr>
          <p:sp>
            <p:nvSpPr>
              <p:cNvPr id="11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026509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행위자</a:t>
                </a:r>
              </a:p>
            </p:txBody>
          </p:sp>
          <p:sp>
            <p:nvSpPr>
              <p:cNvPr id="12" name="타원 11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586142" y="1440997"/>
            <a:ext cx="2869267" cy="494119"/>
            <a:chOff x="584200" y="1663585"/>
            <a:chExt cx="3156194" cy="543531"/>
          </a:xfrm>
        </p:grpSpPr>
        <p:sp>
          <p:nvSpPr>
            <p:cNvPr id="4" name="사각형: 둥근 대각선 방향 모서리 3"/>
            <p:cNvSpPr/>
            <p:nvPr/>
          </p:nvSpPr>
          <p:spPr>
            <a:xfrm>
              <a:off x="584200" y="1682474"/>
              <a:ext cx="2470554" cy="524643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F0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2" name="사각형: 둥근 대각선 방향 모서리 21"/>
            <p:cNvSpPr/>
            <p:nvPr/>
          </p:nvSpPr>
          <p:spPr>
            <a:xfrm>
              <a:off x="762171" y="1728001"/>
              <a:ext cx="2242643" cy="433589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3" name="Rectangle 4"/>
            <p:cNvSpPr>
              <a:spLocks noChangeArrowheads="1"/>
            </p:cNvSpPr>
            <p:nvPr/>
          </p:nvSpPr>
          <p:spPr bwMode="white">
            <a:xfrm>
              <a:off x="1053099" y="1746934"/>
              <a:ext cx="2687293" cy="4062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사업경영담당자</a:t>
              </a:r>
            </a:p>
          </p:txBody>
        </p:sp>
        <p:sp>
          <p:nvSpPr>
            <p:cNvPr id="6" name="타원 5"/>
            <p:cNvSpPr/>
            <p:nvPr/>
          </p:nvSpPr>
          <p:spPr>
            <a:xfrm>
              <a:off x="602064" y="1704147"/>
              <a:ext cx="494447" cy="494447"/>
            </a:xfrm>
            <a:prstGeom prst="ellipse">
              <a:avLst/>
            </a:prstGeom>
            <a:solidFill>
              <a:srgbClr val="F06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6" name="Rectangle 4"/>
            <p:cNvSpPr>
              <a:spLocks noChangeArrowheads="1"/>
            </p:cNvSpPr>
            <p:nvPr/>
          </p:nvSpPr>
          <p:spPr bwMode="white">
            <a:xfrm>
              <a:off x="672134" y="1663585"/>
              <a:ext cx="354300" cy="4978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endParaRPr lang="ko-KR" altLang="en-US" sz="24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940258" y="1978977"/>
            <a:ext cx="6013076" cy="1043363"/>
            <a:chOff x="845008" y="2078686"/>
            <a:chExt cx="6013076" cy="1043363"/>
          </a:xfrm>
        </p:grpSpPr>
        <p:sp>
          <p:nvSpPr>
            <p:cNvPr id="31749" name="Rectangle 5"/>
            <p:cNvSpPr>
              <a:spLocks noChangeArrowheads="1"/>
            </p:cNvSpPr>
            <p:nvPr/>
          </p:nvSpPr>
          <p:spPr bwMode="white">
            <a:xfrm>
              <a:off x="941143" y="2078686"/>
              <a:ext cx="5916941" cy="10433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marL="34925">
                <a:lnSpc>
                  <a:spcPct val="120000"/>
                </a:lnSpc>
                <a:spcAft>
                  <a:spcPts val="600"/>
                </a:spcAft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사업주가 아니면서 사업경영 일반을 책임지는 자로서, </a:t>
              </a:r>
            </a:p>
            <a:p>
              <a:pPr marL="34925">
                <a:lnSpc>
                  <a:spcPct val="120000"/>
                </a:lnSpc>
                <a:spcAft>
                  <a:spcPts val="600"/>
                </a:spcAft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사업주로부터 사업 경영의 전부 또는 일부에 대해 </a:t>
              </a:r>
              <a:b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</a:b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포괄적인 위임을 받고 대외적으로 사업을 대표하거나 대리하는 자</a:t>
              </a:r>
            </a:p>
          </p:txBody>
        </p:sp>
        <p:sp>
          <p:nvSpPr>
            <p:cNvPr id="28" name="타원 27"/>
            <p:cNvSpPr/>
            <p:nvPr/>
          </p:nvSpPr>
          <p:spPr>
            <a:xfrm>
              <a:off x="845008" y="2228932"/>
              <a:ext cx="111435" cy="111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53B1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845008" y="2592292"/>
              <a:ext cx="111435" cy="111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53B1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203854" y="5680242"/>
            <a:ext cx="4962079" cy="695611"/>
            <a:chOff x="1110441" y="3260042"/>
            <a:chExt cx="5900327" cy="827140"/>
          </a:xfrm>
        </p:grpSpPr>
        <p:sp>
          <p:nvSpPr>
            <p:cNvPr id="32" name="사각형: 둥근 모서리 31"/>
            <p:cNvSpPr/>
            <p:nvPr/>
          </p:nvSpPr>
          <p:spPr>
            <a:xfrm>
              <a:off x="1310297" y="3260042"/>
              <a:ext cx="5700471" cy="827140"/>
            </a:xfrm>
            <a:prstGeom prst="roundRect">
              <a:avLst>
                <a:gd name="adj" fmla="val 282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Oval 6"/>
            <p:cNvSpPr>
              <a:spLocks noChangeArrowheads="1"/>
            </p:cNvSpPr>
            <p:nvPr/>
          </p:nvSpPr>
          <p:spPr>
            <a:xfrm>
              <a:off x="1110441" y="3431817"/>
              <a:ext cx="360529" cy="35894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wrap="none" lIns="0" rIns="0" anchor="ctr"/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FFFFFF"/>
                  </a:solidFill>
                  <a:latin typeface="나눔바른고딕"/>
                  <a:ea typeface="나눔바른고딕"/>
                  <a:cs typeface="함초롬돋움"/>
                </a:rPr>
                <a:t>예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white">
            <a:xfrm>
              <a:off x="1501741" y="3308785"/>
              <a:ext cx="2986244" cy="4026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인사노무담당이사</a:t>
              </a:r>
              <a:r>
                <a:rPr lang="en-US" altLang="ko-KR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공장장 등</a:t>
              </a: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white">
            <a:xfrm>
              <a:off x="1501740" y="3657320"/>
              <a:ext cx="5455320" cy="3545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en-US" altLang="ko-KR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lang="ko-KR" altLang="en-US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형식적인 직위나 직급이 아닌 구체적인 직무내용에 따라 판단</a:t>
              </a:r>
              <a:r>
                <a:rPr lang="en-US" altLang="ko-KR" sz="14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)</a:t>
              </a: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722761" y="3902870"/>
            <a:ext cx="6082583" cy="503651"/>
            <a:chOff x="584198" y="1653100"/>
            <a:chExt cx="6690841" cy="554016"/>
          </a:xfrm>
        </p:grpSpPr>
        <p:sp>
          <p:nvSpPr>
            <p:cNvPr id="36" name="사각형: 둥근 대각선 방향 모서리 35"/>
            <p:cNvSpPr/>
            <p:nvPr/>
          </p:nvSpPr>
          <p:spPr>
            <a:xfrm>
              <a:off x="584198" y="1682475"/>
              <a:ext cx="6177600" cy="524642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F06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7" name="사각형: 둥근 대각선 방향 모서리 36"/>
            <p:cNvSpPr/>
            <p:nvPr/>
          </p:nvSpPr>
          <p:spPr>
            <a:xfrm>
              <a:off x="762170" y="1728001"/>
              <a:ext cx="5941948" cy="43358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8" name="Rectangle 4"/>
            <p:cNvSpPr>
              <a:spLocks noChangeArrowheads="1"/>
            </p:cNvSpPr>
            <p:nvPr/>
          </p:nvSpPr>
          <p:spPr bwMode="white">
            <a:xfrm>
              <a:off x="1083138" y="1761164"/>
              <a:ext cx="6191901" cy="3953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근로자에 관한 사항에 대해 사업주를 위해 행위하는 자</a:t>
              </a:r>
            </a:p>
          </p:txBody>
        </p:sp>
        <p:sp>
          <p:nvSpPr>
            <p:cNvPr id="39" name="타원 38"/>
            <p:cNvSpPr/>
            <p:nvPr/>
          </p:nvSpPr>
          <p:spPr>
            <a:xfrm>
              <a:off x="602064" y="1704147"/>
              <a:ext cx="494447" cy="494447"/>
            </a:xfrm>
            <a:prstGeom prst="ellipse">
              <a:avLst/>
            </a:prstGeom>
            <a:solidFill>
              <a:srgbClr val="F0633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0" name="Rectangle 4"/>
            <p:cNvSpPr>
              <a:spLocks noChangeArrowheads="1"/>
            </p:cNvSpPr>
            <p:nvPr/>
          </p:nvSpPr>
          <p:spPr bwMode="white">
            <a:xfrm>
              <a:off x="672135" y="1653099"/>
              <a:ext cx="354300" cy="4929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2</a:t>
              </a:r>
              <a:endParaRPr lang="ko-KR" altLang="en-US" sz="24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940258" y="4462710"/>
            <a:ext cx="7717341" cy="1120307"/>
            <a:chOff x="845008" y="2040214"/>
            <a:chExt cx="7717341" cy="1120307"/>
          </a:xfrm>
        </p:grpSpPr>
        <p:sp>
          <p:nvSpPr>
            <p:cNvPr id="42" name="Rectangle 5"/>
            <p:cNvSpPr>
              <a:spLocks noChangeArrowheads="1"/>
            </p:cNvSpPr>
            <p:nvPr/>
          </p:nvSpPr>
          <p:spPr bwMode="white">
            <a:xfrm>
              <a:off x="941143" y="2040214"/>
              <a:ext cx="7621206" cy="112030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marL="34925">
                <a:lnSpc>
                  <a:spcPct val="120000"/>
                </a:lnSpc>
                <a:spcAft>
                  <a:spcPts val="600"/>
                </a:spcAft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사업주 또는 사업경영담당자로부터 권한을 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위임받아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</a:p>
            <a:p>
              <a:pPr marL="34925">
                <a:lnSpc>
                  <a:spcPct val="120000"/>
                </a:lnSpc>
                <a:spcAft>
                  <a:spcPts val="600"/>
                </a:spcAft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자신의 책임 아래 근로자 채용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해고 등 인사처분을 할 수 있고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</a:p>
            <a:p>
              <a:pPr marL="34925">
                <a:lnSpc>
                  <a:spcPct val="120000"/>
                </a:lnSpc>
                <a:spcAft>
                  <a:spcPts val="600"/>
                </a:spcAft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직무상 근로자의 업무를 지휘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감독하며 근로조건에 관한 사항을  결정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집행할 수 있는 자</a:t>
              </a:r>
            </a:p>
          </p:txBody>
        </p:sp>
        <p:sp>
          <p:nvSpPr>
            <p:cNvPr id="43" name="타원 42"/>
            <p:cNvSpPr/>
            <p:nvPr/>
          </p:nvSpPr>
          <p:spPr>
            <a:xfrm>
              <a:off x="845008" y="2199940"/>
              <a:ext cx="111435" cy="111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53B1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4" name="타원 43"/>
            <p:cNvSpPr/>
            <p:nvPr/>
          </p:nvSpPr>
          <p:spPr>
            <a:xfrm>
              <a:off x="845008" y="2573654"/>
              <a:ext cx="111435" cy="111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53B1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1" name="타원 50"/>
            <p:cNvSpPr/>
            <p:nvPr/>
          </p:nvSpPr>
          <p:spPr>
            <a:xfrm>
              <a:off x="845008" y="2909305"/>
              <a:ext cx="111435" cy="111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53B1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dirty="0"/>
            </a:p>
          </p:txBody>
        </p:sp>
      </p:grpSp>
      <p:sp>
        <p:nvSpPr>
          <p:cNvPr id="4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28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117988" y="2166860"/>
            <a:ext cx="1036500" cy="259665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8" name="그룹 7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2" name="직사각형 11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사각형: 둥근 위쪽 모서리 12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4985869" y="239106"/>
              <a:ext cx="1267979" cy="461665"/>
              <a:chOff x="4985869" y="239106"/>
              <a:chExt cx="1267979" cy="461665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026509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행위자</a:t>
                </a:r>
              </a:p>
            </p:txBody>
          </p:sp>
          <p:sp>
            <p:nvSpPr>
              <p:cNvPr id="11" name="타원 10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29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8" name="Round Same Side Corner Rectangle 4"/>
          <p:cNvSpPr/>
          <p:nvPr/>
        </p:nvSpPr>
        <p:spPr>
          <a:xfrm rot="5400000">
            <a:off x="3257822" y="1250200"/>
            <a:ext cx="2609682" cy="7681323"/>
          </a:xfrm>
          <a:prstGeom prst="round2SameRect">
            <a:avLst>
              <a:gd name="adj1" fmla="val 10887"/>
              <a:gd name="adj2" fmla="val 0"/>
            </a:avLst>
          </a:prstGeom>
          <a:gradFill flip="none" rotWithShape="1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5875">
            <a:solidFill>
              <a:schemeClr val="bg2">
                <a:lumMod val="90000"/>
              </a:schemeClr>
            </a:solidFill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9" name="Rectangle 2"/>
          <p:cNvSpPr/>
          <p:nvPr/>
        </p:nvSpPr>
        <p:spPr>
          <a:xfrm>
            <a:off x="668001" y="3786021"/>
            <a:ext cx="108000" cy="2609679"/>
          </a:xfrm>
          <a:prstGeom prst="rect">
            <a:avLst/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lang="ko-KR" altLang="en-US"/>
            </a:pP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white">
          <a:xfrm>
            <a:off x="831306" y="3859755"/>
            <a:ext cx="7261379" cy="2462939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180000" indent="-180000" algn="just">
              <a:lnSpc>
                <a:spcPct val="120000"/>
              </a:lnSpc>
              <a:defRPr lang="ko-KR" altLang="en-US"/>
            </a:pPr>
            <a:r>
              <a:rPr lang="ko-KR" altLang="en-US" sz="1600" b="1">
                <a:latin typeface="나눔바른고딕"/>
                <a:ea typeface="나눔바른고딕"/>
              </a:rPr>
              <a:t>파견근로자보호 등에 관한 법률 제</a:t>
            </a:r>
            <a:r>
              <a:rPr lang="en-US" altLang="ko-KR" sz="1600" b="1">
                <a:latin typeface="나눔바른고딕"/>
                <a:ea typeface="나눔바른고딕"/>
              </a:rPr>
              <a:t>34</a:t>
            </a:r>
            <a:r>
              <a:rPr lang="ko-KR" altLang="en-US" sz="1600" b="1">
                <a:latin typeface="나눔바른고딕"/>
                <a:ea typeface="나눔바른고딕"/>
              </a:rPr>
              <a:t>조</a:t>
            </a:r>
            <a:r>
              <a:rPr lang="en-US" altLang="ko-KR" sz="1600" b="1">
                <a:latin typeface="나눔바른고딕"/>
                <a:ea typeface="나눔바른고딕"/>
              </a:rPr>
              <a:t>(</a:t>
            </a:r>
            <a:r>
              <a:rPr lang="ko-KR" altLang="en-US" sz="1600" b="1">
                <a:latin typeface="나눔바른고딕"/>
                <a:ea typeface="나눔바른고딕"/>
              </a:rPr>
              <a:t>근로기준법 적용에 관한 특례</a:t>
            </a:r>
            <a:r>
              <a:rPr lang="en-US" altLang="ko-KR" sz="1600" b="1">
                <a:latin typeface="나눔바른고딕"/>
                <a:ea typeface="나눔바른고딕"/>
              </a:rPr>
              <a:t>) </a:t>
            </a:r>
            <a:r>
              <a:rPr lang="ko-KR" altLang="en-US" sz="1600">
                <a:latin typeface="나눔바른고딕"/>
                <a:ea typeface="나눔바른고딕"/>
              </a:rPr>
              <a:t>① 파견중인 근로자의 파견근로에 관하여는 파견사업주 및 사용사업주를 「근로기준법」 제</a:t>
            </a:r>
            <a:r>
              <a:rPr lang="en-US" altLang="ko-KR" sz="1600">
                <a:latin typeface="나눔바른고딕"/>
                <a:ea typeface="나눔바른고딕"/>
              </a:rPr>
              <a:t>2</a:t>
            </a:r>
            <a:r>
              <a:rPr lang="ko-KR" altLang="en-US" sz="1600">
                <a:latin typeface="나눔바른고딕"/>
                <a:ea typeface="나눔바른고딕"/>
              </a:rPr>
              <a:t>조의 규정에 의한 사용자로 보아 동법을 적용한다</a:t>
            </a:r>
            <a:r>
              <a:rPr lang="en-US" altLang="ko-KR" sz="1600">
                <a:latin typeface="나눔바른고딕"/>
                <a:ea typeface="나눔바른고딕"/>
              </a:rPr>
              <a:t>. </a:t>
            </a:r>
            <a:r>
              <a:rPr lang="ko-KR" altLang="en-US" sz="1600">
                <a:latin typeface="나눔바른고딕"/>
                <a:ea typeface="나눔바른고딕"/>
              </a:rPr>
              <a:t>다만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같은 법 제</a:t>
            </a:r>
            <a:r>
              <a:rPr lang="en-US" altLang="ko-KR" sz="1600">
                <a:latin typeface="나눔바른고딕"/>
                <a:ea typeface="나눔바른고딕"/>
              </a:rPr>
              <a:t>15</a:t>
            </a:r>
            <a:r>
              <a:rPr lang="ko-KR" altLang="en-US" sz="1600">
                <a:latin typeface="나눔바른고딕"/>
                <a:ea typeface="나눔바른고딕"/>
              </a:rPr>
              <a:t>조부터 제</a:t>
            </a:r>
            <a:r>
              <a:rPr lang="en-US" altLang="ko-KR" sz="1600">
                <a:latin typeface="나눔바른고딕"/>
                <a:ea typeface="나눔바른고딕"/>
              </a:rPr>
              <a:t>36</a:t>
            </a:r>
            <a:r>
              <a:rPr lang="ko-KR" altLang="en-US" sz="1600">
                <a:latin typeface="나눔바른고딕"/>
                <a:ea typeface="나눔바른고딕"/>
              </a:rPr>
              <a:t>조까지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39</a:t>
            </a:r>
            <a:r>
              <a:rPr lang="ko-KR" altLang="en-US" sz="1600">
                <a:latin typeface="나눔바른고딕"/>
                <a:ea typeface="나눔바른고딕"/>
              </a:rPr>
              <a:t>조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41</a:t>
            </a:r>
            <a:r>
              <a:rPr lang="ko-KR" altLang="en-US" sz="1600">
                <a:latin typeface="나눔바른고딕"/>
                <a:ea typeface="나눔바른고딕"/>
              </a:rPr>
              <a:t>조부터 제</a:t>
            </a:r>
            <a:r>
              <a:rPr lang="en-US" altLang="ko-KR" sz="1600">
                <a:latin typeface="나눔바른고딕"/>
                <a:ea typeface="나눔바른고딕"/>
              </a:rPr>
              <a:t>48</a:t>
            </a:r>
            <a:r>
              <a:rPr lang="ko-KR" altLang="en-US" sz="1600">
                <a:latin typeface="나눔바른고딕"/>
                <a:ea typeface="나눔바른고딕"/>
              </a:rPr>
              <a:t>조까지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56</a:t>
            </a:r>
            <a:r>
              <a:rPr lang="ko-KR" altLang="en-US" sz="1600">
                <a:latin typeface="나눔바른고딕"/>
                <a:ea typeface="나눔바른고딕"/>
              </a:rPr>
              <a:t>조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60</a:t>
            </a:r>
            <a:r>
              <a:rPr lang="ko-KR" altLang="en-US" sz="1600">
                <a:latin typeface="나눔바른고딕"/>
                <a:ea typeface="나눔바른고딕"/>
              </a:rPr>
              <a:t>조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64</a:t>
            </a:r>
            <a:r>
              <a:rPr lang="ko-KR" altLang="en-US" sz="1600">
                <a:latin typeface="나눔바른고딕"/>
                <a:ea typeface="나눔바른고딕"/>
              </a:rPr>
              <a:t>조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66</a:t>
            </a:r>
            <a:r>
              <a:rPr lang="ko-KR" altLang="en-US" sz="1600">
                <a:latin typeface="나눔바른고딕"/>
                <a:ea typeface="나눔바른고딕"/>
              </a:rPr>
              <a:t>조부터 제</a:t>
            </a:r>
            <a:r>
              <a:rPr lang="en-US" altLang="ko-KR" sz="1600">
                <a:latin typeface="나눔바른고딕"/>
                <a:ea typeface="나눔바른고딕"/>
              </a:rPr>
              <a:t>68</a:t>
            </a:r>
            <a:r>
              <a:rPr lang="ko-KR" altLang="en-US" sz="1600">
                <a:latin typeface="나눔바른고딕"/>
                <a:ea typeface="나눔바른고딕"/>
              </a:rPr>
              <a:t>조까지 및 제</a:t>
            </a:r>
            <a:r>
              <a:rPr lang="en-US" altLang="ko-KR" sz="1600">
                <a:latin typeface="나눔바른고딕"/>
                <a:ea typeface="나눔바른고딕"/>
              </a:rPr>
              <a:t>78</a:t>
            </a:r>
            <a:r>
              <a:rPr lang="ko-KR" altLang="en-US" sz="1600">
                <a:latin typeface="나눔바른고딕"/>
                <a:ea typeface="나눔바른고딕"/>
              </a:rPr>
              <a:t>조부터 제</a:t>
            </a:r>
            <a:r>
              <a:rPr lang="en-US" altLang="ko-KR" sz="1600">
                <a:latin typeface="나눔바른고딕"/>
                <a:ea typeface="나눔바른고딕"/>
              </a:rPr>
              <a:t>92</a:t>
            </a:r>
            <a:r>
              <a:rPr lang="ko-KR" altLang="en-US" sz="1600">
                <a:latin typeface="나눔바른고딕"/>
                <a:ea typeface="나눔바른고딕"/>
              </a:rPr>
              <a:t>조까지의 규정의 적용에 있어서는 파견사업주를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같은 법 제</a:t>
            </a:r>
            <a:r>
              <a:rPr lang="en-US" altLang="ko-KR" sz="1600">
                <a:latin typeface="나눔바른고딕"/>
                <a:ea typeface="나눔바른고딕"/>
              </a:rPr>
              <a:t>50</a:t>
            </a:r>
            <a:r>
              <a:rPr lang="ko-KR" altLang="en-US" sz="1600">
                <a:latin typeface="나눔바른고딕"/>
                <a:ea typeface="나눔바른고딕"/>
              </a:rPr>
              <a:t>조부터 제</a:t>
            </a:r>
            <a:r>
              <a:rPr lang="en-US" altLang="ko-KR" sz="1600">
                <a:latin typeface="나눔바른고딕"/>
                <a:ea typeface="나눔바른고딕"/>
              </a:rPr>
              <a:t>55</a:t>
            </a:r>
            <a:r>
              <a:rPr lang="ko-KR" altLang="en-US" sz="1600">
                <a:latin typeface="나눔바른고딕"/>
                <a:ea typeface="나눔바른고딕"/>
              </a:rPr>
              <a:t>조까지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58</a:t>
            </a:r>
            <a:r>
              <a:rPr lang="ko-KR" altLang="en-US" sz="1600">
                <a:latin typeface="나눔바른고딕"/>
                <a:ea typeface="나눔바른고딕"/>
              </a:rPr>
              <a:t>조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59</a:t>
            </a:r>
            <a:r>
              <a:rPr lang="ko-KR" altLang="en-US" sz="1600">
                <a:latin typeface="나눔바른고딕"/>
                <a:ea typeface="나눔바른고딕"/>
              </a:rPr>
              <a:t>조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62</a:t>
            </a:r>
            <a:r>
              <a:rPr lang="ko-KR" altLang="en-US" sz="1600">
                <a:latin typeface="나눔바른고딕"/>
                <a:ea typeface="나눔바른고딕"/>
              </a:rPr>
              <a:t>조</a:t>
            </a:r>
            <a:r>
              <a:rPr lang="en-US" altLang="ko-KR" sz="1600">
                <a:latin typeface="나눔바른고딕"/>
                <a:ea typeface="나눔바른고딕"/>
              </a:rPr>
              <a:t>, </a:t>
            </a:r>
            <a:r>
              <a:rPr lang="ko-KR" altLang="en-US" sz="1600">
                <a:latin typeface="나눔바른고딕"/>
                <a:ea typeface="나눔바른고딕"/>
              </a:rPr>
              <a:t>제</a:t>
            </a:r>
            <a:r>
              <a:rPr lang="en-US" altLang="ko-KR" sz="1600">
                <a:latin typeface="나눔바른고딕"/>
                <a:ea typeface="나눔바른고딕"/>
              </a:rPr>
              <a:t>63</a:t>
            </a:r>
            <a:r>
              <a:rPr lang="ko-KR" altLang="en-US" sz="1600">
                <a:latin typeface="나눔바른고딕"/>
                <a:ea typeface="나눔바른고딕"/>
              </a:rPr>
              <a:t>조 및 제</a:t>
            </a:r>
            <a:r>
              <a:rPr lang="en-US" altLang="ko-KR" sz="1600">
                <a:latin typeface="나눔바른고딕"/>
                <a:ea typeface="나눔바른고딕"/>
              </a:rPr>
              <a:t>69</a:t>
            </a:r>
            <a:r>
              <a:rPr lang="ko-KR" altLang="en-US" sz="1600">
                <a:latin typeface="나눔바른고딕"/>
                <a:ea typeface="나눔바른고딕"/>
              </a:rPr>
              <a:t>조부터 제</a:t>
            </a:r>
            <a:r>
              <a:rPr lang="en-US" altLang="ko-KR" sz="1600">
                <a:latin typeface="나눔바른고딕"/>
                <a:ea typeface="나눔바른고딕"/>
              </a:rPr>
              <a:t>75</a:t>
            </a:r>
            <a:r>
              <a:rPr lang="ko-KR" altLang="en-US" sz="1600">
                <a:latin typeface="나눔바른고딕"/>
                <a:ea typeface="나눔바른고딕"/>
              </a:rPr>
              <a:t>조까지의 규정의 적용에 있어서는 사용사업주를 사용자로 본다</a:t>
            </a:r>
            <a:r>
              <a:rPr lang="en-US" altLang="ko-KR" sz="1600">
                <a:latin typeface="나눔바른고딕"/>
                <a:ea typeface="나눔바른고딕"/>
              </a:rPr>
              <a:t>.</a:t>
            </a:r>
          </a:p>
          <a:p>
            <a:pPr algn="just">
              <a:lnSpc>
                <a:spcPct val="130000"/>
              </a:lnSpc>
              <a:defRPr lang="ko-KR" altLang="en-US"/>
            </a:pPr>
            <a:r>
              <a:rPr lang="ko-KR" altLang="en-US" sz="1600">
                <a:latin typeface="나눔바른고딕"/>
                <a:ea typeface="나눔바른고딕"/>
              </a:rPr>
              <a:t>    ② </a:t>
            </a:r>
            <a:r>
              <a:rPr lang="en-US" altLang="ko-KR" sz="1600">
                <a:latin typeface="나눔바른고딕"/>
                <a:ea typeface="나눔바른고딕"/>
              </a:rPr>
              <a:t>~ </a:t>
            </a:r>
            <a:r>
              <a:rPr lang="ko-KR" altLang="en-US" sz="1600">
                <a:latin typeface="나눔바른고딕"/>
                <a:ea typeface="나눔바른고딕"/>
              </a:rPr>
              <a:t>④ </a:t>
            </a:r>
            <a:r>
              <a:rPr lang="en-US" altLang="ko-KR" sz="1600">
                <a:latin typeface="나눔바른고딕"/>
                <a:ea typeface="나눔바른고딕"/>
              </a:rPr>
              <a:t>(</a:t>
            </a:r>
            <a:r>
              <a:rPr lang="ko-KR" altLang="en-US" sz="1600">
                <a:latin typeface="나눔바른고딕"/>
                <a:ea typeface="나눔바른고딕"/>
              </a:rPr>
              <a:t>생 략</a:t>
            </a:r>
            <a:r>
              <a:rPr lang="en-US" altLang="ko-KR" sz="1600">
                <a:latin typeface="나눔바른고딕"/>
                <a:ea typeface="나눔바른고딕"/>
              </a:rPr>
              <a:t>)</a:t>
            </a:r>
            <a:endParaRPr lang="ko-KR" altLang="en-US" sz="1600">
              <a:latin typeface="나눔바른고딕"/>
              <a:ea typeface="나눔바른고딕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3074204" y="1204054"/>
            <a:ext cx="5198680" cy="2224946"/>
            <a:chOff x="603578" y="1328138"/>
            <a:chExt cx="5198680" cy="2224946"/>
          </a:xfrm>
        </p:grpSpPr>
        <p:sp>
          <p:nvSpPr>
            <p:cNvPr id="32" name="Rectangle 5"/>
            <p:cNvSpPr>
              <a:spLocks noChangeArrowheads="1"/>
            </p:cNvSpPr>
            <p:nvPr/>
          </p:nvSpPr>
          <p:spPr bwMode="white">
            <a:xfrm>
              <a:off x="603578" y="2145289"/>
              <a:ext cx="5198680" cy="140779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「파견근로자보호 등에 관한 법률」 제34조제1항에 따라 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파견 중인 근로자의 경우 파견사업주 및 사용사업주를  「</a:t>
              </a:r>
              <a:r>
                <a:rPr lang="ko-KR" altLang="en-US" sz="18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근로기준법」에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따른 사용자로 볼 수 있으므로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사용사업주도 직장 내 괴롭힘 행위자로 인정될 수 있음</a:t>
              </a: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666714" y="1328138"/>
              <a:ext cx="4559002" cy="835723"/>
              <a:chOff x="704007" y="930557"/>
              <a:chExt cx="4559002" cy="835723"/>
            </a:xfrm>
          </p:grpSpPr>
          <p:pic>
            <p:nvPicPr>
              <p:cNvPr id="34" name="그림 33" descr="식탁용기구, 접시, 플레이트이(가) 표시된 사진  자동 생성된 설명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 flipH="1">
                <a:off x="4072995" y="930557"/>
                <a:ext cx="401050" cy="401050"/>
              </a:xfrm>
              <a:prstGeom prst="rect">
                <a:avLst/>
              </a:prstGeom>
            </p:spPr>
          </p:pic>
          <p:grpSp>
            <p:nvGrpSpPr>
              <p:cNvPr id="35" name="그룹 34"/>
              <p:cNvGrpSpPr/>
              <p:nvPr/>
            </p:nvGrpSpPr>
            <p:grpSpPr>
              <a:xfrm>
                <a:off x="704007" y="1242619"/>
                <a:ext cx="4559002" cy="523661"/>
                <a:chOff x="704007" y="1242619"/>
                <a:chExt cx="4559002" cy="523661"/>
              </a:xfrm>
            </p:grpSpPr>
            <p:sp>
              <p:nvSpPr>
                <p:cNvPr id="36" name="직사각형 35"/>
                <p:cNvSpPr/>
                <p:nvPr/>
              </p:nvSpPr>
              <p:spPr>
                <a:xfrm>
                  <a:off x="704007" y="1331071"/>
                  <a:ext cx="2473473" cy="374178"/>
                </a:xfrm>
                <a:prstGeom prst="rect">
                  <a:avLst/>
                </a:prstGeom>
                <a:solidFill>
                  <a:srgbClr val="F0633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37" name="사각형: 둥근 모서리 36"/>
                <p:cNvSpPr/>
                <p:nvPr/>
              </p:nvSpPr>
              <p:spPr>
                <a:xfrm>
                  <a:off x="1567220" y="1331071"/>
                  <a:ext cx="3047964" cy="37417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0633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pic>
              <p:nvPicPr>
                <p:cNvPr id="38" name="그림 37"/>
                <p:cNvPicPr>
                  <a:picLocks noChangeAspect="1"/>
                </p:cNvPicPr>
                <p:nvPr/>
              </p:nvPicPr>
              <p:blipFill rotWithShape="1">
                <a:blip r:embed="rId3"/>
                <a:stretch>
                  <a:fillRect/>
                </a:stretch>
              </p:blipFill>
              <p:spPr>
                <a:xfrm>
                  <a:off x="704007" y="1242619"/>
                  <a:ext cx="45716" cy="523661"/>
                </a:xfrm>
                <a:prstGeom prst="rect">
                  <a:avLst/>
                </a:prstGeom>
              </p:spPr>
            </p:pic>
            <p:sp>
              <p:nvSpPr>
                <p:cNvPr id="39" name="직사각형 38"/>
                <p:cNvSpPr/>
                <p:nvPr/>
              </p:nvSpPr>
              <p:spPr>
                <a:xfrm>
                  <a:off x="762268" y="1356368"/>
                  <a:ext cx="4500741" cy="3589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0"/>
                    </a:spcBef>
                    <a:defRPr lang="ko-KR" altLang="en-US"/>
                  </a:pP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파견근로자를 사용하는 사용사업주는</a:t>
                  </a:r>
                  <a:r>
                    <a:rPr lang="en-US" altLang="ko-KR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?</a:t>
                  </a:r>
                </a:p>
              </p:txBody>
            </p:sp>
          </p:grpSp>
        </p:grpSp>
      </p:grpSp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77374" y="1701063"/>
            <a:ext cx="1700101" cy="188974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6BC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pic>
        <p:nvPicPr>
          <p:cNvPr id="2" name="그래픽 1"/>
          <p:cNvPicPr>
            <a:picLocks noChangeAspect="1"/>
          </p:cNvPicPr>
          <p:nvPr/>
        </p:nvPicPr>
        <p:blipFill rotWithShape="1">
          <a:blip r:embed="rId2"/>
          <a:srcRect t="19670"/>
          <a:stretch>
            <a:fillRect/>
          </a:stretch>
        </p:blipFill>
        <p:spPr>
          <a:xfrm>
            <a:off x="214304" y="0"/>
            <a:ext cx="2478096" cy="20619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961753" y="4199903"/>
            <a:ext cx="546150" cy="265809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134679" y="4199903"/>
            <a:ext cx="559907" cy="2658097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788197" y="1400699"/>
            <a:ext cx="7567605" cy="2491388"/>
            <a:chOff x="1123797" y="1400699"/>
            <a:chExt cx="7567605" cy="2491388"/>
          </a:xfrm>
        </p:grpSpPr>
        <p:grpSp>
          <p:nvGrpSpPr>
            <p:cNvPr id="15" name="그룹 14"/>
            <p:cNvGrpSpPr/>
            <p:nvPr/>
          </p:nvGrpSpPr>
          <p:grpSpPr>
            <a:xfrm>
              <a:off x="3721524" y="1400699"/>
              <a:ext cx="2372151" cy="758190"/>
              <a:chOff x="3130408" y="1876949"/>
              <a:chExt cx="2372151" cy="758190"/>
            </a:xfrm>
          </p:grpSpPr>
          <p:sp>
            <p:nvSpPr>
              <p:cNvPr id="6" name="직사각형 5"/>
              <p:cNvSpPr/>
              <p:nvPr/>
            </p:nvSpPr>
            <p:spPr>
              <a:xfrm>
                <a:off x="3289713" y="1912054"/>
                <a:ext cx="2053541" cy="687981"/>
              </a:xfrm>
              <a:prstGeom prst="rect">
                <a:avLst/>
              </a:prstGeom>
              <a:solidFill>
                <a:srgbClr val="3597A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24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3" name="Rectangle 4"/>
              <p:cNvSpPr>
                <a:spLocks noChangeArrowheads="1"/>
              </p:cNvSpPr>
              <p:nvPr/>
            </p:nvSpPr>
            <p:spPr bwMode="white">
              <a:xfrm>
                <a:off x="3130408" y="1876949"/>
                <a:ext cx="2372151" cy="75819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>
                  <a:defRPr lang="ko-KR" altLang="en-US"/>
                </a:pPr>
                <a:r>
                  <a:rPr lang="en-US" altLang="ko-KR" sz="4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PART </a:t>
                </a:r>
                <a:r>
                  <a:rPr lang="ko-KR" altLang="en-US" sz="4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1</a:t>
                </a:r>
              </a:p>
            </p:txBody>
          </p:sp>
        </p:grpSp>
        <p:sp>
          <p:nvSpPr>
            <p:cNvPr id="14" name="Rectangle 4"/>
            <p:cNvSpPr>
              <a:spLocks noChangeArrowheads="1"/>
            </p:cNvSpPr>
            <p:nvPr/>
          </p:nvSpPr>
          <p:spPr bwMode="white">
            <a:xfrm>
              <a:off x="1123797" y="2190923"/>
              <a:ext cx="7567605" cy="17011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/>
            <a:p>
              <a:pPr algn="ctr">
                <a:lnSpc>
                  <a:spcPct val="120000"/>
                </a:lnSpc>
                <a:defRPr lang="ko-KR" altLang="en-US"/>
              </a:pPr>
              <a:r>
                <a:rPr lang="ko-KR" altLang="en-US" sz="440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 </a:t>
              </a:r>
              <a:r>
                <a:rPr lang="ko-KR" altLang="en-US" sz="4400">
                  <a:solidFill>
                    <a:srgbClr val="014CB2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실태</a:t>
              </a:r>
              <a:r>
                <a:rPr lang="ko-KR" altLang="en-US" sz="440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 및</a:t>
              </a:r>
              <a:endParaRPr lang="ko-KR" altLang="en-US" sz="4400" b="1">
                <a:solidFill>
                  <a:schemeClr val="tx1"/>
                </a:solidFill>
                <a:latin typeface="맑은 고딕"/>
                <a:ea typeface="맑은 고딕"/>
              </a:endParaRPr>
            </a:p>
            <a:p>
              <a:pPr algn="ctr">
                <a:lnSpc>
                  <a:spcPct val="120000"/>
                </a:lnSpc>
                <a:defRPr lang="ko-KR" altLang="en-US"/>
              </a:pPr>
              <a:r>
                <a:rPr lang="ko-KR" altLang="en-US" sz="4400" b="1">
                  <a:solidFill>
                    <a:srgbClr val="FFEC00"/>
                  </a:solidFill>
                  <a:latin typeface="맑은 고딕"/>
                  <a:ea typeface="맑은 고딕"/>
                </a:rPr>
                <a:t>「</a:t>
              </a:r>
              <a:r>
                <a:rPr lang="ko-KR" altLang="en-US" sz="4400">
                  <a:solidFill>
                    <a:srgbClr val="FFEC00"/>
                  </a:solidFill>
                  <a:latin typeface="나눔스퀘어라운드 ExtraBold"/>
                  <a:ea typeface="나눔스퀘어라운드 ExtraBold"/>
                </a:rPr>
                <a:t>직장 내 괴롭힘</a:t>
              </a:r>
              <a:r>
                <a:rPr lang="ko-KR" altLang="en-US" sz="4400" b="1">
                  <a:solidFill>
                    <a:srgbClr val="FFEC00"/>
                  </a:solidFill>
                  <a:latin typeface="맑은 고딕"/>
                  <a:ea typeface="맑은 고딕"/>
                </a:rPr>
                <a:t>」</a:t>
              </a:r>
              <a:r>
                <a:rPr lang="en-US" altLang="ko-KR" sz="4400">
                  <a:solidFill>
                    <a:srgbClr val="FFEC00"/>
                  </a:solidFill>
                  <a:latin typeface="나눔스퀘어라운드 ExtraBold"/>
                  <a:ea typeface="나눔스퀘어라운드 ExtraBold"/>
                </a:rPr>
                <a:t> </a:t>
              </a:r>
              <a:r>
                <a:rPr lang="ko-KR" altLang="en-US" sz="4400">
                  <a:solidFill>
                    <a:srgbClr val="FFEC00"/>
                  </a:solidFill>
                  <a:latin typeface="나눔스퀘어라운드 ExtraBold"/>
                  <a:ea typeface="나눔스퀘어라운드 ExtraBold"/>
                </a:rPr>
                <a:t>금지법</a:t>
              </a:r>
              <a:r>
                <a:rPr lang="ko-KR" altLang="en-US" sz="4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 시행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1" name="직사각형 10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2" name="사각형: 둥근 위쪽 모서리 11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4985869" y="239106"/>
              <a:ext cx="1267979" cy="461665"/>
              <a:chOff x="4985869" y="239106"/>
              <a:chExt cx="1267979" cy="461665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026509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행위자</a:t>
                </a:r>
              </a:p>
            </p:txBody>
          </p:sp>
          <p:sp>
            <p:nvSpPr>
              <p:cNvPr id="10" name="타원 9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19" name="그룹 18"/>
          <p:cNvGrpSpPr/>
          <p:nvPr/>
        </p:nvGrpSpPr>
        <p:grpSpPr>
          <a:xfrm>
            <a:off x="623413" y="2849940"/>
            <a:ext cx="6760650" cy="476947"/>
            <a:chOff x="584201" y="1682474"/>
            <a:chExt cx="7436716" cy="524643"/>
          </a:xfrm>
        </p:grpSpPr>
        <p:sp>
          <p:nvSpPr>
            <p:cNvPr id="20" name="사각형: 둥근 대각선 방향 모서리 19"/>
            <p:cNvSpPr/>
            <p:nvPr/>
          </p:nvSpPr>
          <p:spPr>
            <a:xfrm>
              <a:off x="584201" y="1682474"/>
              <a:ext cx="5181640" cy="524643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4A65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1" name="사각형: 둥근 대각선 방향 모서리 20"/>
            <p:cNvSpPr/>
            <p:nvPr/>
          </p:nvSpPr>
          <p:spPr>
            <a:xfrm>
              <a:off x="776140" y="1728001"/>
              <a:ext cx="4911931" cy="433589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2" name="Rectangle 4"/>
            <p:cNvSpPr>
              <a:spLocks noChangeArrowheads="1"/>
            </p:cNvSpPr>
            <p:nvPr/>
          </p:nvSpPr>
          <p:spPr bwMode="white">
            <a:xfrm>
              <a:off x="1053100" y="1746938"/>
              <a:ext cx="6967818" cy="406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사용자 소속의 근로기준법 상 근로자인 경우</a:t>
              </a:r>
            </a:p>
          </p:txBody>
        </p:sp>
        <p:sp>
          <p:nvSpPr>
            <p:cNvPr id="23" name="타원 22"/>
            <p:cNvSpPr/>
            <p:nvPr/>
          </p:nvSpPr>
          <p:spPr>
            <a:xfrm>
              <a:off x="602064" y="1704147"/>
              <a:ext cx="494447" cy="494447"/>
            </a:xfrm>
            <a:prstGeom prst="ellipse">
              <a:avLst/>
            </a:prstGeom>
            <a:solidFill>
              <a:srgbClr val="4A657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4" name="Rectangle 4"/>
            <p:cNvSpPr>
              <a:spLocks noChangeArrowheads="1"/>
            </p:cNvSpPr>
            <p:nvPr/>
          </p:nvSpPr>
          <p:spPr bwMode="white">
            <a:xfrm>
              <a:off x="672136" y="1684541"/>
              <a:ext cx="354299" cy="4965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endParaRPr lang="ko-KR" altLang="en-US" sz="24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766245" y="3627250"/>
            <a:ext cx="5288863" cy="2020412"/>
            <a:chOff x="845008" y="2108503"/>
            <a:chExt cx="5288863" cy="2020412"/>
          </a:xfrm>
        </p:grpSpPr>
        <p:sp>
          <p:nvSpPr>
            <p:cNvPr id="26" name="Rectangle 5"/>
            <p:cNvSpPr>
              <a:spLocks noChangeArrowheads="1"/>
            </p:cNvSpPr>
            <p:nvPr/>
          </p:nvSpPr>
          <p:spPr bwMode="white">
            <a:xfrm>
              <a:off x="931204" y="2108503"/>
              <a:ext cx="5202667" cy="20204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marL="34925">
                <a:lnSpc>
                  <a:spcPct val="130000"/>
                </a:lnSpc>
                <a:spcAft>
                  <a:spcPts val="12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당해 사업장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사용자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) 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소속의 근로기준법            제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2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조제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r>
                <a:rPr lang="ko-KR" altLang="en-US" sz="18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항제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호에 따른 근로자가 행위자인 경우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</a:p>
            <a:p>
              <a:pPr marL="34925">
                <a:lnSpc>
                  <a:spcPct val="130000"/>
                </a:lnSpc>
                <a:spcAft>
                  <a:spcPts val="6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사용자는 근로기준법 제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76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조의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3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에 따라                             직접 관련 조사를 실시하고 행위자에 대한 징계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근무장소의 변경 등 필요한 조치 실시</a:t>
              </a:r>
            </a:p>
          </p:txBody>
        </p:sp>
        <p:sp>
          <p:nvSpPr>
            <p:cNvPr id="27" name="타원 26"/>
            <p:cNvSpPr/>
            <p:nvPr/>
          </p:nvSpPr>
          <p:spPr>
            <a:xfrm>
              <a:off x="845008" y="2276971"/>
              <a:ext cx="111435" cy="111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A657E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000"/>
            </a:p>
          </p:txBody>
        </p:sp>
      </p:grp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30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0" y="1471478"/>
            <a:ext cx="3927034" cy="632702"/>
            <a:chOff x="0" y="1471478"/>
            <a:chExt cx="3927034" cy="6327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1" name="직사각형 30"/>
            <p:cNvSpPr/>
            <p:nvPr/>
          </p:nvSpPr>
          <p:spPr>
            <a:xfrm>
              <a:off x="0" y="1471478"/>
              <a:ext cx="3814662" cy="6272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white">
            <a:xfrm>
              <a:off x="0" y="1546978"/>
              <a:ext cx="3927034" cy="523220"/>
            </a:xfrm>
            <a:prstGeom prst="rect">
              <a:avLst/>
            </a:prstGeom>
            <a:noFill/>
            <a:ln w="2857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괴롭힘 행위자가 </a:t>
              </a:r>
              <a:r>
                <a:rPr lang="ko-KR" altLang="en-US" sz="2800" b="1">
                  <a:solidFill>
                    <a:srgbClr val="4A657E"/>
                  </a:solidFill>
                  <a:latin typeface="나눔바른고딕"/>
                  <a:ea typeface="나눔바른고딕"/>
                  <a:cs typeface="함초롬돋움"/>
                </a:rPr>
                <a:t>근로자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 경우</a:t>
              </a:r>
            </a:p>
          </p:txBody>
        </p:sp>
        <p:cxnSp>
          <p:nvCxnSpPr>
            <p:cNvPr id="33" name="직선 연결선 32"/>
            <p:cNvCxnSpPr/>
            <p:nvPr/>
          </p:nvCxnSpPr>
          <p:spPr>
            <a:xfrm>
              <a:off x="3831865" y="1471478"/>
              <a:ext cx="0" cy="632702"/>
            </a:xfrm>
            <a:prstGeom prst="line">
              <a:avLst/>
            </a:prstGeom>
            <a:ln w="76200">
              <a:solidFill>
                <a:srgbClr val="4A65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그룹 62"/>
          <p:cNvGrpSpPr/>
          <p:nvPr/>
        </p:nvGrpSpPr>
        <p:grpSpPr>
          <a:xfrm>
            <a:off x="6721090" y="2026154"/>
            <a:ext cx="1643638" cy="2043689"/>
            <a:chOff x="6940166" y="2891331"/>
            <a:chExt cx="1853188" cy="2310389"/>
          </a:xfrm>
        </p:grpSpPr>
        <p:pic>
          <p:nvPicPr>
            <p:cNvPr id="57" name="그림 56"/>
            <p:cNvPicPr/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6940166" y="2891331"/>
              <a:ext cx="1853188" cy="23103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직사각형 59"/>
            <p:cNvSpPr/>
            <p:nvPr/>
          </p:nvSpPr>
          <p:spPr>
            <a:xfrm>
              <a:off x="6958625" y="3302368"/>
              <a:ext cx="1661143" cy="591253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 algn="ctr">
                <a:lnSpc>
                  <a:spcPct val="120000"/>
                </a:lnSpc>
                <a:defRPr lang="ko-KR" altLang="en-US"/>
              </a:pPr>
              <a:r>
                <a:rPr lang="ko-KR" altLang="en-US" sz="1200" b="1" kern="0">
                  <a:solidFill>
                    <a:srgbClr val="4A657E"/>
                  </a:solidFill>
                  <a:latin typeface="나눔스퀘어라운드 ExtraBold"/>
                  <a:ea typeface="나눔스퀘어라운드 ExtraBold"/>
                </a:rPr>
                <a:t>사용자 소속의 </a:t>
              </a:r>
            </a:p>
            <a:p>
              <a:pPr algn="ctr">
                <a:lnSpc>
                  <a:spcPct val="120000"/>
                </a:lnSpc>
                <a:defRPr lang="ko-KR" altLang="en-US"/>
              </a:pPr>
              <a:r>
                <a:rPr lang="ko-KR" altLang="en-US" sz="1200" b="1" kern="0">
                  <a:solidFill>
                    <a:srgbClr val="4A657E"/>
                  </a:solidFill>
                  <a:latin typeface="나눔스퀘어라운드 ExtraBold"/>
                  <a:ea typeface="나눔스퀘어라운드 ExtraBold"/>
                </a:rPr>
                <a:t>근로기준법상 근로자 </a:t>
              </a:r>
            </a:p>
          </p:txBody>
        </p:sp>
      </p:grpSp>
      <p:pic>
        <p:nvPicPr>
          <p:cNvPr id="70" name="그림 6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4728979">
            <a:off x="7433163" y="3504802"/>
            <a:ext cx="1470698" cy="272785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634477" y="4262246"/>
            <a:ext cx="408586" cy="362331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73" name="그림 7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581899" y="4444786"/>
            <a:ext cx="904877" cy="2228430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1" name="직사각형 10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2" name="사각형: 둥근 위쪽 모서리 11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4985869" y="239106"/>
              <a:ext cx="1267979" cy="461665"/>
              <a:chOff x="4985869" y="239106"/>
              <a:chExt cx="1267979" cy="461665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026509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행위자</a:t>
                </a:r>
              </a:p>
            </p:txBody>
          </p:sp>
          <p:sp>
            <p:nvSpPr>
              <p:cNvPr id="10" name="타원 9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19" name="그룹 18"/>
          <p:cNvGrpSpPr/>
          <p:nvPr/>
        </p:nvGrpSpPr>
        <p:grpSpPr>
          <a:xfrm>
            <a:off x="623414" y="2849940"/>
            <a:ext cx="5796000" cy="476947"/>
            <a:chOff x="584201" y="1682474"/>
            <a:chExt cx="6375602" cy="524643"/>
          </a:xfrm>
        </p:grpSpPr>
        <p:sp>
          <p:nvSpPr>
            <p:cNvPr id="20" name="사각형: 둥근 대각선 방향 모서리 19"/>
            <p:cNvSpPr/>
            <p:nvPr/>
          </p:nvSpPr>
          <p:spPr>
            <a:xfrm>
              <a:off x="584201" y="1682474"/>
              <a:ext cx="6375602" cy="524643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4A65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1" name="사각형: 둥근 대각선 방향 모서리 20"/>
            <p:cNvSpPr/>
            <p:nvPr/>
          </p:nvSpPr>
          <p:spPr>
            <a:xfrm>
              <a:off x="776141" y="1728001"/>
              <a:ext cx="6098402" cy="433588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2" name="Rectangle 4"/>
            <p:cNvSpPr>
              <a:spLocks noChangeArrowheads="1"/>
            </p:cNvSpPr>
            <p:nvPr/>
          </p:nvSpPr>
          <p:spPr bwMode="white">
            <a:xfrm>
              <a:off x="1053099" y="1741663"/>
              <a:ext cx="5783861" cy="406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사용사업주 소속 근로자와 파견근로자 간에 발생한 경우</a:t>
              </a:r>
            </a:p>
          </p:txBody>
        </p:sp>
        <p:sp>
          <p:nvSpPr>
            <p:cNvPr id="23" name="타원 22"/>
            <p:cNvSpPr/>
            <p:nvPr/>
          </p:nvSpPr>
          <p:spPr>
            <a:xfrm>
              <a:off x="602064" y="1704147"/>
              <a:ext cx="494447" cy="494447"/>
            </a:xfrm>
            <a:prstGeom prst="ellipse">
              <a:avLst/>
            </a:prstGeom>
            <a:solidFill>
              <a:srgbClr val="4A657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4" name="Rectangle 4"/>
            <p:cNvSpPr>
              <a:spLocks noChangeArrowheads="1"/>
            </p:cNvSpPr>
            <p:nvPr/>
          </p:nvSpPr>
          <p:spPr bwMode="white">
            <a:xfrm>
              <a:off x="672135" y="1696497"/>
              <a:ext cx="354299" cy="4965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2</a:t>
              </a:r>
              <a:endParaRPr lang="ko-KR" altLang="en-US" sz="24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766245" y="3607372"/>
            <a:ext cx="5546039" cy="1561966"/>
            <a:chOff x="845008" y="2088625"/>
            <a:chExt cx="5546039" cy="1561966"/>
          </a:xfrm>
        </p:grpSpPr>
        <p:sp>
          <p:nvSpPr>
            <p:cNvPr id="26" name="Rectangle 5"/>
            <p:cNvSpPr>
              <a:spLocks noChangeArrowheads="1"/>
            </p:cNvSpPr>
            <p:nvPr/>
          </p:nvSpPr>
          <p:spPr bwMode="white">
            <a:xfrm>
              <a:off x="931204" y="2088625"/>
              <a:ext cx="5459843" cy="15619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marL="34925">
                <a:lnSpc>
                  <a:spcPct val="120000"/>
                </a:lnSpc>
                <a:spcAft>
                  <a:spcPts val="12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파견법 제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34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조제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항에 따라 사용사업주도 사용자로서 근로기준법에서 정한 조치의무 등을 부담</a:t>
              </a:r>
            </a:p>
            <a:p>
              <a:pPr marL="34925">
                <a:lnSpc>
                  <a:spcPct val="120000"/>
                </a:lnSpc>
                <a:spcAft>
                  <a:spcPts val="12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사용사업장에서 근로를 제공하던 중 발생한 사안인 만큼 사용사업장의 예방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대응 체계에 따라 처리</a:t>
              </a:r>
            </a:p>
          </p:txBody>
        </p:sp>
        <p:sp>
          <p:nvSpPr>
            <p:cNvPr id="27" name="타원 26"/>
            <p:cNvSpPr/>
            <p:nvPr/>
          </p:nvSpPr>
          <p:spPr>
            <a:xfrm>
              <a:off x="845008" y="2237763"/>
              <a:ext cx="111435" cy="111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A657E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000"/>
            </a:p>
          </p:txBody>
        </p:sp>
        <p:sp>
          <p:nvSpPr>
            <p:cNvPr id="28" name="타원 27"/>
            <p:cNvSpPr/>
            <p:nvPr/>
          </p:nvSpPr>
          <p:spPr>
            <a:xfrm>
              <a:off x="845008" y="3055018"/>
              <a:ext cx="111435" cy="111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A657E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000"/>
            </a:p>
          </p:txBody>
        </p:sp>
      </p:grp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31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0" y="1471478"/>
            <a:ext cx="3927034" cy="632702"/>
            <a:chOff x="0" y="1471478"/>
            <a:chExt cx="3927034" cy="6327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6" name="직사각형 35"/>
            <p:cNvSpPr/>
            <p:nvPr/>
          </p:nvSpPr>
          <p:spPr>
            <a:xfrm>
              <a:off x="0" y="1471478"/>
              <a:ext cx="3814662" cy="6272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7" name="Rectangle 6"/>
            <p:cNvSpPr>
              <a:spLocks noChangeArrowheads="1"/>
            </p:cNvSpPr>
            <p:nvPr/>
          </p:nvSpPr>
          <p:spPr bwMode="white">
            <a:xfrm>
              <a:off x="0" y="1546978"/>
              <a:ext cx="3927034" cy="523220"/>
            </a:xfrm>
            <a:prstGeom prst="rect">
              <a:avLst/>
            </a:prstGeom>
            <a:noFill/>
            <a:ln w="2857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괴롭힘 행위자가 </a:t>
              </a:r>
              <a:r>
                <a:rPr lang="ko-KR" altLang="en-US" sz="2800" b="1">
                  <a:solidFill>
                    <a:srgbClr val="4A657E"/>
                  </a:solidFill>
                  <a:latin typeface="나눔바른고딕"/>
                  <a:ea typeface="나눔바른고딕"/>
                  <a:cs typeface="함초롬돋움"/>
                </a:rPr>
                <a:t>근로자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 경우</a:t>
              </a:r>
            </a:p>
          </p:txBody>
        </p:sp>
        <p:cxnSp>
          <p:nvCxnSpPr>
            <p:cNvPr id="38" name="직선 연결선 37"/>
            <p:cNvCxnSpPr/>
            <p:nvPr/>
          </p:nvCxnSpPr>
          <p:spPr>
            <a:xfrm>
              <a:off x="3831865" y="1471478"/>
              <a:ext cx="0" cy="632702"/>
            </a:xfrm>
            <a:prstGeom prst="line">
              <a:avLst/>
            </a:prstGeom>
            <a:ln w="76200">
              <a:solidFill>
                <a:srgbClr val="4A65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그림 6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608520" y="3922012"/>
            <a:ext cx="1817295" cy="2773986"/>
          </a:xfrm>
          <a:prstGeom prst="rect">
            <a:avLst/>
          </a:prstGeom>
          <a:effectLst>
            <a:outerShdw blurRad="76200" dist="762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62" name="그림 6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873621" y="3429000"/>
            <a:ext cx="254508" cy="475819"/>
          </a:xfrm>
          <a:prstGeom prst="rect">
            <a:avLst/>
          </a:prstGeom>
          <a:effectLst>
            <a:outerShdw blurRad="76200" dist="762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64" name="그림 6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65414" y="4150994"/>
            <a:ext cx="328421" cy="744081"/>
          </a:xfrm>
          <a:prstGeom prst="rect">
            <a:avLst/>
          </a:prstGeom>
          <a:effectLst>
            <a:outerShdw blurRad="76200" dist="76200" dir="54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1" name="직사각형 10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2" name="사각형: 둥근 위쪽 모서리 11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4985869" y="239106"/>
              <a:ext cx="1267979" cy="461665"/>
              <a:chOff x="4985869" y="239106"/>
              <a:chExt cx="1267979" cy="461665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026509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행위자</a:t>
                </a:r>
              </a:p>
            </p:txBody>
          </p:sp>
          <p:sp>
            <p:nvSpPr>
              <p:cNvPr id="10" name="타원 9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32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0" y="1471478"/>
            <a:ext cx="3927034" cy="632702"/>
            <a:chOff x="0" y="1471478"/>
            <a:chExt cx="3927034" cy="6327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1" name="직사각형 50"/>
            <p:cNvSpPr/>
            <p:nvPr/>
          </p:nvSpPr>
          <p:spPr>
            <a:xfrm>
              <a:off x="0" y="1471478"/>
              <a:ext cx="3814662" cy="6272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2" name="Rectangle 6"/>
            <p:cNvSpPr>
              <a:spLocks noChangeArrowheads="1"/>
            </p:cNvSpPr>
            <p:nvPr/>
          </p:nvSpPr>
          <p:spPr bwMode="white">
            <a:xfrm>
              <a:off x="0" y="1546978"/>
              <a:ext cx="3927034" cy="523220"/>
            </a:xfrm>
            <a:prstGeom prst="rect">
              <a:avLst/>
            </a:prstGeom>
            <a:noFill/>
            <a:ln w="2857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괴롭힘 행위자가 </a:t>
              </a:r>
              <a:r>
                <a:rPr lang="ko-KR" altLang="en-US" sz="2800" b="1">
                  <a:solidFill>
                    <a:srgbClr val="4A657E"/>
                  </a:solidFill>
                  <a:latin typeface="나눔바른고딕"/>
                  <a:ea typeface="나눔바른고딕"/>
                  <a:cs typeface="함초롬돋움"/>
                </a:rPr>
                <a:t>근로자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 경우</a:t>
              </a:r>
            </a:p>
          </p:txBody>
        </p:sp>
        <p:cxnSp>
          <p:nvCxnSpPr>
            <p:cNvPr id="54" name="직선 연결선 53"/>
            <p:cNvCxnSpPr/>
            <p:nvPr/>
          </p:nvCxnSpPr>
          <p:spPr>
            <a:xfrm>
              <a:off x="3831865" y="1471478"/>
              <a:ext cx="0" cy="632702"/>
            </a:xfrm>
            <a:prstGeom prst="line">
              <a:avLst/>
            </a:prstGeom>
            <a:ln w="76200">
              <a:solidFill>
                <a:srgbClr val="4A65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그룹 29"/>
          <p:cNvGrpSpPr/>
          <p:nvPr/>
        </p:nvGrpSpPr>
        <p:grpSpPr>
          <a:xfrm>
            <a:off x="643087" y="2844481"/>
            <a:ext cx="4081108" cy="476948"/>
            <a:chOff x="584200" y="1682474"/>
            <a:chExt cx="4489219" cy="524643"/>
          </a:xfrm>
        </p:grpSpPr>
        <p:sp>
          <p:nvSpPr>
            <p:cNvPr id="31" name="사각형: 둥근 대각선 방향 모서리 30"/>
            <p:cNvSpPr/>
            <p:nvPr/>
          </p:nvSpPr>
          <p:spPr>
            <a:xfrm>
              <a:off x="584200" y="1682474"/>
              <a:ext cx="4321579" cy="524643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4A65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2" name="사각형: 둥근 대각선 방향 모서리 31"/>
            <p:cNvSpPr/>
            <p:nvPr/>
          </p:nvSpPr>
          <p:spPr>
            <a:xfrm>
              <a:off x="818050" y="1728001"/>
              <a:ext cx="4020319" cy="433589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white">
            <a:xfrm>
              <a:off x="1053101" y="1746933"/>
              <a:ext cx="4020317" cy="4062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괴롭힘 행위자가 파견근로자인 경우</a:t>
              </a:r>
            </a:p>
          </p:txBody>
        </p:sp>
        <p:sp>
          <p:nvSpPr>
            <p:cNvPr id="34" name="타원 33"/>
            <p:cNvSpPr/>
            <p:nvPr/>
          </p:nvSpPr>
          <p:spPr>
            <a:xfrm>
              <a:off x="602064" y="1704147"/>
              <a:ext cx="494447" cy="494447"/>
            </a:xfrm>
            <a:prstGeom prst="ellipse">
              <a:avLst/>
            </a:prstGeom>
            <a:solidFill>
              <a:srgbClr val="4A657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5" name="Rectangle 4"/>
            <p:cNvSpPr>
              <a:spLocks noChangeArrowheads="1"/>
            </p:cNvSpPr>
            <p:nvPr/>
          </p:nvSpPr>
          <p:spPr bwMode="white">
            <a:xfrm>
              <a:off x="672136" y="1686979"/>
              <a:ext cx="354300" cy="4896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3</a:t>
              </a:r>
              <a:endParaRPr lang="ko-KR" altLang="en-US" sz="24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772777" y="3556450"/>
            <a:ext cx="4818484" cy="1157348"/>
            <a:chOff x="855641" y="2098564"/>
            <a:chExt cx="4818484" cy="1157348"/>
          </a:xfrm>
        </p:grpSpPr>
        <p:sp>
          <p:nvSpPr>
            <p:cNvPr id="37" name="Rectangle 5"/>
            <p:cNvSpPr>
              <a:spLocks noChangeArrowheads="1"/>
            </p:cNvSpPr>
            <p:nvPr/>
          </p:nvSpPr>
          <p:spPr bwMode="white">
            <a:xfrm>
              <a:off x="931204" y="2098564"/>
              <a:ext cx="4742921" cy="11573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marL="34925">
                <a:lnSpc>
                  <a:spcPct val="130000"/>
                </a:lnSpc>
                <a:spcAft>
                  <a:spcPts val="6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사용사업주는 파견근로자 징계 등의 인사권이 없으므로 파견사업주에게 해당 사실을 알리고 적절한 조치를 취하도록 요구</a:t>
              </a:r>
            </a:p>
          </p:txBody>
        </p:sp>
        <p:sp>
          <p:nvSpPr>
            <p:cNvPr id="38" name="타원 37"/>
            <p:cNvSpPr/>
            <p:nvPr/>
          </p:nvSpPr>
          <p:spPr>
            <a:xfrm>
              <a:off x="855641" y="2254597"/>
              <a:ext cx="111435" cy="11143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A657E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000"/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5717500" y="3002597"/>
            <a:ext cx="2478994" cy="3008171"/>
            <a:chOff x="5717500" y="3002597"/>
            <a:chExt cx="2251361" cy="2731946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6651110" y="3280041"/>
              <a:ext cx="1274067" cy="199644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007426" y="3642309"/>
              <a:ext cx="877548" cy="209223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7600817" y="3002597"/>
              <a:ext cx="368044" cy="32033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5717500" y="3642309"/>
              <a:ext cx="246242" cy="4463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1" name="직사각형 10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2" name="사각형: 둥근 위쪽 모서리 11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4985869" y="239106"/>
              <a:ext cx="1267979" cy="461665"/>
              <a:chOff x="4985869" y="239106"/>
              <a:chExt cx="1267979" cy="461665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026509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행위자</a:t>
                </a:r>
              </a:p>
            </p:txBody>
          </p:sp>
          <p:sp>
            <p:nvSpPr>
              <p:cNvPr id="10" name="타원 9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26" name="Rectangle 5"/>
          <p:cNvSpPr>
            <a:spLocks noChangeArrowheads="1"/>
          </p:cNvSpPr>
          <p:nvPr/>
        </p:nvSpPr>
        <p:spPr bwMode="white">
          <a:xfrm>
            <a:off x="759636" y="3672041"/>
            <a:ext cx="4933421" cy="10790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anchor="t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34925">
              <a:lnSpc>
                <a:spcPct val="120000"/>
              </a:lnSpc>
              <a:spcAft>
                <a:spcPts val="600"/>
              </a:spcAft>
              <a:defRPr lang="ko-KR" altLang="en-US"/>
            </a:pPr>
            <a:r>
              <a:rPr lang="ko-KR" altLang="en-US" sz="18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원청</a:t>
            </a: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소속 근로자와 하청 소속 근로자는 사용자가 다르므로 </a:t>
            </a:r>
            <a:r>
              <a:rPr lang="ko-KR" altLang="en-US" sz="18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원청</a:t>
            </a: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소속 근로자를 직장 내 괴롭힘 행위자로 인정하기 어려울 수 있음</a:t>
            </a:r>
          </a:p>
        </p:txBody>
      </p:sp>
      <p:sp>
        <p:nvSpPr>
          <p:cNvPr id="27" name="타원 26"/>
          <p:cNvSpPr/>
          <p:nvPr/>
        </p:nvSpPr>
        <p:spPr>
          <a:xfrm>
            <a:off x="659336" y="3841337"/>
            <a:ext cx="111435" cy="1114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657E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000"/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white">
          <a:xfrm>
            <a:off x="812390" y="4847913"/>
            <a:ext cx="5545910" cy="10756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lang="ko-KR" altLang="en-US"/>
            </a:pPr>
            <a:r>
              <a:rPr lang="en-US" altLang="ko-KR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but, </a:t>
            </a:r>
            <a:r>
              <a:rPr lang="ko-KR" altLang="en-US" sz="18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원청</a:t>
            </a: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사업주는 취업규칙을 규정할 때 소속 근로자가 누구를 상대로 괴롭힘 행위를 하였는지를 불문하고 해당 규정이 적용되도록 하는 것이 </a:t>
            </a:r>
            <a:r>
              <a:rPr lang="ko-KR" altLang="en-US" sz="18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바람직</a:t>
            </a:r>
            <a:endParaRPr lang="ko-KR" altLang="en-US" sz="18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625628" y="2869645"/>
            <a:ext cx="4081109" cy="483703"/>
            <a:chOff x="584200" y="1682474"/>
            <a:chExt cx="4489220" cy="532074"/>
          </a:xfrm>
        </p:grpSpPr>
        <p:sp>
          <p:nvSpPr>
            <p:cNvPr id="31" name="사각형: 둥근 대각선 방향 모서리 30"/>
            <p:cNvSpPr/>
            <p:nvPr/>
          </p:nvSpPr>
          <p:spPr>
            <a:xfrm>
              <a:off x="584200" y="1682474"/>
              <a:ext cx="4321579" cy="524643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4A65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2" name="사각형: 둥근 대각선 방향 모서리 31"/>
            <p:cNvSpPr/>
            <p:nvPr/>
          </p:nvSpPr>
          <p:spPr>
            <a:xfrm>
              <a:off x="818050" y="1728001"/>
              <a:ext cx="4020319" cy="433589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white">
            <a:xfrm>
              <a:off x="1053101" y="1746933"/>
              <a:ext cx="4020318" cy="4062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원</a:t>
              </a:r>
              <a:r>
                <a:rPr lang="en-US" altLang="ko-KR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-</a:t>
              </a: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하청 근로자 간에 발생한 경우</a:t>
              </a:r>
            </a:p>
          </p:txBody>
        </p:sp>
        <p:sp>
          <p:nvSpPr>
            <p:cNvPr id="34" name="타원 33"/>
            <p:cNvSpPr/>
            <p:nvPr/>
          </p:nvSpPr>
          <p:spPr>
            <a:xfrm>
              <a:off x="602064" y="1704147"/>
              <a:ext cx="494447" cy="494447"/>
            </a:xfrm>
            <a:prstGeom prst="ellipse">
              <a:avLst/>
            </a:prstGeom>
            <a:solidFill>
              <a:srgbClr val="4A657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5" name="Rectangle 4"/>
            <p:cNvSpPr>
              <a:spLocks noChangeArrowheads="1"/>
            </p:cNvSpPr>
            <p:nvPr/>
          </p:nvSpPr>
          <p:spPr bwMode="white">
            <a:xfrm>
              <a:off x="660440" y="1706716"/>
              <a:ext cx="354300" cy="4946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4</a:t>
              </a:r>
              <a:endParaRPr lang="ko-KR" altLang="en-US" sz="24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33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0" y="1471478"/>
            <a:ext cx="3927034" cy="632702"/>
            <a:chOff x="0" y="1471478"/>
            <a:chExt cx="3927034" cy="63270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2" name="직사각형 51"/>
            <p:cNvSpPr/>
            <p:nvPr/>
          </p:nvSpPr>
          <p:spPr>
            <a:xfrm>
              <a:off x="0" y="1471478"/>
              <a:ext cx="3814662" cy="6272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3" name="Rectangle 6"/>
            <p:cNvSpPr>
              <a:spLocks noChangeArrowheads="1"/>
            </p:cNvSpPr>
            <p:nvPr/>
          </p:nvSpPr>
          <p:spPr bwMode="white">
            <a:xfrm>
              <a:off x="0" y="1546978"/>
              <a:ext cx="3927034" cy="523220"/>
            </a:xfrm>
            <a:prstGeom prst="rect">
              <a:avLst/>
            </a:prstGeom>
            <a:noFill/>
            <a:ln w="2857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괴롭힘 행위자가 </a:t>
              </a:r>
              <a:r>
                <a:rPr lang="ko-KR" altLang="en-US" sz="2800" b="1">
                  <a:solidFill>
                    <a:srgbClr val="4A657E"/>
                  </a:solidFill>
                  <a:latin typeface="나눔바른고딕"/>
                  <a:ea typeface="나눔바른고딕"/>
                  <a:cs typeface="함초롬돋움"/>
                </a:rPr>
                <a:t>근로자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 경우</a:t>
              </a:r>
            </a:p>
          </p:txBody>
        </p:sp>
        <p:cxnSp>
          <p:nvCxnSpPr>
            <p:cNvPr id="54" name="직선 연결선 53"/>
            <p:cNvCxnSpPr/>
            <p:nvPr/>
          </p:nvCxnSpPr>
          <p:spPr>
            <a:xfrm>
              <a:off x="3831865" y="1471478"/>
              <a:ext cx="0" cy="632702"/>
            </a:xfrm>
            <a:prstGeom prst="line">
              <a:avLst/>
            </a:prstGeom>
            <a:ln w="76200">
              <a:solidFill>
                <a:srgbClr val="4A65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그림 4" descr="음악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392299" y="2950972"/>
            <a:ext cx="2209149" cy="28129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491222" y="2399156"/>
            <a:ext cx="924307" cy="514332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300976" y="3151744"/>
            <a:ext cx="522515" cy="344961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36" name="타원 35">
            <a:extLst>
              <a:ext uri="{FF2B5EF4-FFF2-40B4-BE49-F238E27FC236}">
                <a16:creationId xmlns:a16="http://schemas.microsoft.com/office/drawing/2014/main" id="{6123F68B-183A-4182-A702-D165C54672DB}"/>
              </a:ext>
            </a:extLst>
          </p:cNvPr>
          <p:cNvSpPr/>
          <p:nvPr/>
        </p:nvSpPr>
        <p:spPr>
          <a:xfrm>
            <a:off x="659336" y="5007528"/>
            <a:ext cx="111435" cy="1114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4A657E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9" name="그룹 8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3" name="직사각형 12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사각형: 둥근 위쪽 모서리 13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평행 사변형 15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4985869" y="239106"/>
              <a:ext cx="1548504" cy="461665"/>
              <a:chOff x="4985869" y="239106"/>
              <a:chExt cx="1548504" cy="461665"/>
            </a:xfrm>
          </p:grpSpPr>
          <p:sp>
            <p:nvSpPr>
              <p:cNvPr id="11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306768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행위요건</a:t>
                </a:r>
              </a:p>
            </p:txBody>
          </p:sp>
          <p:sp>
            <p:nvSpPr>
              <p:cNvPr id="12" name="타원 11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2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78" name="Rectangle 5"/>
          <p:cNvSpPr>
            <a:spLocks noChangeArrowheads="1"/>
          </p:cNvSpPr>
          <p:nvPr/>
        </p:nvSpPr>
        <p:spPr bwMode="white">
          <a:xfrm>
            <a:off x="512411" y="4779164"/>
            <a:ext cx="2328353" cy="107680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8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직장에서의 </a:t>
            </a:r>
            <a:br>
              <a:rPr lang="en-US" altLang="ko-KR" sz="18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</a:br>
            <a:r>
              <a:rPr lang="ko-KR" altLang="en-US" sz="18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지위 또는 관계 등의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800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우위를 이용</a:t>
            </a:r>
            <a:r>
              <a:rPr lang="ko-KR" altLang="en-US" sz="18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할 것</a:t>
            </a:r>
          </a:p>
        </p:txBody>
      </p:sp>
      <p:sp>
        <p:nvSpPr>
          <p:cNvPr id="79" name="Rectangle 6"/>
          <p:cNvSpPr>
            <a:spLocks noChangeArrowheads="1"/>
          </p:cNvSpPr>
          <p:nvPr/>
        </p:nvSpPr>
        <p:spPr bwMode="white">
          <a:xfrm>
            <a:off x="3240825" y="5111563"/>
            <a:ext cx="2145705" cy="7444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800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업무상 적정 범위</a:t>
            </a:r>
            <a:r>
              <a:rPr lang="ko-KR" altLang="en-US" sz="18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를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8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넘는 행위일 것</a:t>
            </a:r>
          </a:p>
        </p:txBody>
      </p:sp>
      <p:sp>
        <p:nvSpPr>
          <p:cNvPr id="80" name="Rectangle 7"/>
          <p:cNvSpPr>
            <a:spLocks noChangeArrowheads="1"/>
          </p:cNvSpPr>
          <p:nvPr/>
        </p:nvSpPr>
        <p:spPr bwMode="white">
          <a:xfrm>
            <a:off x="5960651" y="4779164"/>
            <a:ext cx="2648189" cy="10768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8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신체적·정신적</a:t>
            </a: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800" dirty="0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고통</a:t>
            </a: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을 주거나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근무환경을 </a:t>
            </a:r>
            <a:r>
              <a:rPr lang="ko-KR" altLang="en-US" sz="1800" dirty="0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악화</a:t>
            </a: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시켰을 것</a:t>
            </a:r>
          </a:p>
        </p:txBody>
      </p:sp>
      <p:grpSp>
        <p:nvGrpSpPr>
          <p:cNvPr id="37889" name="그룹 37888"/>
          <p:cNvGrpSpPr/>
          <p:nvPr/>
        </p:nvGrpSpPr>
        <p:grpSpPr>
          <a:xfrm>
            <a:off x="2822756" y="1926327"/>
            <a:ext cx="2397462" cy="953456"/>
            <a:chOff x="3657039" y="1617997"/>
            <a:chExt cx="2397462" cy="953456"/>
          </a:xfrm>
        </p:grpSpPr>
        <p:sp>
          <p:nvSpPr>
            <p:cNvPr id="5" name="직사각형 4"/>
            <p:cNvSpPr/>
            <p:nvPr/>
          </p:nvSpPr>
          <p:spPr>
            <a:xfrm>
              <a:off x="3909179" y="1960191"/>
              <a:ext cx="1274477" cy="147830"/>
            </a:xfrm>
            <a:prstGeom prst="rect">
              <a:avLst/>
            </a:prstGeom>
            <a:solidFill>
              <a:srgbClr val="FACEC2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pic>
          <p:nvPicPr>
            <p:cNvPr id="81" name="그림 80"/>
            <p:cNvPicPr>
              <a:picLocks noChangeAspect="1"/>
            </p:cNvPicPr>
            <p:nvPr/>
          </p:nvPicPr>
          <p:blipFill rotWithShape="1">
            <a:blip r:embed="rId2"/>
            <a:srcRect l="34730" t="17000" r="35080" b="58160"/>
            <a:stretch>
              <a:fillRect/>
            </a:stretch>
          </p:blipFill>
          <p:spPr>
            <a:xfrm>
              <a:off x="5831996" y="2323451"/>
              <a:ext cx="222505" cy="248002"/>
            </a:xfrm>
            <a:prstGeom prst="rect">
              <a:avLst/>
            </a:prstGeom>
          </p:spPr>
        </p:pic>
        <p:pic>
          <p:nvPicPr>
            <p:cNvPr id="82" name="그림 81"/>
            <p:cNvPicPr>
              <a:picLocks noChangeAspect="1"/>
            </p:cNvPicPr>
            <p:nvPr/>
          </p:nvPicPr>
          <p:blipFill rotWithShape="1">
            <a:blip r:embed="rId3"/>
            <a:srcRect l="33990" t="21530" r="35810" b="59000"/>
            <a:stretch>
              <a:fillRect/>
            </a:stretch>
          </p:blipFill>
          <p:spPr>
            <a:xfrm>
              <a:off x="3657039" y="1617997"/>
              <a:ext cx="222505" cy="194323"/>
            </a:xfrm>
            <a:prstGeom prst="rect">
              <a:avLst/>
            </a:prstGeom>
          </p:spPr>
        </p:pic>
      </p:grpSp>
      <p:sp>
        <p:nvSpPr>
          <p:cNvPr id="5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57" name="그룹 56"/>
          <p:cNvGrpSpPr>
            <a:grpSpLocks noChangeAspect="1"/>
          </p:cNvGrpSpPr>
          <p:nvPr/>
        </p:nvGrpSpPr>
        <p:grpSpPr>
          <a:xfrm>
            <a:off x="3528653" y="3432153"/>
            <a:ext cx="1620383" cy="1620000"/>
            <a:chOff x="6077" y="1628701"/>
            <a:chExt cx="3304382" cy="3303588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grpSpPr>
        <p:grpSp>
          <p:nvGrpSpPr>
            <p:cNvPr id="58" name="그룹 57"/>
            <p:cNvGrpSpPr/>
            <p:nvPr/>
          </p:nvGrpSpPr>
          <p:grpSpPr>
            <a:xfrm>
              <a:off x="6077" y="1628701"/>
              <a:ext cx="3304382" cy="3303588"/>
              <a:chOff x="3232963" y="3652882"/>
              <a:chExt cx="3304382" cy="3303588"/>
            </a:xfrm>
          </p:grpSpPr>
          <p:sp>
            <p:nvSpPr>
              <p:cNvPr id="63" name="Oval 6"/>
              <p:cNvSpPr/>
              <p:nvPr/>
            </p:nvSpPr>
            <p:spPr>
              <a:xfrm>
                <a:off x="3232963" y="3652882"/>
                <a:ext cx="3304382" cy="3303588"/>
              </a:xfrm>
              <a:prstGeom prst="ellipse">
                <a:avLst/>
              </a:prstGeom>
              <a:solidFill>
                <a:srgbClr val="C9DEEA">
                  <a:alpha val="17490"/>
                </a:srgbClr>
              </a:solidFill>
              <a:ln>
                <a:noFill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4" name="Oval 7"/>
              <p:cNvSpPr/>
              <p:nvPr/>
            </p:nvSpPr>
            <p:spPr>
              <a:xfrm>
                <a:off x="3236138" y="3656057"/>
                <a:ext cx="3298032" cy="3297238"/>
              </a:xfrm>
              <a:prstGeom prst="ellipse">
                <a:avLst/>
              </a:prstGeom>
              <a:noFill/>
              <a:ln w="25400" cap="flat" cmpd="sng">
                <a:solidFill>
                  <a:srgbClr val="C9DEEA">
                    <a:alpha val="18160"/>
                  </a:srgbClr>
                </a:solidFill>
                <a:prstDash val="solid"/>
                <a:miter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5" name="Oval 9"/>
              <p:cNvSpPr/>
              <p:nvPr/>
            </p:nvSpPr>
            <p:spPr>
              <a:xfrm>
                <a:off x="3606025" y="4025150"/>
                <a:ext cx="2558257" cy="2559050"/>
              </a:xfrm>
              <a:prstGeom prst="ellipse">
                <a:avLst/>
              </a:prstGeom>
              <a:solidFill>
                <a:srgbClr val="C9DEEA">
                  <a:alpha val="17490"/>
                </a:srgbClr>
              </a:solidFill>
              <a:ln>
                <a:noFill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6" name="Oval 10"/>
              <p:cNvSpPr/>
              <p:nvPr/>
            </p:nvSpPr>
            <p:spPr>
              <a:xfrm>
                <a:off x="3608407" y="4027532"/>
                <a:ext cx="2553494" cy="2554288"/>
              </a:xfrm>
              <a:prstGeom prst="ellipse">
                <a:avLst/>
              </a:prstGeom>
              <a:noFill/>
              <a:ln w="25400" cap="flat" cmpd="sng">
                <a:solidFill>
                  <a:srgbClr val="C9DEEA">
                    <a:alpha val="18160"/>
                  </a:srgbClr>
                </a:solidFill>
                <a:prstDash val="solid"/>
                <a:miter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820585" y="2369531"/>
              <a:ext cx="1766888" cy="1766888"/>
              <a:chOff x="1685973" y="4430798"/>
              <a:chExt cx="2137934" cy="2137934"/>
            </a:xfrm>
          </p:grpSpPr>
          <p:sp>
            <p:nvSpPr>
              <p:cNvPr id="60" name="Oval 24"/>
              <p:cNvSpPr/>
              <p:nvPr/>
            </p:nvSpPr>
            <p:spPr>
              <a:xfrm>
                <a:off x="1685973" y="4430798"/>
                <a:ext cx="2137934" cy="2137934"/>
              </a:xfrm>
              <a:prstGeom prst="ellipse">
                <a:avLst/>
              </a:prstGeom>
              <a:solidFill>
                <a:srgbClr val="68C6D1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1" name="Oval 25"/>
              <p:cNvSpPr/>
              <p:nvPr/>
            </p:nvSpPr>
            <p:spPr>
              <a:xfrm>
                <a:off x="2158028" y="4910936"/>
                <a:ext cx="1193823" cy="1193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2" name="Rectangle 28"/>
              <p:cNvSpPr/>
              <p:nvPr/>
            </p:nvSpPr>
            <p:spPr>
              <a:xfrm>
                <a:off x="2276307" y="5015129"/>
                <a:ext cx="932657" cy="10184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25400" tIns="25400" rIns="25400" bIns="25400" anchor="ctr">
                <a:spAutoFit/>
              </a:bodyPr>
              <a:lstStyle/>
              <a:p>
                <a:pPr algn="ctr" defTabSz="399852" ea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r>
                  <a:rPr lang="en-US" altLang="x-none" sz="2400" b="1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2</a:t>
                </a:r>
                <a:endParaRPr lang="x-none" altLang="x-none" sz="2400" b="1">
                  <a:solidFill>
                    <a:srgbClr val="292929"/>
                  </a:solidFill>
                  <a:latin typeface="나눔바른고딕"/>
                  <a:ea typeface="나눔바른고딕"/>
                  <a:sym typeface="Open Sans"/>
                </a:endParaRPr>
              </a:p>
            </p:txBody>
          </p:sp>
        </p:grpSp>
      </p:grpSp>
      <p:grpSp>
        <p:nvGrpSpPr>
          <p:cNvPr id="67" name="그룹 66"/>
          <p:cNvGrpSpPr>
            <a:grpSpLocks noChangeAspect="1"/>
          </p:cNvGrpSpPr>
          <p:nvPr/>
        </p:nvGrpSpPr>
        <p:grpSpPr>
          <a:xfrm>
            <a:off x="6263217" y="3079307"/>
            <a:ext cx="1620383" cy="1620000"/>
            <a:chOff x="6077" y="1628701"/>
            <a:chExt cx="3304382" cy="3303588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grpSpPr>
        <p:grpSp>
          <p:nvGrpSpPr>
            <p:cNvPr id="68" name="그룹 67"/>
            <p:cNvGrpSpPr/>
            <p:nvPr/>
          </p:nvGrpSpPr>
          <p:grpSpPr>
            <a:xfrm>
              <a:off x="6077" y="1628701"/>
              <a:ext cx="3304382" cy="3303588"/>
              <a:chOff x="3232963" y="3652882"/>
              <a:chExt cx="3304382" cy="3303588"/>
            </a:xfrm>
          </p:grpSpPr>
          <p:sp>
            <p:nvSpPr>
              <p:cNvPr id="73" name="Oval 6"/>
              <p:cNvSpPr/>
              <p:nvPr/>
            </p:nvSpPr>
            <p:spPr>
              <a:xfrm>
                <a:off x="3232963" y="3652882"/>
                <a:ext cx="3304382" cy="3303588"/>
              </a:xfrm>
              <a:prstGeom prst="ellipse">
                <a:avLst/>
              </a:prstGeom>
              <a:solidFill>
                <a:srgbClr val="C9DEEA">
                  <a:alpha val="17490"/>
                </a:srgbClr>
              </a:solidFill>
              <a:ln>
                <a:noFill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74" name="Oval 7"/>
              <p:cNvSpPr/>
              <p:nvPr/>
            </p:nvSpPr>
            <p:spPr>
              <a:xfrm>
                <a:off x="3236138" y="3656057"/>
                <a:ext cx="3298032" cy="3297238"/>
              </a:xfrm>
              <a:prstGeom prst="ellipse">
                <a:avLst/>
              </a:prstGeom>
              <a:noFill/>
              <a:ln w="25400" cap="flat" cmpd="sng">
                <a:solidFill>
                  <a:srgbClr val="C9DEEA">
                    <a:alpha val="18160"/>
                  </a:srgbClr>
                </a:solidFill>
                <a:prstDash val="solid"/>
                <a:miter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75" name="Oval 9"/>
              <p:cNvSpPr/>
              <p:nvPr/>
            </p:nvSpPr>
            <p:spPr>
              <a:xfrm>
                <a:off x="3606025" y="4025150"/>
                <a:ext cx="2558257" cy="2559050"/>
              </a:xfrm>
              <a:prstGeom prst="ellipse">
                <a:avLst/>
              </a:prstGeom>
              <a:solidFill>
                <a:srgbClr val="C9DEEA">
                  <a:alpha val="17490"/>
                </a:srgbClr>
              </a:solidFill>
              <a:ln>
                <a:noFill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76" name="Oval 10"/>
              <p:cNvSpPr/>
              <p:nvPr/>
            </p:nvSpPr>
            <p:spPr>
              <a:xfrm>
                <a:off x="3608407" y="4027532"/>
                <a:ext cx="2553494" cy="2554288"/>
              </a:xfrm>
              <a:prstGeom prst="ellipse">
                <a:avLst/>
              </a:prstGeom>
              <a:noFill/>
              <a:ln w="25400" cap="flat" cmpd="sng">
                <a:solidFill>
                  <a:srgbClr val="C9DEEA">
                    <a:alpha val="18160"/>
                  </a:srgbClr>
                </a:solidFill>
                <a:prstDash val="solid"/>
                <a:miter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grpSp>
          <p:nvGrpSpPr>
            <p:cNvPr id="69" name="그룹 68"/>
            <p:cNvGrpSpPr/>
            <p:nvPr/>
          </p:nvGrpSpPr>
          <p:grpSpPr>
            <a:xfrm>
              <a:off x="820585" y="2369531"/>
              <a:ext cx="1766888" cy="1766888"/>
              <a:chOff x="1685973" y="4430798"/>
              <a:chExt cx="2137934" cy="2137934"/>
            </a:xfrm>
          </p:grpSpPr>
          <p:sp>
            <p:nvSpPr>
              <p:cNvPr id="70" name="Oval 24"/>
              <p:cNvSpPr/>
              <p:nvPr/>
            </p:nvSpPr>
            <p:spPr>
              <a:xfrm>
                <a:off x="1685973" y="4430798"/>
                <a:ext cx="2137934" cy="2137934"/>
              </a:xfrm>
              <a:prstGeom prst="ellipse">
                <a:avLst/>
              </a:prstGeom>
              <a:solidFill>
                <a:srgbClr val="63B3DF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71" name="Oval 25"/>
              <p:cNvSpPr/>
              <p:nvPr/>
            </p:nvSpPr>
            <p:spPr>
              <a:xfrm>
                <a:off x="2158028" y="4910936"/>
                <a:ext cx="1193823" cy="1193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72" name="Rectangle 28"/>
              <p:cNvSpPr/>
              <p:nvPr/>
            </p:nvSpPr>
            <p:spPr>
              <a:xfrm>
                <a:off x="2276307" y="5039666"/>
                <a:ext cx="932652" cy="10184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25400" tIns="25400" rIns="25400" bIns="25400" anchor="ctr">
                <a:spAutoFit/>
              </a:bodyPr>
              <a:lstStyle/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/>
                </a:pPr>
                <a:r>
                  <a:rPr lang="en-US" altLang="ko-KR" sz="2400" b="1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3</a:t>
                </a:r>
                <a:endParaRPr lang="x-none" altLang="x-none" sz="2400" b="1">
                  <a:solidFill>
                    <a:srgbClr val="292929"/>
                  </a:solidFill>
                  <a:latin typeface="나눔바른고딕"/>
                  <a:ea typeface="나눔바른고딕"/>
                  <a:sym typeface="Open Sans"/>
                </a:endParaRPr>
              </a:p>
            </p:txBody>
          </p:sp>
        </p:grpSp>
      </p:grpSp>
      <p:cxnSp>
        <p:nvCxnSpPr>
          <p:cNvPr id="7" name="직선 연결선 6"/>
          <p:cNvCxnSpPr/>
          <p:nvPr/>
        </p:nvCxnSpPr>
        <p:spPr>
          <a:xfrm>
            <a:off x="2426092" y="3947808"/>
            <a:ext cx="1080000" cy="29434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/>
          <p:cNvCxnSpPr/>
          <p:nvPr/>
        </p:nvCxnSpPr>
        <p:spPr>
          <a:xfrm flipH="1">
            <a:off x="5170227" y="3897970"/>
            <a:ext cx="1080000" cy="344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그룹 84"/>
          <p:cNvGrpSpPr>
            <a:grpSpLocks noChangeAspect="1"/>
          </p:cNvGrpSpPr>
          <p:nvPr/>
        </p:nvGrpSpPr>
        <p:grpSpPr>
          <a:xfrm>
            <a:off x="827644" y="3079307"/>
            <a:ext cx="1620383" cy="1620000"/>
            <a:chOff x="6077" y="1628701"/>
            <a:chExt cx="3304382" cy="3303588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grpSpPr>
        <p:grpSp>
          <p:nvGrpSpPr>
            <p:cNvPr id="86" name="그룹 85"/>
            <p:cNvGrpSpPr/>
            <p:nvPr/>
          </p:nvGrpSpPr>
          <p:grpSpPr>
            <a:xfrm>
              <a:off x="6077" y="1628701"/>
              <a:ext cx="3304382" cy="3303588"/>
              <a:chOff x="3232963" y="3652882"/>
              <a:chExt cx="3304382" cy="3303588"/>
            </a:xfrm>
          </p:grpSpPr>
          <p:sp>
            <p:nvSpPr>
              <p:cNvPr id="92" name="Oval 6"/>
              <p:cNvSpPr/>
              <p:nvPr/>
            </p:nvSpPr>
            <p:spPr>
              <a:xfrm>
                <a:off x="3232963" y="3652882"/>
                <a:ext cx="3304382" cy="3303588"/>
              </a:xfrm>
              <a:prstGeom prst="ellipse">
                <a:avLst/>
              </a:prstGeom>
              <a:solidFill>
                <a:srgbClr val="C9DEEA">
                  <a:alpha val="17490"/>
                </a:srgbClr>
              </a:solidFill>
              <a:ln>
                <a:noFill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93" name="Oval 7"/>
              <p:cNvSpPr/>
              <p:nvPr/>
            </p:nvSpPr>
            <p:spPr>
              <a:xfrm>
                <a:off x="3236138" y="3656057"/>
                <a:ext cx="3298032" cy="3297238"/>
              </a:xfrm>
              <a:prstGeom prst="ellipse">
                <a:avLst/>
              </a:prstGeom>
              <a:noFill/>
              <a:ln w="25400" cap="flat" cmpd="sng">
                <a:solidFill>
                  <a:srgbClr val="C9DEEA">
                    <a:alpha val="18160"/>
                  </a:srgbClr>
                </a:solidFill>
                <a:prstDash val="solid"/>
                <a:miter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94" name="Oval 9"/>
              <p:cNvSpPr/>
              <p:nvPr/>
            </p:nvSpPr>
            <p:spPr>
              <a:xfrm>
                <a:off x="3606025" y="4025150"/>
                <a:ext cx="2558257" cy="2559050"/>
              </a:xfrm>
              <a:prstGeom prst="ellipse">
                <a:avLst/>
              </a:prstGeom>
              <a:solidFill>
                <a:srgbClr val="C9DEEA">
                  <a:alpha val="17490"/>
                </a:srgbClr>
              </a:solidFill>
              <a:ln>
                <a:noFill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95" name="Oval 10"/>
              <p:cNvSpPr/>
              <p:nvPr/>
            </p:nvSpPr>
            <p:spPr>
              <a:xfrm>
                <a:off x="3608407" y="4027532"/>
                <a:ext cx="2553494" cy="2554288"/>
              </a:xfrm>
              <a:prstGeom prst="ellipse">
                <a:avLst/>
              </a:prstGeom>
              <a:noFill/>
              <a:ln w="25400" cap="flat" cmpd="sng">
                <a:solidFill>
                  <a:srgbClr val="C9DEEA">
                    <a:alpha val="18160"/>
                  </a:srgbClr>
                </a:solidFill>
                <a:prstDash val="solid"/>
                <a:miter/>
              </a:ln>
              <a:effectLst/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</p:grpSp>
        <p:grpSp>
          <p:nvGrpSpPr>
            <p:cNvPr id="87" name="그룹 86"/>
            <p:cNvGrpSpPr/>
            <p:nvPr/>
          </p:nvGrpSpPr>
          <p:grpSpPr>
            <a:xfrm>
              <a:off x="820585" y="2369531"/>
              <a:ext cx="1766888" cy="1766888"/>
              <a:chOff x="1685973" y="4430798"/>
              <a:chExt cx="2137934" cy="2137934"/>
            </a:xfrm>
          </p:grpSpPr>
          <p:sp>
            <p:nvSpPr>
              <p:cNvPr id="88" name="Oval 24"/>
              <p:cNvSpPr/>
              <p:nvPr/>
            </p:nvSpPr>
            <p:spPr>
              <a:xfrm>
                <a:off x="1685973" y="4430798"/>
                <a:ext cx="2137934" cy="2137934"/>
              </a:xfrm>
              <a:prstGeom prst="ellipse">
                <a:avLst/>
              </a:prstGeom>
              <a:solidFill>
                <a:srgbClr val="F69474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89" name="Oval 25"/>
              <p:cNvSpPr/>
              <p:nvPr/>
            </p:nvSpPr>
            <p:spPr>
              <a:xfrm>
                <a:off x="2158028" y="4910936"/>
                <a:ext cx="1193823" cy="1193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91" name="Rectangle 28"/>
              <p:cNvSpPr/>
              <p:nvPr/>
            </p:nvSpPr>
            <p:spPr>
              <a:xfrm>
                <a:off x="2276305" y="5016168"/>
                <a:ext cx="932657" cy="10319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25400" tIns="25400" rIns="25400" bIns="25400" anchor="ctr">
                <a:spAutoFit/>
              </a:bodyPr>
              <a:lstStyle/>
              <a:p>
                <a:pPr algn="ctr" defTabSz="399852" ea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r>
                  <a:rPr lang="en-US" altLang="x-none" sz="2400" b="1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1</a:t>
                </a:r>
                <a:endParaRPr lang="x-none" altLang="x-none" sz="2400" b="1">
                  <a:solidFill>
                    <a:srgbClr val="292929"/>
                  </a:solidFill>
                  <a:latin typeface="나눔바른고딕"/>
                  <a:ea typeface="나눔바른고딕"/>
                  <a:sym typeface="Open Sans"/>
                </a:endParaRPr>
              </a:p>
            </p:txBody>
          </p:sp>
        </p:grpSp>
      </p:grpSp>
      <p:pic>
        <p:nvPicPr>
          <p:cNvPr id="6" name="그림 5" descr="의류이(가) 표시된 사진  자동 생성된 설명"/>
          <p:cNvPicPr>
            <a:picLocks noChangeAspect="1"/>
          </p:cNvPicPr>
          <p:nvPr/>
        </p:nvPicPr>
        <p:blipFill rotWithShape="1">
          <a:blip r:embed="rId4"/>
          <a:srcRect b="41670"/>
          <a:stretch>
            <a:fillRect/>
          </a:stretch>
        </p:blipFill>
        <p:spPr>
          <a:xfrm>
            <a:off x="5551935" y="1340639"/>
            <a:ext cx="2580159" cy="1509485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895" name="Rectangle 4"/>
          <p:cNvSpPr>
            <a:spLocks noChangeArrowheads="1"/>
          </p:cNvSpPr>
          <p:nvPr/>
        </p:nvSpPr>
        <p:spPr bwMode="white">
          <a:xfrm>
            <a:off x="1895876" y="1861589"/>
            <a:ext cx="3996001" cy="10416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anchor="t">
            <a:spAutoFit/>
          </a:bodyPr>
          <a:lstStyle/>
          <a:p>
            <a:pPr algn="ctr">
              <a:lnSpc>
                <a:spcPct val="120000"/>
              </a:lnSpc>
              <a:defRPr lang="ko-KR" altLang="en-US"/>
            </a:pPr>
            <a:r>
              <a:rPr lang="ko-KR" altLang="en-US" sz="2800" b="1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3개 요소 </a:t>
            </a:r>
            <a:r>
              <a:rPr lang="ko-KR" altLang="en-US" sz="24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를 </a:t>
            </a:r>
          </a:p>
          <a:p>
            <a:pPr algn="ctr">
              <a:lnSpc>
                <a:spcPct val="120000"/>
              </a:lnSpc>
              <a:defRPr lang="ko-KR" altLang="en-US"/>
            </a:pPr>
            <a:r>
              <a:rPr lang="ko-KR" altLang="en-US" sz="24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모두 충족해야 함</a:t>
            </a:r>
          </a:p>
        </p:txBody>
      </p:sp>
      <p:sp>
        <p:nvSpPr>
          <p:cNvPr id="37896" name="직사각형 37895"/>
          <p:cNvSpPr/>
          <p:nvPr/>
        </p:nvSpPr>
        <p:spPr>
          <a:xfrm>
            <a:off x="5724527" y="2776537"/>
            <a:ext cx="2505074" cy="108000"/>
          </a:xfrm>
          <a:prstGeom prst="rect">
            <a:avLst/>
          </a:prstGeom>
          <a:solidFill>
            <a:schemeClr val="bg1">
              <a:lumMod val="70000"/>
            </a:schemeClr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사각형: 둥근 위쪽 모서리 41"/>
          <p:cNvSpPr/>
          <p:nvPr/>
        </p:nvSpPr>
        <p:spPr>
          <a:xfrm>
            <a:off x="647526" y="2040564"/>
            <a:ext cx="1091119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60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674185" y="1381392"/>
            <a:ext cx="1154719" cy="10543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사각형: 둥근 위쪽 모서리 53"/>
          <p:cNvSpPr/>
          <p:nvPr/>
        </p:nvSpPr>
        <p:spPr>
          <a:xfrm>
            <a:off x="647526" y="4509522"/>
            <a:ext cx="1437849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600"/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white">
          <a:xfrm>
            <a:off x="720691" y="4529427"/>
            <a:ext cx="1414379" cy="369332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ct val="0"/>
              </a:spcBef>
              <a:defRPr lang="ko-KR" altLang="en-US"/>
            </a:pPr>
            <a:r>
              <a:rPr lang="ko-KR" altLang="en-US" sz="1800" b="1" dirty="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관계의 우위</a:t>
            </a:r>
          </a:p>
        </p:txBody>
      </p:sp>
      <p:sp>
        <p:nvSpPr>
          <p:cNvPr id="56" name="사각형: 둥근 모서리 55"/>
          <p:cNvSpPr/>
          <p:nvPr/>
        </p:nvSpPr>
        <p:spPr>
          <a:xfrm>
            <a:off x="649752" y="4890096"/>
            <a:ext cx="7561205" cy="481342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28575">
            <a:solidFill>
              <a:srgbClr val="F37E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600"/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white">
          <a:xfrm>
            <a:off x="727957" y="4931445"/>
            <a:ext cx="7183592" cy="3986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spcAft>
                <a:spcPct val="46000"/>
              </a:spcAft>
              <a:buClr>
                <a:srgbClr val="3D384A"/>
              </a:buClr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우위가 있다고 판단되는 모든 관계가 인정됨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12" name="그룹 11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6" name="직사각형 15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사각형: 둥근 위쪽 모서리 16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8" name="평행 사변형 17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9" name="평행 사변형 18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727260" y="239844"/>
                <a:ext cx="3345782" cy="46077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699182" y="429605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13" name="그룹 12"/>
            <p:cNvGrpSpPr/>
            <p:nvPr/>
          </p:nvGrpSpPr>
          <p:grpSpPr>
            <a:xfrm>
              <a:off x="4985869" y="239106"/>
              <a:ext cx="1548504" cy="461665"/>
              <a:chOff x="4985869" y="239106"/>
              <a:chExt cx="1548504" cy="461665"/>
            </a:xfrm>
          </p:grpSpPr>
          <p:sp>
            <p:nvSpPr>
              <p:cNvPr id="14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306768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행위요건</a:t>
                </a:r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2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561675" y="1265167"/>
            <a:ext cx="5350413" cy="529400"/>
            <a:chOff x="561675" y="1589469"/>
            <a:chExt cx="5350413" cy="52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사각형: 둥근 한쪽 모서리 2"/>
            <p:cNvSpPr/>
            <p:nvPr/>
          </p:nvSpPr>
          <p:spPr>
            <a:xfrm>
              <a:off x="820206" y="1747210"/>
              <a:ext cx="5091882" cy="357698"/>
            </a:xfrm>
            <a:prstGeom prst="round1Rect">
              <a:avLst>
                <a:gd name="adj" fmla="val 50000"/>
              </a:avLst>
            </a:prstGeom>
            <a:solidFill>
              <a:srgbClr val="FD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8916" name="Rectangle 4"/>
            <p:cNvSpPr>
              <a:spLocks noChangeArrowheads="1"/>
            </p:cNvSpPr>
            <p:nvPr/>
          </p:nvSpPr>
          <p:spPr bwMode="white">
            <a:xfrm>
              <a:off x="1051152" y="1735812"/>
              <a:ext cx="4653910" cy="358235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b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직장에서의 지위 또는 관계 등의 우위를 이용할 것</a:t>
              </a: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561675" y="1589469"/>
              <a:ext cx="529400" cy="529400"/>
              <a:chOff x="1409464" y="3502803"/>
              <a:chExt cx="1207524" cy="1207524"/>
            </a:xfrm>
          </p:grpSpPr>
          <p:sp>
            <p:nvSpPr>
              <p:cNvPr id="34" name="Oval 24"/>
              <p:cNvSpPr/>
              <p:nvPr/>
            </p:nvSpPr>
            <p:spPr>
              <a:xfrm>
                <a:off x="1409464" y="3502803"/>
                <a:ext cx="1207524" cy="1207524"/>
              </a:xfrm>
              <a:prstGeom prst="ellipse">
                <a:avLst/>
              </a:prstGeom>
              <a:solidFill>
                <a:srgbClr val="F69474"/>
              </a:solidFill>
              <a:ln>
                <a:noFill/>
              </a:ln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406250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5" name="Oval 25"/>
              <p:cNvSpPr/>
              <p:nvPr/>
            </p:nvSpPr>
            <p:spPr>
              <a:xfrm>
                <a:off x="1605285" y="3703187"/>
                <a:ext cx="815883" cy="8158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406250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36" name="Rectangle 28"/>
              <p:cNvSpPr/>
              <p:nvPr/>
            </p:nvSpPr>
            <p:spPr>
              <a:xfrm>
                <a:off x="1742888" y="3754891"/>
                <a:ext cx="526774" cy="7488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25400" tIns="25400" rIns="25400" bIns="25400" anchor="ctr">
                <a:spAutoFit/>
              </a:bodyPr>
              <a:lstStyle/>
              <a:p>
                <a:pPr algn="ctr" defTabSz="406250" ea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r>
                  <a:rPr lang="x-none" altLang="x-none" b="1" dirty="0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1</a:t>
                </a:r>
              </a:p>
            </p:txBody>
          </p:sp>
        </p:grpSp>
      </p:grp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35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44" name="사각형: 둥근 모서리 43"/>
          <p:cNvSpPr/>
          <p:nvPr/>
        </p:nvSpPr>
        <p:spPr>
          <a:xfrm>
            <a:off x="649752" y="2421137"/>
            <a:ext cx="7560000" cy="483450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28575">
            <a:solidFill>
              <a:srgbClr val="F37E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600"/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white">
          <a:xfrm>
            <a:off x="727956" y="2461373"/>
            <a:ext cx="7561205" cy="4029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spcAft>
                <a:spcPct val="46000"/>
              </a:spcAft>
              <a:buClr>
                <a:srgbClr val="3D384A"/>
              </a:buClr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피해자가 괴롭힘 행위에 대해 저항 또는 거절이 어려울 가능성이 높은 관계를 의미</a:t>
            </a:r>
          </a:p>
        </p:txBody>
      </p:sp>
      <p:sp>
        <p:nvSpPr>
          <p:cNvPr id="47" name="사각형: 둥근 위쪽 모서리 46"/>
          <p:cNvSpPr/>
          <p:nvPr/>
        </p:nvSpPr>
        <p:spPr>
          <a:xfrm>
            <a:off x="647526" y="3132082"/>
            <a:ext cx="1437849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600"/>
          </a:p>
        </p:txBody>
      </p:sp>
      <p:sp>
        <p:nvSpPr>
          <p:cNvPr id="48" name="Rectangle 5"/>
          <p:cNvSpPr>
            <a:spLocks noChangeArrowheads="1"/>
          </p:cNvSpPr>
          <p:nvPr/>
        </p:nvSpPr>
        <p:spPr bwMode="white">
          <a:xfrm>
            <a:off x="720691" y="3151987"/>
            <a:ext cx="1414379" cy="369332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ct val="0"/>
              </a:spcBef>
              <a:defRPr lang="ko-KR" altLang="en-US"/>
            </a:pPr>
            <a:r>
              <a:rPr lang="ko-KR" altLang="en-US" sz="1800" b="1" dirty="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지위의 우위</a:t>
            </a:r>
          </a:p>
        </p:txBody>
      </p:sp>
      <p:sp>
        <p:nvSpPr>
          <p:cNvPr id="49" name="사각형: 둥근 모서리 48"/>
          <p:cNvSpPr/>
          <p:nvPr/>
        </p:nvSpPr>
        <p:spPr>
          <a:xfrm>
            <a:off x="649752" y="3508126"/>
            <a:ext cx="7560000" cy="779311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28575">
            <a:solidFill>
              <a:srgbClr val="F37E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600"/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white">
          <a:xfrm>
            <a:off x="727957" y="3535982"/>
            <a:ext cx="7382374" cy="7235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spcAft>
                <a:spcPct val="46000"/>
              </a:spcAft>
              <a:buClr>
                <a:srgbClr val="3D384A"/>
              </a:buClr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괴롭힘 행위자가 지휘명령 관계에서 상위에 있거나 직접적인 지휘명령 관계가 아니어도 직위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직급체계상 상위에 있음을 이용한다면 인정</a:t>
            </a:r>
          </a:p>
        </p:txBody>
      </p:sp>
      <p:sp>
        <p:nvSpPr>
          <p:cNvPr id="64" name="사각형: 둥근 위쪽 모서리 63"/>
          <p:cNvSpPr/>
          <p:nvPr/>
        </p:nvSpPr>
        <p:spPr>
          <a:xfrm>
            <a:off x="649752" y="5608872"/>
            <a:ext cx="1675975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600"/>
          </a:p>
        </p:txBody>
      </p:sp>
      <p:sp>
        <p:nvSpPr>
          <p:cNvPr id="65" name="Rectangle 5"/>
          <p:cNvSpPr>
            <a:spLocks noChangeArrowheads="1"/>
          </p:cNvSpPr>
          <p:nvPr/>
        </p:nvSpPr>
        <p:spPr bwMode="white">
          <a:xfrm>
            <a:off x="720691" y="5638716"/>
            <a:ext cx="1652504" cy="369332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ct val="0"/>
              </a:spcBef>
              <a:defRPr lang="ko-KR" altLang="en-US"/>
            </a:pPr>
            <a:r>
              <a:rPr lang="ko-KR" altLang="en-US" sz="1800" b="1" dirty="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우위성의 이용</a:t>
            </a:r>
          </a:p>
        </p:txBody>
      </p:sp>
      <p:sp>
        <p:nvSpPr>
          <p:cNvPr id="66" name="사각형: 둥근 모서리 65"/>
          <p:cNvSpPr/>
          <p:nvPr/>
        </p:nvSpPr>
        <p:spPr>
          <a:xfrm>
            <a:off x="651978" y="5969567"/>
            <a:ext cx="7558979" cy="481342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28575">
            <a:solidFill>
              <a:srgbClr val="F37E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600"/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white">
          <a:xfrm>
            <a:off x="727957" y="6009846"/>
            <a:ext cx="7481796" cy="4007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spcAft>
                <a:spcPct val="46000"/>
              </a:spcAft>
              <a:buClr>
                <a:srgbClr val="3D384A"/>
              </a:buClr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직장에서의 지위나 관계 등의 우위를 이용한 것이 아니라면 직장 내 괴롭힘에 해당하지 않음</a:t>
            </a: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white">
          <a:xfrm>
            <a:off x="720691" y="2070408"/>
            <a:ext cx="1038588" cy="369332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spcBef>
                <a:spcPct val="0"/>
              </a:spcBef>
              <a:defRPr lang="ko-KR" altLang="en-US"/>
            </a:pPr>
            <a:r>
              <a:rPr lang="ko-KR" altLang="en-US" sz="1800" b="1" dirty="0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우위성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20" name="그룹 19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24" name="직사각형 23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5" name="사각형: 둥근 위쪽 모서리 24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26" name="평행 사변형 25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7" name="평행 사변형 26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21" name="그룹 20"/>
            <p:cNvGrpSpPr/>
            <p:nvPr/>
          </p:nvGrpSpPr>
          <p:grpSpPr>
            <a:xfrm>
              <a:off x="4985869" y="239106"/>
              <a:ext cx="1548504" cy="461665"/>
              <a:chOff x="4985869" y="239106"/>
              <a:chExt cx="1548504" cy="461665"/>
            </a:xfrm>
          </p:grpSpPr>
          <p:sp>
            <p:nvSpPr>
              <p:cNvPr id="22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306768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행위요건</a:t>
                </a:r>
              </a:p>
            </p:txBody>
          </p:sp>
          <p:sp>
            <p:nvSpPr>
              <p:cNvPr id="23" name="타원 22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2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923885" y="5222903"/>
            <a:ext cx="7373125" cy="1027261"/>
            <a:chOff x="619084" y="5661515"/>
            <a:chExt cx="7373125" cy="10272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사각형: 둥근 모서리 6"/>
            <p:cNvSpPr/>
            <p:nvPr/>
          </p:nvSpPr>
          <p:spPr>
            <a:xfrm>
              <a:off x="619084" y="5661515"/>
              <a:ext cx="7296230" cy="1027261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9958" name="Rectangle 22"/>
            <p:cNvSpPr>
              <a:spLocks noChangeArrowheads="1"/>
            </p:cNvSpPr>
            <p:nvPr/>
          </p:nvSpPr>
          <p:spPr bwMode="white">
            <a:xfrm>
              <a:off x="1033721" y="5690320"/>
              <a:ext cx="6958488" cy="9185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lnSpc>
                  <a:spcPct val="16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70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관계의 우위성은 </a:t>
              </a:r>
              <a:r>
                <a:rPr lang="ko-KR" altLang="en-US" sz="1701" b="1">
                  <a:solidFill>
                    <a:srgbClr val="F37E5F"/>
                  </a:solidFill>
                  <a:latin typeface="나눔바른고딕"/>
                  <a:ea typeface="나눔바른고딕"/>
                  <a:cs typeface="함초롬돋움"/>
                </a:rPr>
                <a:t>특정 요소에 대한 사업장 내의 통상적 평가</a:t>
              </a:r>
              <a:r>
                <a:rPr lang="ko-KR" altLang="en-US" sz="170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를 바탕으로 판단</a:t>
              </a:r>
            </a:p>
            <a:p>
              <a:pPr eaLnBrk="1" hangingPunct="1">
                <a:lnSpc>
                  <a:spcPct val="16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70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관계의 우위성은 상대적! </a:t>
              </a:r>
              <a:r>
                <a:rPr lang="ko-KR" altLang="en-US" sz="1701" b="1">
                  <a:solidFill>
                    <a:srgbClr val="F37E5F"/>
                  </a:solidFill>
                  <a:latin typeface="나눔바른고딕"/>
                  <a:ea typeface="나눔바른고딕"/>
                  <a:cs typeface="함초롬돋움"/>
                </a:rPr>
                <a:t>우위성을 달리 평가할 특별한 사정이 있는지</a:t>
              </a:r>
              <a:r>
                <a:rPr lang="ko-KR" altLang="en-US" sz="170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도 확인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834833" y="5895754"/>
              <a:ext cx="171627" cy="171627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834833" y="6305125"/>
              <a:ext cx="171627" cy="171627"/>
            </a:xfrm>
            <a:prstGeom prst="rect">
              <a:avLst/>
            </a:prstGeom>
          </p:spPr>
        </p:pic>
      </p:grpSp>
      <p:sp>
        <p:nvSpPr>
          <p:cNvPr id="43" name="Rectangle 7"/>
          <p:cNvSpPr>
            <a:spLocks noChangeArrowheads="1"/>
          </p:cNvSpPr>
          <p:nvPr/>
        </p:nvSpPr>
        <p:spPr bwMode="white">
          <a:xfrm>
            <a:off x="282693" y="3713802"/>
            <a:ext cx="168733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800" b="1">
                <a:latin typeface="나눔바른고딕"/>
                <a:ea typeface="나눔바른고딕"/>
                <a:cs typeface="함초롬돋움"/>
              </a:rPr>
              <a:t>업무의</a:t>
            </a:r>
            <a:r>
              <a:rPr lang="en-US" altLang="ko-KR" sz="1800" b="1">
                <a:latin typeface="나눔바른고딕"/>
                <a:ea typeface="나눔바른고딕"/>
                <a:cs typeface="함초롬돋움"/>
              </a:rPr>
              <a:t> </a:t>
            </a:r>
            <a:br>
              <a:rPr lang="en-US" altLang="ko-KR" sz="1800" b="1">
                <a:latin typeface="나눔바른고딕"/>
                <a:ea typeface="나눔바른고딕"/>
                <a:cs typeface="함초롬돋움"/>
              </a:rPr>
            </a:br>
            <a:r>
              <a:rPr lang="ko-KR" altLang="en-US" sz="1800" b="1">
                <a:latin typeface="나눔바른고딕"/>
                <a:ea typeface="나눔바른고딕"/>
                <a:cs typeface="함초롬돋움"/>
              </a:rPr>
              <a:t>직장 내 영향력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849403" y="1419183"/>
            <a:ext cx="5240314" cy="3514515"/>
          </a:xfrm>
          <a:prstGeom prst="rect">
            <a:avLst/>
          </a:prstGeom>
        </p:spPr>
      </p:pic>
      <p:sp>
        <p:nvSpPr>
          <p:cNvPr id="40" name="Rectangle 4"/>
          <p:cNvSpPr>
            <a:spLocks noChangeArrowheads="1"/>
          </p:cNvSpPr>
          <p:nvPr/>
        </p:nvSpPr>
        <p:spPr bwMode="white">
          <a:xfrm>
            <a:off x="3462556" y="3112940"/>
            <a:ext cx="2004611" cy="1100301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defRPr lang="ko-KR" altLang="en-US"/>
            </a:pPr>
            <a:r>
              <a:rPr lang="ko-KR" altLang="en-US" sz="20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관계의 우위로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defRPr lang="ko-KR" altLang="en-US"/>
            </a:pPr>
            <a:r>
              <a:rPr lang="ko-KR" altLang="en-US" sz="20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볼 수 있는 </a:t>
            </a:r>
            <a:br>
              <a:rPr lang="en-US" altLang="ko-KR" sz="20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</a:br>
            <a:r>
              <a:rPr lang="ko-KR" altLang="en-US" sz="20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요소들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white">
          <a:xfrm>
            <a:off x="927418" y="1400115"/>
            <a:ext cx="150489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r" eaLnBrk="1" hangingPunct="1">
              <a:spcBef>
                <a:spcPct val="0"/>
              </a:spcBef>
              <a:defRPr lang="ko-KR" altLang="en-US"/>
            </a:pPr>
            <a:r>
              <a:rPr lang="zh-CN" altLang="en-US" sz="1800" b="1">
                <a:latin typeface="나눔바른고딕"/>
                <a:ea typeface="함초롬돋움"/>
                <a:cs typeface="함초롬돋움"/>
              </a:rPr>
              <a:t>수적 측면</a:t>
            </a:r>
          </a:p>
        </p:txBody>
      </p:sp>
      <p:sp>
        <p:nvSpPr>
          <p:cNvPr id="42" name="Rectangle 6"/>
          <p:cNvSpPr>
            <a:spLocks noChangeArrowheads="1"/>
          </p:cNvSpPr>
          <p:nvPr/>
        </p:nvSpPr>
        <p:spPr bwMode="white">
          <a:xfrm>
            <a:off x="435364" y="2789031"/>
            <a:ext cx="135368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r" eaLnBrk="1" hangingPunct="1">
              <a:spcBef>
                <a:spcPct val="0"/>
              </a:spcBef>
              <a:defRPr lang="ko-KR" altLang="en-US"/>
            </a:pPr>
            <a:r>
              <a:rPr lang="ko-KR" altLang="en-US" sz="1800" b="1">
                <a:latin typeface="나눔바른고딕"/>
                <a:ea typeface="나눔바른고딕"/>
                <a:cs typeface="함초롬돋움"/>
              </a:rPr>
              <a:t>정규직 여부</a:t>
            </a:r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white">
          <a:xfrm>
            <a:off x="6537352" y="1400115"/>
            <a:ext cx="123992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800" b="1">
                <a:latin typeface="나눔바른고딕"/>
                <a:ea typeface="나눔바른고딕"/>
                <a:cs typeface="함초롬돋움"/>
              </a:rPr>
              <a:t>인적 속성</a:t>
            </a:r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white">
          <a:xfrm>
            <a:off x="7076844" y="3713802"/>
            <a:ext cx="145449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800" b="1">
                <a:latin typeface="나눔바른고딕"/>
                <a:ea typeface="나눔바른고딕"/>
                <a:cs typeface="함초롬돋움"/>
              </a:rPr>
              <a:t>근로자 조직</a:t>
            </a:r>
          </a:p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800" b="1">
                <a:latin typeface="나눔바른고딕"/>
                <a:ea typeface="나눔바른고딕"/>
                <a:cs typeface="함초롬돋움"/>
              </a:rPr>
              <a:t>구성원 여부</a:t>
            </a: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white">
          <a:xfrm>
            <a:off x="6559380" y="1704562"/>
            <a:ext cx="1590210" cy="57000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tx1">
                    <a:lumMod val="80000"/>
                    <a:lumOff val="20000"/>
                  </a:schemeClr>
                </a:solidFill>
                <a:latin typeface="나눔바른고딕"/>
                <a:ea typeface="나눔바른고딕"/>
                <a:cs typeface="함초롬바탕"/>
              </a:rPr>
              <a:t>연령·학벌·성별·</a:t>
            </a:r>
          </a:p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tx1">
                    <a:lumMod val="80000"/>
                    <a:lumOff val="20000"/>
                  </a:schemeClr>
                </a:solidFill>
                <a:latin typeface="나눔바른고딕"/>
                <a:ea typeface="나눔바른고딕"/>
                <a:cs typeface="함초롬바탕"/>
              </a:rPr>
              <a:t>출신지역·인종 등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7057089" y="2532067"/>
            <a:ext cx="1239921" cy="883260"/>
            <a:chOff x="7159529" y="2532067"/>
            <a:chExt cx="1239921" cy="883260"/>
          </a:xfrm>
        </p:grpSpPr>
        <p:sp>
          <p:nvSpPr>
            <p:cNvPr id="45" name="Rectangle 10"/>
            <p:cNvSpPr>
              <a:spLocks noChangeArrowheads="1"/>
            </p:cNvSpPr>
            <p:nvPr/>
          </p:nvSpPr>
          <p:spPr bwMode="white">
            <a:xfrm>
              <a:off x="7159529" y="2532067"/>
              <a:ext cx="1239921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b="1">
                  <a:latin typeface="나눔바른고딕"/>
                  <a:ea typeface="나눔바른고딕"/>
                  <a:cs typeface="함초롬돋움"/>
                </a:rPr>
                <a:t>업무 역량</a:t>
              </a:r>
            </a:p>
          </p:txBody>
        </p:sp>
        <p:sp>
          <p:nvSpPr>
            <p:cNvPr id="48" name="Rectangle 14"/>
            <p:cNvSpPr>
              <a:spLocks noChangeArrowheads="1"/>
            </p:cNvSpPr>
            <p:nvPr/>
          </p:nvSpPr>
          <p:spPr bwMode="white">
            <a:xfrm>
              <a:off x="7179284" y="2830552"/>
              <a:ext cx="1144865" cy="5679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chemeClr val="tx1">
                      <a:lumMod val="80000"/>
                      <a:lumOff val="20000"/>
                    </a:schemeClr>
                  </a:solidFill>
                  <a:latin typeface="나눔바른고딕"/>
                  <a:ea typeface="나눔바른고딕"/>
                  <a:cs typeface="함초롬바탕"/>
                </a:rPr>
                <a:t>근속연수·</a:t>
              </a:r>
            </a:p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chemeClr val="tx1">
                      <a:lumMod val="80000"/>
                      <a:lumOff val="20000"/>
                    </a:schemeClr>
                  </a:solidFill>
                  <a:latin typeface="나눔바른고딕"/>
                  <a:ea typeface="나눔바른고딕"/>
                  <a:cs typeface="함초롬바탕"/>
                </a:rPr>
                <a:t>전문지식 등</a:t>
              </a:r>
            </a:p>
          </p:txBody>
        </p:sp>
      </p:grpSp>
      <p:sp>
        <p:nvSpPr>
          <p:cNvPr id="49" name="Rectangle 15"/>
          <p:cNvSpPr>
            <a:spLocks noChangeArrowheads="1"/>
          </p:cNvSpPr>
          <p:nvPr/>
        </p:nvSpPr>
        <p:spPr bwMode="white">
          <a:xfrm>
            <a:off x="7076844" y="4291056"/>
            <a:ext cx="1768071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tx1">
                    <a:lumMod val="80000"/>
                    <a:lumOff val="20000"/>
                  </a:schemeClr>
                </a:solidFill>
                <a:latin typeface="나눔바른고딕"/>
                <a:ea typeface="나눔바른고딕"/>
                <a:cs typeface="함초롬바탕"/>
              </a:rPr>
              <a:t>노조·직장협의회 등</a:t>
            </a:r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white">
          <a:xfrm>
            <a:off x="289560" y="4291056"/>
            <a:ext cx="159485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r" eaLnBrk="1" hangingPunct="1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tx1">
                    <a:lumMod val="80000"/>
                    <a:lumOff val="20000"/>
                  </a:schemeClr>
                </a:solidFill>
                <a:latin typeface="나눔바른고딕"/>
                <a:ea typeface="나눔바른고딕"/>
                <a:cs typeface="함초롬바탕"/>
              </a:rPr>
              <a:t>감사·인사부서 등</a:t>
            </a:r>
          </a:p>
        </p:txBody>
      </p:sp>
      <p:sp>
        <p:nvSpPr>
          <p:cNvPr id="51" name="Rectangle 20"/>
          <p:cNvSpPr>
            <a:spLocks noChangeArrowheads="1"/>
          </p:cNvSpPr>
          <p:nvPr/>
        </p:nvSpPr>
        <p:spPr bwMode="white">
          <a:xfrm>
            <a:off x="1083555" y="1704562"/>
            <a:ext cx="132400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r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tx1">
                    <a:lumMod val="80000"/>
                    <a:lumOff val="20000"/>
                  </a:schemeClr>
                </a:solidFill>
                <a:latin typeface="나눔바른고딕"/>
                <a:ea typeface="나눔바른고딕"/>
              </a:rPr>
              <a:t>개인 對 집단</a:t>
            </a: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093277" y="3859528"/>
            <a:ext cx="489852" cy="489852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340424" y="3822004"/>
            <a:ext cx="510104" cy="510104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2634568" y="1623165"/>
            <a:ext cx="538837" cy="538837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2093431" y="2649762"/>
            <a:ext cx="538837" cy="538837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5757222" y="1648246"/>
            <a:ext cx="510104" cy="510104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6304327" y="2677019"/>
            <a:ext cx="510104" cy="510104"/>
          </a:xfrm>
          <a:prstGeom prst="rect">
            <a:avLst/>
          </a:prstGeom>
        </p:spPr>
      </p:pic>
      <p:sp>
        <p:nvSpPr>
          <p:cNvPr id="5" name="이등변 삼각형 4"/>
          <p:cNvSpPr>
            <a:spLocks noChangeAspect="1"/>
          </p:cNvSpPr>
          <p:nvPr/>
        </p:nvSpPr>
        <p:spPr>
          <a:xfrm>
            <a:off x="1970029" y="4927708"/>
            <a:ext cx="285265" cy="324000"/>
          </a:xfrm>
          <a:prstGeom prst="triangle">
            <a:avLst>
              <a:gd name="adj" fmla="val 100000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1" name="직사각형 10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2" name="사각형: 둥근 위쪽 모서리 11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4985869" y="239106"/>
              <a:ext cx="1548504" cy="461665"/>
              <a:chOff x="4985869" y="239106"/>
              <a:chExt cx="1548504" cy="461665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306768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행위요건</a:t>
                </a:r>
              </a:p>
            </p:txBody>
          </p:sp>
          <p:sp>
            <p:nvSpPr>
              <p:cNvPr id="10" name="타원 9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2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19" name="그룹 18"/>
          <p:cNvGrpSpPr/>
          <p:nvPr/>
        </p:nvGrpSpPr>
        <p:grpSpPr>
          <a:xfrm>
            <a:off x="561675" y="1440111"/>
            <a:ext cx="3801603" cy="529400"/>
            <a:chOff x="561675" y="1589469"/>
            <a:chExt cx="3801603" cy="52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사각형: 둥근 한쪽 모서리 19"/>
            <p:cNvSpPr/>
            <p:nvPr/>
          </p:nvSpPr>
          <p:spPr>
            <a:xfrm>
              <a:off x="820206" y="1747210"/>
              <a:ext cx="3543072" cy="357698"/>
            </a:xfrm>
            <a:prstGeom prst="round1Rect">
              <a:avLst>
                <a:gd name="adj" fmla="val 50000"/>
              </a:avLst>
            </a:prstGeom>
            <a:solidFill>
              <a:srgbClr val="DCF2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1" name="Rectangle 4"/>
            <p:cNvSpPr>
              <a:spLocks noChangeArrowheads="1"/>
            </p:cNvSpPr>
            <p:nvPr/>
          </p:nvSpPr>
          <p:spPr bwMode="white">
            <a:xfrm>
              <a:off x="1051152" y="1749537"/>
              <a:ext cx="3312126" cy="369332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800" b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업무상 적정 범위를 넘는 행위일 것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561675" y="1589469"/>
              <a:ext cx="529400" cy="529400"/>
              <a:chOff x="1409464" y="3502803"/>
              <a:chExt cx="1207524" cy="1207524"/>
            </a:xfrm>
          </p:grpSpPr>
          <p:sp>
            <p:nvSpPr>
              <p:cNvPr id="23" name="Oval 24"/>
              <p:cNvSpPr/>
              <p:nvPr/>
            </p:nvSpPr>
            <p:spPr>
              <a:xfrm>
                <a:off x="1409464" y="3502803"/>
                <a:ext cx="1207524" cy="1207524"/>
              </a:xfrm>
              <a:prstGeom prst="ellipse">
                <a:avLst/>
              </a:prstGeom>
              <a:solidFill>
                <a:srgbClr val="68C6D1"/>
              </a:solidFill>
              <a:ln>
                <a:noFill/>
              </a:ln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4" name="Oval 25"/>
              <p:cNvSpPr/>
              <p:nvPr/>
            </p:nvSpPr>
            <p:spPr>
              <a:xfrm>
                <a:off x="1605285" y="3703187"/>
                <a:ext cx="815883" cy="8158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5" name="Rectangle 28"/>
              <p:cNvSpPr/>
              <p:nvPr/>
            </p:nvSpPr>
            <p:spPr>
              <a:xfrm>
                <a:off x="1742888" y="3703185"/>
                <a:ext cx="526771" cy="7488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25400" tIns="25400" rIns="25400" bIns="25400" anchor="ctr">
                <a:spAutoFit/>
              </a:bodyPr>
              <a:lstStyle/>
              <a:p>
                <a:pPr algn="ctr" defTabSz="399852" ea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r>
                  <a:rPr lang="en-US" altLang="x-none" b="1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2</a:t>
                </a:r>
                <a:endParaRPr lang="x-none" altLang="x-none" b="1">
                  <a:solidFill>
                    <a:srgbClr val="292929"/>
                  </a:solidFill>
                  <a:latin typeface="나눔바른고딕"/>
                  <a:ea typeface="나눔바른고딕"/>
                  <a:sym typeface="Open Sans"/>
                </a:endParaRPr>
              </a:p>
            </p:txBody>
          </p:sp>
        </p:grpSp>
      </p:grp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37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3409268" y="2603645"/>
            <a:ext cx="4683760" cy="1274947"/>
            <a:chOff x="2753360" y="2602645"/>
            <a:chExt cx="4683760" cy="1274947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사각형: 둥근 모서리 27"/>
            <p:cNvSpPr/>
            <p:nvPr/>
          </p:nvSpPr>
          <p:spPr>
            <a:xfrm>
              <a:off x="2753360" y="2685791"/>
              <a:ext cx="4683760" cy="1108655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76200" dir="27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white">
            <a:xfrm>
              <a:off x="2848077" y="2871635"/>
              <a:ext cx="4517924" cy="7259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행위자의 우위성이 인정되더라도 문제된 행위가 </a:t>
              </a:r>
              <a:r>
                <a:rPr lang="ko-KR" altLang="en-US" sz="1600" b="1" dirty="0">
                  <a:solidFill>
                    <a:srgbClr val="F37E5F"/>
                  </a:solidFill>
                  <a:latin typeface="나눔바른고딕"/>
                  <a:ea typeface="나눔바른고딕"/>
                  <a:cs typeface="함초롬돋움"/>
                </a:rPr>
                <a:t>업무관련성이 있는 상황에서 발생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한 것이어야 함</a:t>
              </a:r>
            </a:p>
          </p:txBody>
        </p:sp>
        <p:sp>
          <p:nvSpPr>
            <p:cNvPr id="30" name="Shape"/>
            <p:cNvSpPr/>
            <p:nvPr/>
          </p:nvSpPr>
          <p:spPr>
            <a:xfrm rot="10800000">
              <a:off x="6989395" y="3644342"/>
              <a:ext cx="262150" cy="233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  <p:sp>
          <p:nvSpPr>
            <p:cNvPr id="31" name="Shape"/>
            <p:cNvSpPr/>
            <p:nvPr/>
          </p:nvSpPr>
          <p:spPr>
            <a:xfrm>
              <a:off x="2948627" y="2602645"/>
              <a:ext cx="263764" cy="23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3409268" y="4483561"/>
            <a:ext cx="4683760" cy="1515428"/>
            <a:chOff x="2753360" y="2504374"/>
            <a:chExt cx="4683760" cy="1515428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사각형: 둥근 모서리 32"/>
            <p:cNvSpPr/>
            <p:nvPr/>
          </p:nvSpPr>
          <p:spPr>
            <a:xfrm>
              <a:off x="2753360" y="2569382"/>
              <a:ext cx="4683760" cy="134147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st="76200" dir="27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4" name="Rectangle 5"/>
            <p:cNvSpPr>
              <a:spLocks noChangeArrowheads="1"/>
            </p:cNvSpPr>
            <p:nvPr/>
          </p:nvSpPr>
          <p:spPr bwMode="white">
            <a:xfrm>
              <a:off x="2848077" y="2711592"/>
              <a:ext cx="4517924" cy="10413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업무수행 중이 아니어도 </a:t>
              </a:r>
              <a:r>
                <a:rPr lang="ko-KR" altLang="en-US" sz="1600" b="1" dirty="0">
                  <a:solidFill>
                    <a:srgbClr val="F37E5F"/>
                  </a:solidFill>
                  <a:latin typeface="나눔바른고딕"/>
                  <a:ea typeface="나눔바른고딕"/>
                  <a:cs typeface="함초롬돋움"/>
                </a:rPr>
                <a:t>업무수행에 편승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해서 이루어졌거나 </a:t>
              </a:r>
              <a:r>
                <a:rPr lang="ko-KR" altLang="en-US" sz="1600" b="1" dirty="0">
                  <a:solidFill>
                    <a:srgbClr val="F37E5F"/>
                  </a:solidFill>
                  <a:latin typeface="나눔바른고딕"/>
                  <a:ea typeface="나눔바른고딕"/>
                  <a:cs typeface="함초롬돋움"/>
                </a:rPr>
                <a:t>업무수행을 빙자하여 발생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한 것이라면 업무관련성 인정 가능</a:t>
              </a:r>
            </a:p>
          </p:txBody>
        </p:sp>
        <p:sp>
          <p:nvSpPr>
            <p:cNvPr id="35" name="Shape"/>
            <p:cNvSpPr/>
            <p:nvPr/>
          </p:nvSpPr>
          <p:spPr>
            <a:xfrm rot="10800000">
              <a:off x="6989395" y="3786552"/>
              <a:ext cx="262150" cy="233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  <p:sp>
          <p:nvSpPr>
            <p:cNvPr id="36" name="Shape"/>
            <p:cNvSpPr/>
            <p:nvPr/>
          </p:nvSpPr>
          <p:spPr>
            <a:xfrm>
              <a:off x="2948627" y="2504374"/>
              <a:ext cx="263764" cy="23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</p:grp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385715" y="2482550"/>
            <a:ext cx="1298926" cy="139604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그림 41" descr="장난감, 레고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7972" y="4483562"/>
            <a:ext cx="2145254" cy="1282178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65" y="199"/>
            <a:ext cx="9143471" cy="6857603"/>
          </a:xfrm>
          <a:prstGeom prst="rect">
            <a:avLst/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28" name="직각 삼각형 27"/>
          <p:cNvSpPr/>
          <p:nvPr/>
        </p:nvSpPr>
        <p:spPr>
          <a:xfrm>
            <a:off x="265" y="199"/>
            <a:ext cx="9143471" cy="6857603"/>
          </a:xfrm>
          <a:prstGeom prst="rtTriangle">
            <a:avLst/>
          </a:prstGeom>
          <a:solidFill>
            <a:srgbClr val="681D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31" name="직사각형 30"/>
          <p:cNvSpPr/>
          <p:nvPr/>
        </p:nvSpPr>
        <p:spPr>
          <a:xfrm rot="5400000">
            <a:off x="6810779" y="-2123024"/>
            <a:ext cx="60342" cy="4605566"/>
          </a:xfrm>
          <a:prstGeom prst="rect">
            <a:avLst/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33" name="직사각형 32"/>
          <p:cNvSpPr/>
          <p:nvPr/>
        </p:nvSpPr>
        <p:spPr>
          <a:xfrm>
            <a:off x="153723" y="130185"/>
            <a:ext cx="8836557" cy="659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968815" y="356359"/>
            <a:ext cx="7206370" cy="674717"/>
            <a:chOff x="352670" y="299209"/>
            <a:chExt cx="7206370" cy="674717"/>
          </a:xfrm>
        </p:grpSpPr>
        <p:sp>
          <p:nvSpPr>
            <p:cNvPr id="35" name="TextBox 34"/>
            <p:cNvSpPr txBox="1"/>
            <p:nvPr/>
          </p:nvSpPr>
          <p:spPr>
            <a:xfrm>
              <a:off x="985622" y="450706"/>
              <a:ext cx="6573418" cy="52322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800">
                  <a:latin typeface="나눔스퀘어라운드 ExtraBold"/>
                  <a:ea typeface="나눔스퀘어라운드 ExtraBold"/>
                </a:rPr>
                <a:t>업무상 적정범위를 넘은 것으로 인정되려면</a:t>
              </a:r>
              <a:r>
                <a:rPr lang="en-US" altLang="ko-KR" sz="2800">
                  <a:latin typeface="나눔스퀘어라운드 ExtraBold"/>
                  <a:ea typeface="나눔스퀘어라운드 ExtraBold"/>
                </a:rPr>
                <a:t>?</a:t>
              </a:r>
            </a:p>
          </p:txBody>
        </p:sp>
        <p:pic>
          <p:nvPicPr>
            <p:cNvPr id="32" name="그림 31" descr="운송이(가) 표시된 사진  자동 생성된 설명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352670" y="299209"/>
              <a:ext cx="659226" cy="659226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1083164" y="1878564"/>
            <a:ext cx="3217628" cy="4021905"/>
            <a:chOff x="957464" y="1735689"/>
            <a:chExt cx="3217628" cy="4021905"/>
          </a:xfrm>
          <a:effectLst>
            <a:outerShdw blurRad="76200" dist="76200" dir="5400000" algn="ctr" rotWithShape="0">
              <a:srgbClr val="000000">
                <a:alpha val="50000"/>
              </a:srgbClr>
            </a:outerShdw>
          </a:effectLst>
        </p:grpSpPr>
        <p:sp>
          <p:nvSpPr>
            <p:cNvPr id="2" name="사각형: 둥근 모서리 1"/>
            <p:cNvSpPr/>
            <p:nvPr/>
          </p:nvSpPr>
          <p:spPr>
            <a:xfrm>
              <a:off x="960812" y="1735689"/>
              <a:ext cx="3210933" cy="4021905"/>
            </a:xfrm>
            <a:prstGeom prst="roundRect">
              <a:avLst>
                <a:gd name="adj" fmla="val 16667"/>
              </a:avLst>
            </a:prstGeom>
            <a:solidFill>
              <a:srgbClr val="FCE6E1"/>
            </a:solidFill>
            <a:ln w="19050">
              <a:solidFill>
                <a:srgbClr val="F6947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white">
            <a:xfrm>
              <a:off x="957464" y="4332926"/>
              <a:ext cx="3217628" cy="11518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문제된 행위가 </a:t>
              </a:r>
              <a:br>
                <a:rPr lang="en-US" altLang="ko-KR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</a:b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사회 통념에서 봤을 때 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 b="1">
                  <a:solidFill>
                    <a:srgbClr val="FF0000"/>
                  </a:solidFill>
                  <a:latin typeface="나눔바른고딕"/>
                  <a:ea typeface="나눔바른고딕"/>
                  <a:cs typeface="함초롬돋움"/>
                </a:rPr>
                <a:t>업무상 필요한 것이 아니었거나</a:t>
              </a: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27866" y="2193932"/>
              <a:ext cx="2276825" cy="1860030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4928728" y="1878564"/>
            <a:ext cx="3210933" cy="4021905"/>
            <a:chOff x="4975022" y="1735689"/>
            <a:chExt cx="3210933" cy="4021905"/>
          </a:xfrm>
          <a:effectLst>
            <a:outerShdw blurRad="76200" dist="76200" dir="5400000" algn="ctr" rotWithShape="0">
              <a:srgbClr val="000000">
                <a:alpha val="50000"/>
              </a:srgbClr>
            </a:outerShdw>
          </a:effectLst>
        </p:grpSpPr>
        <p:sp>
          <p:nvSpPr>
            <p:cNvPr id="14" name="사각형: 둥근 모서리 13"/>
            <p:cNvSpPr/>
            <p:nvPr/>
          </p:nvSpPr>
          <p:spPr>
            <a:xfrm>
              <a:off x="4975022" y="1735689"/>
              <a:ext cx="3210933" cy="4021905"/>
            </a:xfrm>
            <a:prstGeom prst="roundRect">
              <a:avLst>
                <a:gd name="adj" fmla="val 16667"/>
              </a:avLst>
            </a:prstGeom>
            <a:solidFill>
              <a:srgbClr val="FCE6E1"/>
            </a:solidFill>
            <a:ln w="19050">
              <a:solidFill>
                <a:srgbClr val="F6947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7" name="Rectangle 5"/>
            <p:cNvSpPr>
              <a:spLocks noChangeArrowheads="1"/>
            </p:cNvSpPr>
            <p:nvPr/>
          </p:nvSpPr>
          <p:spPr bwMode="white">
            <a:xfrm>
              <a:off x="4986998" y="4332926"/>
              <a:ext cx="3186981" cy="115185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업무상 필요성은 인정돼도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행위 양상이 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 b="1">
                  <a:solidFill>
                    <a:srgbClr val="FF0000"/>
                  </a:solidFill>
                  <a:latin typeface="나눔바른고딕"/>
                  <a:ea typeface="나눔바른고딕"/>
                  <a:cs typeface="함초롬돋움"/>
                </a:rPr>
                <a:t>사회 통념상 적절하지 않았을 때</a:t>
              </a:r>
            </a:p>
          </p:txBody>
        </p:sp>
        <p:pic>
          <p:nvPicPr>
            <p:cNvPr id="7" name="그림 6" descr="장난감, 레고이(가) 표시된 사진  자동 생성된 설명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5752940" y="2024859"/>
              <a:ext cx="1655097" cy="21780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65" y="199"/>
            <a:ext cx="9143471" cy="6857603"/>
          </a:xfrm>
          <a:prstGeom prst="rect">
            <a:avLst/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28" name="직각 삼각형 27"/>
          <p:cNvSpPr/>
          <p:nvPr/>
        </p:nvSpPr>
        <p:spPr>
          <a:xfrm>
            <a:off x="265" y="199"/>
            <a:ext cx="9143471" cy="6857603"/>
          </a:xfrm>
          <a:prstGeom prst="rtTriangle">
            <a:avLst/>
          </a:prstGeom>
          <a:solidFill>
            <a:srgbClr val="681D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31" name="직사각형 30"/>
          <p:cNvSpPr/>
          <p:nvPr/>
        </p:nvSpPr>
        <p:spPr>
          <a:xfrm rot="5400000">
            <a:off x="6810779" y="-2123024"/>
            <a:ext cx="60342" cy="4605566"/>
          </a:xfrm>
          <a:prstGeom prst="rect">
            <a:avLst/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33" name="직사각형 32"/>
          <p:cNvSpPr/>
          <p:nvPr/>
        </p:nvSpPr>
        <p:spPr>
          <a:xfrm>
            <a:off x="153723" y="112768"/>
            <a:ext cx="8836557" cy="659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1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39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53" name="Rectangle 4"/>
          <p:cNvSpPr>
            <a:spLocks noChangeArrowheads="1"/>
          </p:cNvSpPr>
          <p:nvPr/>
        </p:nvSpPr>
        <p:spPr bwMode="white">
          <a:xfrm>
            <a:off x="675760" y="3726180"/>
            <a:ext cx="6812519" cy="10725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업무상 필요에 의한 것이었다면 인정하기 어려움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지시나 주의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명령이 폭행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폭언 등을 수반하는 등  사회통념을 벗어났다면 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    업무상 적정 범위를 넘은 것으로 인정</a:t>
            </a: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white">
          <a:xfrm>
            <a:off x="688155" y="2306955"/>
            <a:ext cx="7007562" cy="4343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just" eaLnBrk="1" hangingPunct="1">
              <a:lnSpc>
                <a:spcPct val="139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‘업무수행의 편승이나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빙자’라는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사정이 없다면 직장 내 괴롭힘으로 보기 어려움</a:t>
            </a: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white">
          <a:xfrm>
            <a:off x="675760" y="5764530"/>
            <a:ext cx="6454518" cy="4343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just">
              <a:lnSpc>
                <a:spcPct val="139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근로계약</a:t>
            </a:r>
            <a:r>
              <a:rPr lang="en-US" altLang="ko-KR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단체협약</a:t>
            </a:r>
            <a:r>
              <a:rPr lang="en-US" altLang="ko-KR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취업규칙 및 관계법령에서 정한 내용을 토대로 판단</a:t>
            </a:r>
          </a:p>
        </p:txBody>
      </p:sp>
      <p:grpSp>
        <p:nvGrpSpPr>
          <p:cNvPr id="20" name="그룹 19"/>
          <p:cNvGrpSpPr/>
          <p:nvPr/>
        </p:nvGrpSpPr>
        <p:grpSpPr>
          <a:xfrm>
            <a:off x="1316161" y="340583"/>
            <a:ext cx="6511679" cy="1033274"/>
            <a:chOff x="1483423" y="340583"/>
            <a:chExt cx="6511679" cy="1033274"/>
          </a:xfrm>
        </p:grpSpPr>
        <p:sp>
          <p:nvSpPr>
            <p:cNvPr id="35" name="TextBox 34"/>
            <p:cNvSpPr txBox="1"/>
            <p:nvPr/>
          </p:nvSpPr>
          <p:spPr>
            <a:xfrm>
              <a:off x="2270867" y="595610"/>
              <a:ext cx="4321960" cy="52322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800">
                  <a:latin typeface="나눔스퀘어라운드 ExtraBold"/>
                  <a:ea typeface="나눔스퀘어라운드 ExtraBold"/>
                </a:rPr>
                <a:t>알쏭달쏭</a:t>
              </a:r>
              <a:r>
                <a:rPr lang="en-US" altLang="ko-KR" sz="2800">
                  <a:latin typeface="나눔스퀘어라운드 ExtraBold"/>
                  <a:ea typeface="나눔스퀘어라운드 ExtraBold"/>
                </a:rPr>
                <a:t>~  </a:t>
              </a:r>
              <a:r>
                <a:rPr lang="ko-KR" altLang="en-US" sz="2800">
                  <a:latin typeface="나눔스퀘어라운드 ExtraBold"/>
                  <a:ea typeface="나눔스퀘어라운드 ExtraBold"/>
                </a:rPr>
                <a:t>업무상 적정 범위</a:t>
              </a:r>
              <a:endParaRPr lang="en-US" altLang="ko-KR" sz="2800">
                <a:solidFill>
                  <a:srgbClr val="982A0C"/>
                </a:solidFill>
                <a:latin typeface="나눔스퀘어라운드 ExtraBold"/>
                <a:ea typeface="나눔스퀘어라운드 ExtraBold"/>
              </a:endParaRPr>
            </a:p>
          </p:txBody>
        </p:sp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1483423" y="513119"/>
              <a:ext cx="682592" cy="688202"/>
            </a:xfrm>
            <a:prstGeom prst="rect">
              <a:avLst/>
            </a:prstGeom>
          </p:spPr>
        </p:pic>
        <p:grpSp>
          <p:nvGrpSpPr>
            <p:cNvPr id="19" name="그룹 18"/>
            <p:cNvGrpSpPr/>
            <p:nvPr/>
          </p:nvGrpSpPr>
          <p:grpSpPr>
            <a:xfrm>
              <a:off x="6626547" y="340583"/>
              <a:ext cx="1368555" cy="1033274"/>
              <a:chOff x="7014174" y="403418"/>
              <a:chExt cx="1368555" cy="1033274"/>
            </a:xfrm>
          </p:grpSpPr>
          <p:pic>
            <p:nvPicPr>
              <p:cNvPr id="17" name="그림 1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7014174" y="403418"/>
                <a:ext cx="1368555" cy="1033274"/>
              </a:xfrm>
              <a:prstGeom prst="rect">
                <a:avLst/>
              </a:prstGeom>
            </p:spPr>
          </p:pic>
          <p:sp>
            <p:nvSpPr>
              <p:cNvPr id="18" name="직사각형 17"/>
              <p:cNvSpPr/>
              <p:nvPr/>
            </p:nvSpPr>
            <p:spPr>
              <a:xfrm>
                <a:off x="7111834" y="506099"/>
                <a:ext cx="115288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36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Q&amp;A</a:t>
                </a:r>
                <a:endParaRPr lang="ko-KR" altLang="en-US" sz="36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41" name="그룹 40"/>
          <p:cNvGrpSpPr/>
          <p:nvPr/>
        </p:nvGrpSpPr>
        <p:grpSpPr>
          <a:xfrm>
            <a:off x="496621" y="1665710"/>
            <a:ext cx="7547341" cy="630414"/>
            <a:chOff x="496621" y="1665710"/>
            <a:chExt cx="7547341" cy="630414"/>
          </a:xfrm>
          <a:effectLst/>
        </p:grpSpPr>
        <p:sp>
          <p:nvSpPr>
            <p:cNvPr id="45" name="Round Same Side Corner Rectangle 4"/>
            <p:cNvSpPr/>
            <p:nvPr/>
          </p:nvSpPr>
          <p:spPr>
            <a:xfrm rot="5400000">
              <a:off x="4079179" y="-1785507"/>
              <a:ext cx="513566" cy="7416000"/>
            </a:xfrm>
            <a:prstGeom prst="round2Same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>
              <a:solidFill>
                <a:schemeClr val="bg2">
                  <a:lumMod val="90000"/>
                </a:schemeClr>
              </a:solidFill>
            </a:ln>
            <a:effectLst>
              <a:outerShdw blurRad="63500" dist="76200" dir="27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 dirty="0"/>
            </a:p>
          </p:txBody>
        </p:sp>
        <p:sp>
          <p:nvSpPr>
            <p:cNvPr id="48" name="Rounded Rectangle 1032"/>
            <p:cNvSpPr/>
            <p:nvPr/>
          </p:nvSpPr>
          <p:spPr>
            <a:xfrm>
              <a:off x="508464" y="1666124"/>
              <a:ext cx="681331" cy="630000"/>
            </a:xfrm>
            <a:custGeom>
              <a:avLst/>
              <a:gdLst/>
              <a:ahLst/>
              <a:cxnLst/>
              <a:rect l="l" t="t" r="r" b="b"/>
              <a:pathLst>
                <a:path w="715888" h="781515">
                  <a:moveTo>
                    <a:pt x="108014" y="0"/>
                  </a:moveTo>
                  <a:lnTo>
                    <a:pt x="715888" y="0"/>
                  </a:lnTo>
                  <a:lnTo>
                    <a:pt x="715888" y="648072"/>
                  </a:lnTo>
                  <a:lnTo>
                    <a:pt x="452788" y="648072"/>
                  </a:lnTo>
                  <a:lnTo>
                    <a:pt x="375391" y="781515"/>
                  </a:lnTo>
                  <a:lnTo>
                    <a:pt x="297994" y="648072"/>
                  </a:lnTo>
                  <a:lnTo>
                    <a:pt x="108014" y="648072"/>
                  </a:lnTo>
                  <a:cubicBezTo>
                    <a:pt x="48360" y="648072"/>
                    <a:pt x="0" y="599712"/>
                    <a:pt x="0" y="540058"/>
                  </a:cubicBezTo>
                  <a:lnTo>
                    <a:pt x="0" y="108014"/>
                  </a:lnTo>
                  <a:cubicBezTo>
                    <a:pt x="0" y="48360"/>
                    <a:pt x="48360" y="0"/>
                    <a:pt x="108014" y="0"/>
                  </a:cubicBezTo>
                  <a:close/>
                </a:path>
              </a:pathLst>
            </a:custGeom>
            <a:solidFill>
              <a:srgbClr val="F37E5F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/>
            <a:p>
              <a:pPr algn="ctr">
                <a:defRPr lang="ko-KR" altLang="en-US"/>
              </a:pP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6621" y="1701000"/>
              <a:ext cx="735093" cy="449745"/>
            </a:xfrm>
            <a:prstGeom prst="rect">
              <a:avLst/>
            </a:prstGeom>
            <a:noFill/>
          </p:spPr>
          <p:txBody>
            <a:bodyPr vert="horz" wrap="square" lIns="91440" tIns="45720" rIns="91440" bIns="45720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Calibri"/>
                  <a:cs typeface="Calibri"/>
                </a:rPr>
                <a:t>01</a:t>
              </a:r>
              <a:endParaRPr lang="ko-KR" altLang="en-US" sz="2400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>
              <a:off x="1294454" y="1725930"/>
              <a:ext cx="6533386" cy="396408"/>
            </a:xfrm>
            <a:prstGeom prst="rect">
              <a:avLst/>
            </a:prstGeom>
          </p:spPr>
          <p:txBody>
            <a:bodyPr vert="horz" wrap="square" lIns="91440" tIns="45720" rIns="91440" bIns="45720" anchor="ctr">
              <a:spAutoFit/>
            </a:bodyPr>
            <a:lstStyle/>
            <a:p>
              <a:pPr algn="just">
                <a:spcBef>
                  <a:spcPct val="0"/>
                </a:spcBef>
                <a:defRPr lang="ko-KR" altLang="en-US"/>
              </a:pPr>
              <a:r>
                <a:rPr lang="ko-KR" altLang="en-US" sz="2000" dirty="0">
                  <a:solidFill>
                    <a:srgbClr val="B82E12"/>
                  </a:solidFill>
                  <a:latin typeface="나눔스퀘어라운드 Bold"/>
                  <a:ea typeface="나눔스퀘어라운드 Bold"/>
                  <a:cs typeface="함초롬돋움"/>
                </a:rPr>
                <a:t>직장 내 구성원끼리 사적인 볼일을 보던 중 발생한 갈등상황은?</a:t>
              </a: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496621" y="3103616"/>
            <a:ext cx="7537814" cy="630000"/>
            <a:chOff x="496621" y="3103616"/>
            <a:chExt cx="7537814" cy="630000"/>
          </a:xfrm>
        </p:grpSpPr>
        <p:sp>
          <p:nvSpPr>
            <p:cNvPr id="60" name="Round Same Side Corner Rectangle 4"/>
            <p:cNvSpPr/>
            <p:nvPr/>
          </p:nvSpPr>
          <p:spPr>
            <a:xfrm rot="5400000">
              <a:off x="4069652" y="-347600"/>
              <a:ext cx="513566" cy="7416000"/>
            </a:xfrm>
            <a:prstGeom prst="round2Same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>
              <a:solidFill>
                <a:schemeClr val="bg2">
                  <a:lumMod val="90000"/>
                </a:schemeClr>
              </a:solidFill>
            </a:ln>
            <a:effectLst>
              <a:outerShdw blurRad="63500" dist="76200" dir="27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1" name="Rounded Rectangle 1032"/>
            <p:cNvSpPr/>
            <p:nvPr/>
          </p:nvSpPr>
          <p:spPr>
            <a:xfrm>
              <a:off x="508464" y="3103616"/>
              <a:ext cx="680844" cy="630000"/>
            </a:xfrm>
            <a:custGeom>
              <a:avLst/>
              <a:gdLst/>
              <a:ahLst/>
              <a:cxnLst/>
              <a:rect l="l" t="t" r="r" b="b"/>
              <a:pathLst>
                <a:path w="715888" h="781515">
                  <a:moveTo>
                    <a:pt x="108014" y="0"/>
                  </a:moveTo>
                  <a:lnTo>
                    <a:pt x="715888" y="0"/>
                  </a:lnTo>
                  <a:lnTo>
                    <a:pt x="715888" y="648072"/>
                  </a:lnTo>
                  <a:lnTo>
                    <a:pt x="452788" y="648072"/>
                  </a:lnTo>
                  <a:lnTo>
                    <a:pt x="375391" y="781515"/>
                  </a:lnTo>
                  <a:lnTo>
                    <a:pt x="297994" y="648072"/>
                  </a:lnTo>
                  <a:lnTo>
                    <a:pt x="108014" y="648072"/>
                  </a:lnTo>
                  <a:cubicBezTo>
                    <a:pt x="48360" y="648072"/>
                    <a:pt x="0" y="599712"/>
                    <a:pt x="0" y="540058"/>
                  </a:cubicBezTo>
                  <a:lnTo>
                    <a:pt x="0" y="108014"/>
                  </a:lnTo>
                  <a:cubicBezTo>
                    <a:pt x="0" y="48360"/>
                    <a:pt x="48360" y="0"/>
                    <a:pt x="108014" y="0"/>
                  </a:cubicBezTo>
                  <a:close/>
                </a:path>
              </a:pathLst>
            </a:custGeom>
            <a:solidFill>
              <a:srgbClr val="F37E5F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96621" y="3137629"/>
              <a:ext cx="680845" cy="4513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Calibri"/>
                  <a:cs typeface="Calibri"/>
                </a:rPr>
                <a:t>02</a:t>
              </a:r>
              <a:endParaRPr lang="ko-KR" altLang="en-US" sz="2400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1294454" y="3164205"/>
              <a:ext cx="6019878" cy="39624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spcBef>
                  <a:spcPct val="0"/>
                </a:spcBef>
                <a:defRPr lang="ko-KR" altLang="en-US"/>
              </a:pPr>
              <a:r>
                <a:rPr lang="ko-KR" altLang="en-US" sz="2000">
                  <a:solidFill>
                    <a:srgbClr val="B82E12"/>
                  </a:solidFill>
                  <a:latin typeface="나눔스퀘어라운드 Bold"/>
                  <a:ea typeface="나눔스퀘어라운드 Bold"/>
                  <a:cs typeface="함초롬돋움"/>
                </a:rPr>
                <a:t>업무상 지시나 주의</a:t>
              </a:r>
              <a:r>
                <a:rPr lang="en-US" altLang="ko-KR" sz="2000">
                  <a:solidFill>
                    <a:srgbClr val="B82E12"/>
                  </a:solidFill>
                  <a:latin typeface="나눔스퀘어라운드 Bold"/>
                  <a:ea typeface="나눔스퀘어라운드 Bold"/>
                  <a:cs typeface="함초롬돋움"/>
                </a:rPr>
                <a:t>·</a:t>
              </a:r>
              <a:r>
                <a:rPr lang="ko-KR" altLang="en-US" sz="2000">
                  <a:solidFill>
                    <a:srgbClr val="B82E12"/>
                  </a:solidFill>
                  <a:latin typeface="나눔스퀘어라운드 Bold"/>
                  <a:ea typeface="나눔스퀘어라운드 Bold"/>
                  <a:cs typeface="함초롬돋움"/>
                </a:rPr>
                <a:t>명령에 대해 불만을 느낀 경우라면</a:t>
              </a:r>
              <a:r>
                <a:rPr lang="en-US" altLang="ko-KR" sz="2000">
                  <a:solidFill>
                    <a:srgbClr val="B82E12"/>
                  </a:solidFill>
                  <a:latin typeface="나눔스퀘어라운드 Bold"/>
                  <a:ea typeface="나눔스퀘어라운드 Bold"/>
                  <a:cs typeface="함초롬돋움"/>
                </a:rPr>
                <a:t>?</a:t>
              </a: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496621" y="5133210"/>
            <a:ext cx="6848921" cy="630000"/>
            <a:chOff x="496621" y="5133210"/>
            <a:chExt cx="6848921" cy="630000"/>
          </a:xfrm>
        </p:grpSpPr>
        <p:sp>
          <p:nvSpPr>
            <p:cNvPr id="65" name="Round Same Side Corner Rectangle 4"/>
            <p:cNvSpPr/>
            <p:nvPr/>
          </p:nvSpPr>
          <p:spPr>
            <a:xfrm rot="5400000">
              <a:off x="3740759" y="2042408"/>
              <a:ext cx="513566" cy="6696000"/>
            </a:xfrm>
            <a:prstGeom prst="round2Same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>
              <a:solidFill>
                <a:schemeClr val="bg2">
                  <a:lumMod val="90000"/>
                </a:schemeClr>
              </a:solidFill>
            </a:ln>
            <a:effectLst>
              <a:outerShdw blurRad="63500" dist="76200" dir="27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6" name="Rounded Rectangle 1032"/>
            <p:cNvSpPr/>
            <p:nvPr/>
          </p:nvSpPr>
          <p:spPr>
            <a:xfrm>
              <a:off x="508464" y="5133210"/>
              <a:ext cx="680844" cy="630000"/>
            </a:xfrm>
            <a:custGeom>
              <a:avLst/>
              <a:gdLst/>
              <a:ahLst/>
              <a:cxnLst/>
              <a:rect l="l" t="t" r="r" b="b"/>
              <a:pathLst>
                <a:path w="715888" h="781515">
                  <a:moveTo>
                    <a:pt x="108014" y="0"/>
                  </a:moveTo>
                  <a:lnTo>
                    <a:pt x="715888" y="0"/>
                  </a:lnTo>
                  <a:lnTo>
                    <a:pt x="715888" y="648072"/>
                  </a:lnTo>
                  <a:lnTo>
                    <a:pt x="452788" y="648072"/>
                  </a:lnTo>
                  <a:lnTo>
                    <a:pt x="375391" y="781515"/>
                  </a:lnTo>
                  <a:lnTo>
                    <a:pt x="297994" y="648072"/>
                  </a:lnTo>
                  <a:lnTo>
                    <a:pt x="108014" y="648072"/>
                  </a:lnTo>
                  <a:cubicBezTo>
                    <a:pt x="48360" y="648072"/>
                    <a:pt x="0" y="599712"/>
                    <a:pt x="0" y="540058"/>
                  </a:cubicBezTo>
                  <a:lnTo>
                    <a:pt x="0" y="108014"/>
                  </a:lnTo>
                  <a:cubicBezTo>
                    <a:pt x="0" y="48360"/>
                    <a:pt x="48360" y="0"/>
                    <a:pt x="108014" y="0"/>
                  </a:cubicBezTo>
                  <a:close/>
                </a:path>
              </a:pathLst>
            </a:custGeom>
            <a:solidFill>
              <a:srgbClr val="F37E5F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96621" y="5156197"/>
              <a:ext cx="680845" cy="452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2400" b="1">
                  <a:solidFill>
                    <a:schemeClr val="bg1"/>
                  </a:solidFill>
                  <a:latin typeface="Calibri"/>
                  <a:cs typeface="Calibri"/>
                </a:rPr>
                <a:t>03</a:t>
              </a:r>
              <a:endParaRPr lang="ko-KR" altLang="en-US" sz="2400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1294454" y="5183505"/>
              <a:ext cx="6019878" cy="39701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spcBef>
                  <a:spcPct val="0"/>
                </a:spcBef>
                <a:defRPr lang="ko-KR" altLang="en-US"/>
              </a:pPr>
              <a:r>
                <a:rPr lang="ko-KR" altLang="en-US" sz="2000" b="1">
                  <a:solidFill>
                    <a:srgbClr val="B82E12"/>
                  </a:solidFill>
                  <a:latin typeface="나눔스퀘어라운드 Bold"/>
                  <a:ea typeface="나눔스퀘어라운드 Bold"/>
                  <a:cs typeface="함초롬돋움"/>
                </a:rPr>
                <a:t>업무상 필요성 여부 판단은 어떻게 하나</a:t>
              </a:r>
              <a:r>
                <a:rPr lang="en-US" altLang="ko-KR" sz="2000" b="1">
                  <a:solidFill>
                    <a:srgbClr val="B82E12"/>
                  </a:solidFill>
                  <a:latin typeface="나눔스퀘어라운드 Bold"/>
                  <a:ea typeface="나눔스퀘어라운드 Bold"/>
                  <a:cs typeface="함초롬돋움"/>
                </a:rPr>
                <a:t>?</a:t>
              </a:r>
            </a:p>
          </p:txBody>
        </p:sp>
      </p:grpSp>
      <p:pic>
        <p:nvPicPr>
          <p:cNvPr id="69" name="그림 68" descr="장난감, 인형이(가) 표시된 사진  자동 생성된 설명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927698" y="4318629"/>
            <a:ext cx="1777157" cy="1932527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그룹 68"/>
          <p:cNvGrpSpPr/>
          <p:nvPr/>
        </p:nvGrpSpPr>
        <p:grpSpPr>
          <a:xfrm>
            <a:off x="529" y="397"/>
            <a:ext cx="9143471" cy="6857603"/>
            <a:chOff x="265" y="199"/>
            <a:chExt cx="9143471" cy="6857603"/>
          </a:xfrm>
        </p:grpSpPr>
        <p:sp>
          <p:nvSpPr>
            <p:cNvPr id="70" name="직사각형 69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56BC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72" name="직각 삼각형 71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1F5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sp>
        <p:nvSpPr>
          <p:cNvPr id="18" name="Rectangle 4"/>
          <p:cNvSpPr>
            <a:spLocks noChangeArrowheads="1"/>
          </p:cNvSpPr>
          <p:nvPr/>
        </p:nvSpPr>
        <p:spPr bwMode="white">
          <a:xfrm>
            <a:off x="1007206" y="2814480"/>
            <a:ext cx="7128000" cy="118411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2800" b="1" dirty="0"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/>
                <a:ea typeface="나눔바른고딕"/>
                <a:cs typeface="함초롬돋움"/>
              </a:rPr>
              <a:t>도 넘은 </a:t>
            </a:r>
            <a:r>
              <a:rPr lang="ko-KR" altLang="en-US" sz="3200" b="1" dirty="0">
                <a:solidFill>
                  <a:srgbClr val="E14B6B"/>
                </a:solidFill>
                <a:latin typeface="나눔바른고딕"/>
                <a:ea typeface="나눔바른고딕"/>
                <a:cs typeface="함초롬돋움"/>
              </a:rPr>
              <a:t>직장 내 괴롭힘</a:t>
            </a:r>
            <a:r>
              <a:rPr lang="en-US" altLang="ko-KR" sz="3200" b="1" dirty="0">
                <a:solidFill>
                  <a:srgbClr val="E14B6B"/>
                </a:solidFill>
                <a:latin typeface="나눔바른고딕"/>
                <a:ea typeface="나눔바른고딕"/>
                <a:cs typeface="함초롬돋움"/>
              </a:rPr>
              <a:t>,</a:t>
            </a:r>
            <a:endParaRPr lang="en-US" altLang="ko-KR" sz="3200" b="1" dirty="0">
              <a:ln w="9525">
                <a:solidFill>
                  <a:srgbClr val="1F595F"/>
                </a:solidFill>
              </a:ln>
              <a:solidFill>
                <a:srgbClr val="1F595F"/>
              </a:solidFill>
              <a:latin typeface="나눔바른고딕"/>
              <a:ea typeface="나눔바른고딕"/>
              <a:cs typeface="함초롬돋움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2800" b="1" dirty="0">
                <a:ln w="95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/>
                <a:ea typeface="나눔바른고딕"/>
                <a:cs typeface="함초롬돋움"/>
              </a:rPr>
              <a:t>우리 회사에도 가해자가 있다</a:t>
            </a:r>
            <a:endParaRPr lang="ko-KR" altLang="en-US" sz="2800" b="1" dirty="0">
              <a:ln w="9525">
                <a:solidFill>
                  <a:srgbClr val="1F595F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/>
              <a:ea typeface="나눔바른고딕"/>
              <a:cs typeface="함초롬돋움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266833" y="442220"/>
            <a:ext cx="4226293" cy="2291435"/>
            <a:chOff x="199869" y="322347"/>
            <a:chExt cx="4226293" cy="2384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" name="그룹 5"/>
            <p:cNvGrpSpPr/>
            <p:nvPr/>
          </p:nvGrpSpPr>
          <p:grpSpPr>
            <a:xfrm>
              <a:off x="210299" y="322347"/>
              <a:ext cx="4212004" cy="2384476"/>
              <a:chOff x="146485" y="246665"/>
              <a:chExt cx="4339632" cy="2622924"/>
            </a:xfrm>
          </p:grpSpPr>
          <p:sp>
            <p:nvSpPr>
              <p:cNvPr id="2" name="사각형: 둥근 모서리 1"/>
              <p:cNvSpPr/>
              <p:nvPr/>
            </p:nvSpPr>
            <p:spPr>
              <a:xfrm>
                <a:off x="146485" y="246665"/>
                <a:ext cx="4339632" cy="2318589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5" name="직각 삼각형 4"/>
              <p:cNvSpPr/>
              <p:nvPr/>
            </p:nvSpPr>
            <p:spPr>
              <a:xfrm rot="10800000">
                <a:off x="3183775" y="2240279"/>
                <a:ext cx="749653" cy="62931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" name="직사각형 2"/>
            <p:cNvSpPr/>
            <p:nvPr/>
          </p:nvSpPr>
          <p:spPr>
            <a:xfrm>
              <a:off x="1835101" y="589579"/>
              <a:ext cx="2591061" cy="15733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10000"/>
                </a:spcAft>
                <a:defRPr lang="ko-KR" altLang="en-US"/>
              </a:pP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재계약 결정권을 가진 지역본부 매니저가“능력이 안 되면 몸빵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10000"/>
                </a:spcAft>
                <a:defRPr lang="ko-KR" altLang="en-US"/>
              </a:pP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이라도 해야지”, “씨○, 대가리 안 쓰냐?”, “너희들 어차피 갈데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ct val="10000"/>
                </a:spcAft>
                <a:defRPr lang="ko-KR" altLang="en-US"/>
              </a:pP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없잖아” 등 잦은 폭언</a:t>
              </a:r>
              <a:r>
                <a:rPr lang="en-US" altLang="ko-KR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</a:t>
              </a: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협박을 함</a:t>
              </a:r>
            </a:p>
          </p:txBody>
        </p:sp>
        <p:sp>
          <p:nvSpPr>
            <p:cNvPr id="10" name="사각형: 둥근 위쪽 모서리 9"/>
            <p:cNvSpPr/>
            <p:nvPr/>
          </p:nvSpPr>
          <p:spPr>
            <a:xfrm rot="16200000">
              <a:off x="-38348" y="560565"/>
              <a:ext cx="2107807" cy="1631373"/>
            </a:xfrm>
            <a:prstGeom prst="round2SameRect">
              <a:avLst>
                <a:gd name="adj1" fmla="val 19215"/>
                <a:gd name="adj2" fmla="val 0"/>
              </a:avLst>
            </a:prstGeom>
            <a:solidFill>
              <a:srgbClr val="1F59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49" name="그룹 48"/>
            <p:cNvGrpSpPr/>
            <p:nvPr/>
          </p:nvGrpSpPr>
          <p:grpSpPr>
            <a:xfrm>
              <a:off x="340344" y="752617"/>
              <a:ext cx="1449261" cy="1334374"/>
              <a:chOff x="425834" y="787608"/>
              <a:chExt cx="1580766" cy="1455453"/>
            </a:xfrm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50" name="그림 49"/>
              <p:cNvPicPr>
                <a:picLocks noChangeAspect="1"/>
              </p:cNvPicPr>
              <p:nvPr/>
            </p:nvPicPr>
            <p:blipFill rotWithShape="1">
              <a:blip r:embed="rId2"/>
              <a:srcRect r="48890"/>
              <a:stretch>
                <a:fillRect/>
              </a:stretch>
            </p:blipFill>
            <p:spPr>
              <a:xfrm>
                <a:off x="425834" y="787608"/>
                <a:ext cx="1009266" cy="145545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" name="그림 50"/>
              <p:cNvPicPr>
                <a:picLocks noChangeAspect="1"/>
              </p:cNvPicPr>
              <p:nvPr/>
            </p:nvPicPr>
            <p:blipFill rotWithShape="1">
              <a:blip r:embed="rId3"/>
              <a:srcRect l="51110"/>
              <a:stretch>
                <a:fillRect/>
              </a:stretch>
            </p:blipFill>
            <p:spPr>
              <a:xfrm>
                <a:off x="1162607" y="954626"/>
                <a:ext cx="843993" cy="127217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9" name="그룹 28"/>
          <p:cNvGrpSpPr/>
          <p:nvPr/>
        </p:nvGrpSpPr>
        <p:grpSpPr>
          <a:xfrm>
            <a:off x="4654735" y="442220"/>
            <a:ext cx="4212004" cy="2291435"/>
            <a:chOff x="4721699" y="322347"/>
            <a:chExt cx="4212004" cy="2384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5" name="그룹 34"/>
            <p:cNvGrpSpPr/>
            <p:nvPr/>
          </p:nvGrpSpPr>
          <p:grpSpPr>
            <a:xfrm flipH="1">
              <a:off x="4721699" y="322347"/>
              <a:ext cx="4212004" cy="2384476"/>
              <a:chOff x="146485" y="246665"/>
              <a:chExt cx="4339632" cy="2622924"/>
            </a:xfrm>
          </p:grpSpPr>
          <p:sp>
            <p:nvSpPr>
              <p:cNvPr id="36" name="사각형: 둥근 모서리 35"/>
              <p:cNvSpPr/>
              <p:nvPr/>
            </p:nvSpPr>
            <p:spPr>
              <a:xfrm>
                <a:off x="146485" y="246665"/>
                <a:ext cx="4339632" cy="2318589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37" name="직각 삼각형 36"/>
              <p:cNvSpPr/>
              <p:nvPr/>
            </p:nvSpPr>
            <p:spPr>
              <a:xfrm rot="10800000">
                <a:off x="2855147" y="2240279"/>
                <a:ext cx="749653" cy="62931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41" name="직사각형 40"/>
            <p:cNvSpPr/>
            <p:nvPr/>
          </p:nvSpPr>
          <p:spPr>
            <a:xfrm>
              <a:off x="4791680" y="504858"/>
              <a:ext cx="2553376" cy="180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10000"/>
                </a:spcAft>
                <a:defRPr lang="ko-KR" altLang="en-US"/>
              </a:pPr>
              <a:r>
                <a:rPr lang="ko-KR" altLang="en-US" sz="15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대표가 개인 사정은 무시하고 술자리에 부르며 거절할 경우 어떤 </a:t>
              </a:r>
              <a:r>
                <a:rPr lang="ko-KR" altLang="en-US" sz="15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식으로든</a:t>
              </a:r>
              <a:r>
                <a:rPr lang="ko-KR" altLang="en-US" sz="15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보복함</a:t>
              </a:r>
              <a:r>
                <a:rPr lang="en-US" altLang="ko-KR" sz="15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. </a:t>
              </a:r>
              <a:br>
                <a:rPr lang="en-US" altLang="ko-KR" sz="15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</a:br>
              <a:r>
                <a:rPr lang="ko-KR" altLang="en-US" sz="15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중국집 회식에서 여직원들에게 짜장면 그릇에 소주와 맥주를 섞어 마시도록 강요도 함</a:t>
              </a:r>
            </a:p>
          </p:txBody>
        </p:sp>
        <p:sp>
          <p:nvSpPr>
            <p:cNvPr id="52" name="사각형: 둥근 위쪽 모서리 51"/>
            <p:cNvSpPr/>
            <p:nvPr/>
          </p:nvSpPr>
          <p:spPr>
            <a:xfrm rot="5400000" flipH="1">
              <a:off x="7064027" y="560565"/>
              <a:ext cx="2107807" cy="1631373"/>
            </a:xfrm>
            <a:prstGeom prst="round2SameRect">
              <a:avLst>
                <a:gd name="adj1" fmla="val 19215"/>
                <a:gd name="adj2" fmla="val 0"/>
              </a:avLst>
            </a:prstGeom>
            <a:solidFill>
              <a:srgbClr val="1F59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pic>
          <p:nvPicPr>
            <p:cNvPr id="12" name="그래픽 11"/>
            <p:cNvPicPr>
              <a:picLocks noChangeAspect="1"/>
            </p:cNvPicPr>
            <p:nvPr/>
          </p:nvPicPr>
          <p:blipFill rotWithShape="1">
            <a:blip r:embed="rId4"/>
            <a:srcRect b="26580"/>
            <a:stretch>
              <a:fillRect/>
            </a:stretch>
          </p:blipFill>
          <p:spPr>
            <a:xfrm>
              <a:off x="8086539" y="559432"/>
              <a:ext cx="659161" cy="18583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그래픽 54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 flipH="1">
              <a:off x="7312635" y="1145106"/>
              <a:ext cx="854552" cy="60558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8" name="Rectangle 4"/>
          <p:cNvSpPr>
            <a:spLocks noChangeArrowheads="1"/>
          </p:cNvSpPr>
          <p:nvPr/>
        </p:nvSpPr>
        <p:spPr bwMode="white">
          <a:xfrm rot="1312148">
            <a:off x="6615090" y="3040380"/>
            <a:ext cx="510444" cy="11868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en-US" altLang="ko-KR" sz="6000" b="1" dirty="0">
                <a:ln w="9525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/>
                <a:ea typeface="나눔바른고딕"/>
                <a:cs typeface="함초롬돋움"/>
              </a:rPr>
              <a:t>!</a:t>
            </a:r>
            <a:endParaRPr lang="ko-KR" altLang="en-US" sz="6000" b="1" dirty="0">
              <a:ln w="9525"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/>
              <a:ea typeface="나눔바른고딕"/>
              <a:cs typeface="함초롬돋움"/>
            </a:endParaRPr>
          </a:p>
        </p:txBody>
      </p:sp>
      <p:grpSp>
        <p:nvGrpSpPr>
          <p:cNvPr id="7168" name="그룹 7167"/>
          <p:cNvGrpSpPr/>
          <p:nvPr/>
        </p:nvGrpSpPr>
        <p:grpSpPr>
          <a:xfrm>
            <a:off x="266833" y="4123250"/>
            <a:ext cx="4232864" cy="2291435"/>
            <a:chOff x="199869" y="4163515"/>
            <a:chExt cx="4232864" cy="2384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2" name="그룹 31"/>
            <p:cNvGrpSpPr/>
            <p:nvPr/>
          </p:nvGrpSpPr>
          <p:grpSpPr>
            <a:xfrm flipV="1">
              <a:off x="210299" y="4163515"/>
              <a:ext cx="4212004" cy="2384476"/>
              <a:chOff x="146485" y="246665"/>
              <a:chExt cx="4339632" cy="2622924"/>
            </a:xfrm>
          </p:grpSpPr>
          <p:sp>
            <p:nvSpPr>
              <p:cNvPr id="33" name="사각형: 둥근 모서리 32"/>
              <p:cNvSpPr/>
              <p:nvPr/>
            </p:nvSpPr>
            <p:spPr>
              <a:xfrm>
                <a:off x="146485" y="246665"/>
                <a:ext cx="4339632" cy="2318589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34" name="직각 삼각형 33"/>
              <p:cNvSpPr/>
              <p:nvPr/>
            </p:nvSpPr>
            <p:spPr>
              <a:xfrm rot="10800000">
                <a:off x="2643823" y="2240279"/>
                <a:ext cx="749653" cy="62931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42" name="직사각형 41"/>
            <p:cNvSpPr/>
            <p:nvPr/>
          </p:nvSpPr>
          <p:spPr>
            <a:xfrm>
              <a:off x="1883793" y="4575303"/>
              <a:ext cx="2548940" cy="1827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10000"/>
                </a:spcAft>
                <a:defRPr lang="ko-KR" altLang="en-US"/>
              </a:pP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명예퇴직을 거부하자 면벽근무를 지시하고 아무런 기약도 없이 책상에만 앉아 있게 함</a:t>
              </a:r>
              <a:r>
                <a:rPr lang="en-US" altLang="ko-KR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. </a:t>
              </a: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업무 부여를 요청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10000"/>
                </a:spcAft>
                <a:defRPr lang="ko-KR" altLang="en-US"/>
              </a:pP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하였으나</a:t>
              </a:r>
              <a:r>
                <a:rPr lang="en-US" altLang="ko-KR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업무에서 배제된 채 청소나 잡일 등만을 지시</a:t>
              </a:r>
            </a:p>
          </p:txBody>
        </p:sp>
        <p:sp>
          <p:nvSpPr>
            <p:cNvPr id="56" name="사각형: 둥근 위쪽 모서리 55"/>
            <p:cNvSpPr/>
            <p:nvPr/>
          </p:nvSpPr>
          <p:spPr>
            <a:xfrm rot="16200000">
              <a:off x="-38348" y="4678401"/>
              <a:ext cx="2107807" cy="1631373"/>
            </a:xfrm>
            <a:prstGeom prst="round2SameRect">
              <a:avLst>
                <a:gd name="adj1" fmla="val 19215"/>
                <a:gd name="adj2" fmla="val 0"/>
              </a:avLst>
            </a:prstGeom>
            <a:solidFill>
              <a:srgbClr val="1F59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pic>
          <p:nvPicPr>
            <p:cNvPr id="13" name="그래픽 12"/>
            <p:cNvPicPr>
              <a:picLocks noChangeAspect="1"/>
            </p:cNvPicPr>
            <p:nvPr/>
          </p:nvPicPr>
          <p:blipFill rotWithShape="1">
            <a:blip r:embed="rId6"/>
            <a:srcRect r="39340"/>
            <a:stretch>
              <a:fillRect/>
            </a:stretch>
          </p:blipFill>
          <p:spPr>
            <a:xfrm>
              <a:off x="381981" y="4779845"/>
              <a:ext cx="1449261" cy="168035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그룹 29"/>
          <p:cNvGrpSpPr/>
          <p:nvPr/>
        </p:nvGrpSpPr>
        <p:grpSpPr>
          <a:xfrm>
            <a:off x="4654735" y="4123250"/>
            <a:ext cx="4212004" cy="2291435"/>
            <a:chOff x="4721699" y="4163515"/>
            <a:chExt cx="4212004" cy="2384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8" name="그룹 37"/>
            <p:cNvGrpSpPr/>
            <p:nvPr/>
          </p:nvGrpSpPr>
          <p:grpSpPr>
            <a:xfrm flipH="1" flipV="1">
              <a:off x="4721699" y="4163515"/>
              <a:ext cx="4212004" cy="2384476"/>
              <a:chOff x="146485" y="246665"/>
              <a:chExt cx="4339632" cy="2622924"/>
            </a:xfrm>
          </p:grpSpPr>
          <p:sp>
            <p:nvSpPr>
              <p:cNvPr id="39" name="사각형: 둥근 모서리 38"/>
              <p:cNvSpPr/>
              <p:nvPr/>
            </p:nvSpPr>
            <p:spPr>
              <a:xfrm>
                <a:off x="146485" y="246665"/>
                <a:ext cx="4339632" cy="2318589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40" name="직각 삼각형 39"/>
              <p:cNvSpPr/>
              <p:nvPr/>
            </p:nvSpPr>
            <p:spPr>
              <a:xfrm rot="10800000">
                <a:off x="2643823" y="2240279"/>
                <a:ext cx="749653" cy="62931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43" name="직사각형 42"/>
            <p:cNvSpPr/>
            <p:nvPr/>
          </p:nvSpPr>
          <p:spPr>
            <a:xfrm>
              <a:off x="4894445" y="4622694"/>
              <a:ext cx="2247710" cy="1809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spcAft>
                  <a:spcPct val="10000"/>
                </a:spcAft>
                <a:defRPr lang="ko-KR" altLang="en-US"/>
              </a:pP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상사의 지시로 흰머리 뽑기</a:t>
              </a:r>
              <a:r>
                <a:rPr lang="en-US" altLang="ko-KR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옥수수 껍질까고 굽기</a:t>
              </a:r>
              <a:r>
                <a:rPr lang="en-US" altLang="ko-KR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라면 끓이기</a:t>
              </a:r>
              <a:r>
                <a:rPr lang="en-US" altLang="ko-KR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안마 등 업무와 관련 없는 온갖 잡일을 함</a:t>
              </a:r>
              <a:r>
                <a:rPr lang="en-US" altLang="ko-KR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. </a:t>
              </a: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먹고 남은 음식을 먹으라고 하고</a:t>
              </a:r>
              <a:r>
                <a:rPr lang="en-US" altLang="ko-KR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5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남기지도 못하게 함</a:t>
              </a:r>
            </a:p>
          </p:txBody>
        </p:sp>
        <p:sp>
          <p:nvSpPr>
            <p:cNvPr id="57" name="사각형: 둥근 위쪽 모서리 56"/>
            <p:cNvSpPr/>
            <p:nvPr/>
          </p:nvSpPr>
          <p:spPr>
            <a:xfrm rot="5400000" flipH="1">
              <a:off x="7064027" y="4678401"/>
              <a:ext cx="2107807" cy="1631373"/>
            </a:xfrm>
            <a:prstGeom prst="round2SameRect">
              <a:avLst>
                <a:gd name="adj1" fmla="val 19215"/>
                <a:gd name="adj2" fmla="val 0"/>
              </a:avLst>
            </a:prstGeom>
            <a:solidFill>
              <a:srgbClr val="1F59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pic>
          <p:nvPicPr>
            <p:cNvPr id="20" name="그래픽 19"/>
            <p:cNvPicPr>
              <a:picLocks noChangeAspect="1"/>
            </p:cNvPicPr>
            <p:nvPr/>
          </p:nvPicPr>
          <p:blipFill rotWithShape="1">
            <a:blip r:embed="rId7"/>
            <a:srcRect r="13630"/>
            <a:stretch>
              <a:fillRect/>
            </a:stretch>
          </p:blipFill>
          <p:spPr>
            <a:xfrm>
              <a:off x="7302244" y="4650758"/>
              <a:ext cx="1631373" cy="153504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그룹 45056"/>
          <p:cNvGrpSpPr/>
          <p:nvPr/>
        </p:nvGrpSpPr>
        <p:grpSpPr>
          <a:xfrm>
            <a:off x="264" y="397"/>
            <a:ext cx="9143471" cy="6857603"/>
            <a:chOff x="265" y="199"/>
            <a:chExt cx="9143471" cy="6857603"/>
          </a:xfrm>
        </p:grpSpPr>
        <p:grpSp>
          <p:nvGrpSpPr>
            <p:cNvPr id="45056" name="그룹 45055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265" y="199"/>
                <a:ext cx="9143471" cy="6857603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2" name="직각 삼각형 41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681D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  <p:sp>
          <p:nvSpPr>
            <p:cNvPr id="8" name="사각형: 둥근 모서리 7"/>
            <p:cNvSpPr/>
            <p:nvPr/>
          </p:nvSpPr>
          <p:spPr>
            <a:xfrm>
              <a:off x="744357" y="642612"/>
              <a:ext cx="892966" cy="443784"/>
            </a:xfrm>
            <a:prstGeom prst="roundRect">
              <a:avLst>
                <a:gd name="adj" fmla="val 50000"/>
              </a:avLst>
            </a:prstGeom>
            <a:solidFill>
              <a:srgbClr val="681D08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8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예시</a:t>
              </a:r>
            </a:p>
          </p:txBody>
        </p:sp>
      </p:grp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40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72376" y="601980"/>
            <a:ext cx="6872514" cy="52259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800">
                <a:latin typeface="나눔스퀘어라운드 ExtraBold"/>
                <a:ea typeface="나눔스퀘어라운드 ExtraBold"/>
              </a:rPr>
              <a:t>업무상 적정 범위를 넘은 것으로 인정되는 행위</a:t>
            </a:r>
            <a:endParaRPr lang="en-US" altLang="ko-KR" sz="2800">
              <a:solidFill>
                <a:srgbClr val="982A0C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11" name="그림 10" descr="벡터그래픽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86833" y="3813101"/>
            <a:ext cx="1639288" cy="1765768"/>
          </a:xfrm>
          <a:prstGeom prst="rect">
            <a:avLst/>
          </a:prstGeom>
        </p:spPr>
      </p:pic>
      <p:pic>
        <p:nvPicPr>
          <p:cNvPr id="26" name="그림 25" descr="장난감, 인형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42120" y="1890971"/>
            <a:ext cx="2055040" cy="140468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직사각형 30"/>
          <p:cNvSpPr/>
          <p:nvPr/>
        </p:nvSpPr>
        <p:spPr>
          <a:xfrm>
            <a:off x="2556155" y="2456710"/>
            <a:ext cx="6156000" cy="724350"/>
          </a:xfrm>
          <a:prstGeom prst="rect">
            <a:avLst/>
          </a:prstGeom>
          <a:solidFill>
            <a:srgbClr val="F2F2F2"/>
          </a:solidFill>
          <a:effectLst>
            <a:outerShdw blurRad="50800" dist="76200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신체에 직접 폭력을 가하거나 물건에 폭력을 가하는 등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직·간접의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물리적 힘을 행사하는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폭행·협박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행위는 사실관계만 확인되면 인정 가능</a:t>
            </a:r>
          </a:p>
        </p:txBody>
      </p:sp>
      <p:grpSp>
        <p:nvGrpSpPr>
          <p:cNvPr id="32" name="그룹 31"/>
          <p:cNvGrpSpPr/>
          <p:nvPr/>
        </p:nvGrpSpPr>
        <p:grpSpPr>
          <a:xfrm>
            <a:off x="2621101" y="2049779"/>
            <a:ext cx="1950899" cy="396239"/>
            <a:chOff x="2092003" y="1379525"/>
            <a:chExt cx="1950899" cy="369735"/>
          </a:xfrm>
        </p:grpSpPr>
        <p:sp>
          <p:nvSpPr>
            <p:cNvPr id="33" name="직사각형 32"/>
            <p:cNvSpPr/>
            <p:nvPr/>
          </p:nvSpPr>
          <p:spPr>
            <a:xfrm>
              <a:off x="2092003" y="1379525"/>
              <a:ext cx="1950899" cy="36973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2000" b="1" dirty="0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폭행 및 협박 행위</a:t>
              </a:r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2092003" y="1438086"/>
              <a:ext cx="0" cy="224230"/>
            </a:xfrm>
            <a:prstGeom prst="line">
              <a:avLst/>
            </a:prstGeom>
            <a:ln w="38100">
              <a:solidFill>
                <a:srgbClr val="D53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직사각형 37"/>
          <p:cNvSpPr/>
          <p:nvPr/>
        </p:nvSpPr>
        <p:spPr>
          <a:xfrm>
            <a:off x="2556155" y="4270702"/>
            <a:ext cx="6156000" cy="1409617"/>
          </a:xfrm>
          <a:prstGeom prst="rect">
            <a:avLst/>
          </a:prstGeom>
          <a:solidFill>
            <a:srgbClr val="F2F2F2"/>
          </a:solidFill>
          <a:effectLst>
            <a:outerShdw blurRad="50800" dist="76200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</a:rPr>
              <a:t>ㆍ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공개된 장소에서 이루어지는 등 제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3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자에게 전파되어 명예를 훼손할</a:t>
            </a:r>
            <a:endParaRPr lang="en-US" altLang="ko-KR" sz="16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   정도인 것으로 판단되면 인정 가능</a:t>
            </a:r>
            <a:endParaRPr lang="en-US" altLang="ko-KR" sz="16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 lang="ko-KR" altLang="en-US"/>
            </a:pPr>
            <a:endParaRPr lang="ko-KR" altLang="en-US" sz="8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지속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반복적 폭언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욕설은 인격권을 해치고 정신적 고통을 유발할 수</a:t>
            </a:r>
            <a:endParaRPr lang="en-US" altLang="ko-KR" sz="16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  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있으므로 인정 가능</a:t>
            </a:r>
          </a:p>
        </p:txBody>
      </p:sp>
      <p:grpSp>
        <p:nvGrpSpPr>
          <p:cNvPr id="39" name="그룹 38"/>
          <p:cNvGrpSpPr/>
          <p:nvPr/>
        </p:nvGrpSpPr>
        <p:grpSpPr>
          <a:xfrm>
            <a:off x="2621100" y="3851201"/>
            <a:ext cx="3351075" cy="400110"/>
            <a:chOff x="2092003" y="1369990"/>
            <a:chExt cx="3351075" cy="400110"/>
          </a:xfrm>
        </p:grpSpPr>
        <p:sp>
          <p:nvSpPr>
            <p:cNvPr id="40" name="직사각형 39"/>
            <p:cNvSpPr/>
            <p:nvPr/>
          </p:nvSpPr>
          <p:spPr>
            <a:xfrm>
              <a:off x="2092003" y="1369990"/>
              <a:ext cx="3351075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폭언</a:t>
              </a:r>
              <a:r>
                <a:rPr lang="en-US" altLang="ko-KR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욕설</a:t>
              </a:r>
              <a:r>
                <a:rPr lang="en-US" altLang="ko-KR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험담 등 언어적 행위</a:t>
              </a:r>
            </a:p>
          </p:txBody>
        </p:sp>
        <p:cxnSp>
          <p:nvCxnSpPr>
            <p:cNvPr id="44" name="직선 연결선 43"/>
            <p:cNvCxnSpPr/>
            <p:nvPr/>
          </p:nvCxnSpPr>
          <p:spPr>
            <a:xfrm>
              <a:off x="2092003" y="1457930"/>
              <a:ext cx="0" cy="224230"/>
            </a:xfrm>
            <a:prstGeom prst="line">
              <a:avLst/>
            </a:prstGeom>
            <a:ln w="38100">
              <a:solidFill>
                <a:srgbClr val="D53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264" y="397"/>
            <a:ext cx="9143471" cy="6857603"/>
            <a:chOff x="265" y="199"/>
            <a:chExt cx="9143471" cy="6857603"/>
          </a:xfrm>
        </p:grpSpPr>
        <p:grpSp>
          <p:nvGrpSpPr>
            <p:cNvPr id="39" name="그룹 38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41" name="직사각형 40"/>
              <p:cNvSpPr/>
              <p:nvPr/>
            </p:nvSpPr>
            <p:spPr>
              <a:xfrm>
                <a:off x="265" y="199"/>
                <a:ext cx="9143471" cy="6857603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2" name="직각 삼각형 41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681D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  <p:sp>
          <p:nvSpPr>
            <p:cNvPr id="40" name="사각형: 둥근 모서리 39"/>
            <p:cNvSpPr/>
            <p:nvPr/>
          </p:nvSpPr>
          <p:spPr>
            <a:xfrm>
              <a:off x="744357" y="642612"/>
              <a:ext cx="892966" cy="443784"/>
            </a:xfrm>
            <a:prstGeom prst="roundRect">
              <a:avLst>
                <a:gd name="adj" fmla="val 50000"/>
              </a:avLst>
            </a:prstGeom>
            <a:solidFill>
              <a:srgbClr val="681D08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28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예시</a:t>
              </a:r>
            </a:p>
          </p:txBody>
        </p:sp>
      </p:grp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41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72377" y="601980"/>
            <a:ext cx="6872513" cy="52259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800">
                <a:latin typeface="나눔스퀘어라운드 ExtraBold"/>
                <a:ea typeface="나눔스퀘어라운드 ExtraBold"/>
              </a:rPr>
              <a:t>업무상 적정 범위를 넘은 것으로 인정되는 행위</a:t>
            </a:r>
            <a:endParaRPr lang="en-US" altLang="ko-KR" sz="2800">
              <a:solidFill>
                <a:srgbClr val="982A0C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52" name="사각형: 둥근 모서리 51"/>
          <p:cNvSpPr/>
          <p:nvPr/>
        </p:nvSpPr>
        <p:spPr>
          <a:xfrm>
            <a:off x="744357" y="642612"/>
            <a:ext cx="892966" cy="443784"/>
          </a:xfrm>
          <a:prstGeom prst="roundRect">
            <a:avLst>
              <a:gd name="adj" fmla="val 50000"/>
            </a:avLst>
          </a:prstGeom>
          <a:solidFill>
            <a:srgbClr val="681D0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ko-KR" altLang="en-US" sz="28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예시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>
          <a:xfrm>
            <a:off x="1058773" y="2809643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32681" y="1555061"/>
            <a:ext cx="997740" cy="125558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97965" y="3266516"/>
            <a:ext cx="1410303" cy="119975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그룹 11"/>
          <p:cNvGrpSpPr/>
          <p:nvPr/>
        </p:nvGrpSpPr>
        <p:grpSpPr>
          <a:xfrm>
            <a:off x="509334" y="4822595"/>
            <a:ext cx="1527509" cy="1463298"/>
            <a:chOff x="744356" y="4748355"/>
            <a:chExt cx="1399258" cy="1340439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그림 7" descr="벡터그래픽이(가) 표시된 사진  자동 생성된 설명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744356" y="4978785"/>
              <a:ext cx="897372" cy="107623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76781" y="4748355"/>
              <a:ext cx="766833" cy="1340439"/>
            </a:xfrm>
            <a:prstGeom prst="rect">
              <a:avLst/>
            </a:prstGeom>
          </p:spPr>
        </p:pic>
      </p:grpSp>
      <p:sp>
        <p:nvSpPr>
          <p:cNvPr id="55" name="직사각형 54"/>
          <p:cNvSpPr/>
          <p:nvPr/>
        </p:nvSpPr>
        <p:spPr>
          <a:xfrm>
            <a:off x="2101135" y="3915700"/>
            <a:ext cx="6552000" cy="397220"/>
          </a:xfrm>
          <a:prstGeom prst="rect">
            <a:avLst/>
          </a:prstGeom>
          <a:solidFill>
            <a:srgbClr val="F2F2F2"/>
          </a:solidFill>
          <a:effectLst>
            <a:outerShdw blurRad="50800" dist="76200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사회 통념을 벗어난 행위로서 업무상 적정 범위를 넘어선 행위로 인정 가능</a:t>
            </a:r>
          </a:p>
        </p:txBody>
      </p:sp>
      <p:grpSp>
        <p:nvGrpSpPr>
          <p:cNvPr id="56" name="그룹 55"/>
          <p:cNvGrpSpPr/>
          <p:nvPr/>
        </p:nvGrpSpPr>
        <p:grpSpPr>
          <a:xfrm>
            <a:off x="2166080" y="3505724"/>
            <a:ext cx="5477782" cy="400110"/>
            <a:chOff x="2092003" y="1369990"/>
            <a:chExt cx="5477782" cy="400110"/>
          </a:xfrm>
        </p:grpSpPr>
        <p:sp>
          <p:nvSpPr>
            <p:cNvPr id="57" name="직사각형 56"/>
            <p:cNvSpPr/>
            <p:nvPr/>
          </p:nvSpPr>
          <p:spPr>
            <a:xfrm>
              <a:off x="2092003" y="1371371"/>
              <a:ext cx="5431060" cy="39872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집단 따돌림</a:t>
              </a:r>
              <a:r>
                <a:rPr lang="en-US" altLang="ko-KR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업무수행 과정에서의 의도적 무시</a:t>
              </a:r>
              <a:r>
                <a:rPr lang="en-US" altLang="ko-KR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배제</a:t>
              </a:r>
            </a:p>
          </p:txBody>
        </p:sp>
        <p:cxnSp>
          <p:nvCxnSpPr>
            <p:cNvPr id="58" name="직선 연결선 57"/>
            <p:cNvCxnSpPr/>
            <p:nvPr/>
          </p:nvCxnSpPr>
          <p:spPr>
            <a:xfrm>
              <a:off x="2092003" y="1457930"/>
              <a:ext cx="0" cy="224230"/>
            </a:xfrm>
            <a:prstGeom prst="line">
              <a:avLst/>
            </a:prstGeom>
            <a:ln w="38100">
              <a:solidFill>
                <a:srgbClr val="D53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직사각형 59"/>
          <p:cNvSpPr/>
          <p:nvPr/>
        </p:nvSpPr>
        <p:spPr>
          <a:xfrm>
            <a:off x="2101134" y="5453267"/>
            <a:ext cx="6552000" cy="726553"/>
          </a:xfrm>
          <a:prstGeom prst="rect">
            <a:avLst/>
          </a:prstGeom>
          <a:solidFill>
            <a:srgbClr val="F2F2F2"/>
          </a:solidFill>
          <a:effectLst>
            <a:outerShdw blurRad="50800" dist="76200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근로계약 체결 시 명시했던 업무와 무관한 일을 근로자 의사에 반하여 지시하는 행위가 반복되고 그 지시가 정당하지 않은 것으로 판단되면 인정 가능</a:t>
            </a:r>
          </a:p>
        </p:txBody>
      </p:sp>
      <p:grpSp>
        <p:nvGrpSpPr>
          <p:cNvPr id="61" name="그룹 60"/>
          <p:cNvGrpSpPr/>
          <p:nvPr/>
        </p:nvGrpSpPr>
        <p:grpSpPr>
          <a:xfrm>
            <a:off x="2166080" y="5052816"/>
            <a:ext cx="3166251" cy="400110"/>
            <a:chOff x="2092003" y="1369990"/>
            <a:chExt cx="3166251" cy="400110"/>
          </a:xfrm>
        </p:grpSpPr>
        <p:sp>
          <p:nvSpPr>
            <p:cNvPr id="62" name="직사각형 61"/>
            <p:cNvSpPr/>
            <p:nvPr/>
          </p:nvSpPr>
          <p:spPr>
            <a:xfrm>
              <a:off x="2092003" y="1369990"/>
              <a:ext cx="3145060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업무와 무관한 일을 반복 지시</a:t>
              </a:r>
            </a:p>
          </p:txBody>
        </p:sp>
        <p:cxnSp>
          <p:nvCxnSpPr>
            <p:cNvPr id="63" name="직선 연결선 62"/>
            <p:cNvCxnSpPr/>
            <p:nvPr/>
          </p:nvCxnSpPr>
          <p:spPr>
            <a:xfrm>
              <a:off x="2092003" y="1457930"/>
              <a:ext cx="0" cy="224230"/>
            </a:xfrm>
            <a:prstGeom prst="line">
              <a:avLst/>
            </a:prstGeom>
            <a:ln w="38100">
              <a:solidFill>
                <a:srgbClr val="D53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직사각형 64"/>
          <p:cNvSpPr/>
          <p:nvPr/>
        </p:nvSpPr>
        <p:spPr>
          <a:xfrm>
            <a:off x="2101135" y="2095978"/>
            <a:ext cx="6552000" cy="721517"/>
          </a:xfrm>
          <a:prstGeom prst="rect">
            <a:avLst/>
          </a:prstGeom>
          <a:solidFill>
            <a:srgbClr val="F2F2F2"/>
          </a:solidFill>
          <a:effectLst>
            <a:outerShdw blurRad="50800" dist="76200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개인적인 심부름을 반복적으로 시키는 등 인간관계에서 용인될 수 있는 부탁의 수준을 넘어 행해지는 것은 업무상 필요성이 없는 행위이므로 인정 가능</a:t>
            </a:r>
          </a:p>
        </p:txBody>
      </p:sp>
      <p:grpSp>
        <p:nvGrpSpPr>
          <p:cNvPr id="66" name="그룹 65"/>
          <p:cNvGrpSpPr/>
          <p:nvPr/>
        </p:nvGrpSpPr>
        <p:grpSpPr>
          <a:xfrm>
            <a:off x="2166080" y="1686002"/>
            <a:ext cx="1675459" cy="400110"/>
            <a:chOff x="2092003" y="1369990"/>
            <a:chExt cx="1675459" cy="400110"/>
          </a:xfrm>
        </p:grpSpPr>
        <p:sp>
          <p:nvSpPr>
            <p:cNvPr id="67" name="직사각형 66"/>
            <p:cNvSpPr/>
            <p:nvPr/>
          </p:nvSpPr>
          <p:spPr>
            <a:xfrm>
              <a:off x="2092003" y="1371818"/>
              <a:ext cx="1675459" cy="3982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사적 용무 지시</a:t>
              </a:r>
            </a:p>
          </p:txBody>
        </p:sp>
        <p:cxnSp>
          <p:nvCxnSpPr>
            <p:cNvPr id="68" name="직선 연결선 67"/>
            <p:cNvCxnSpPr/>
            <p:nvPr/>
          </p:nvCxnSpPr>
          <p:spPr>
            <a:xfrm>
              <a:off x="2092003" y="1457930"/>
              <a:ext cx="0" cy="224230"/>
            </a:xfrm>
            <a:prstGeom prst="line">
              <a:avLst/>
            </a:prstGeom>
            <a:ln w="38100">
              <a:solidFill>
                <a:srgbClr val="D53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529" y="397"/>
            <a:ext cx="9143471" cy="6857603"/>
            <a:chOff x="265" y="199"/>
            <a:chExt cx="9143471" cy="6857603"/>
          </a:xfrm>
        </p:grpSpPr>
        <p:sp>
          <p:nvSpPr>
            <p:cNvPr id="9" name="직사각형 8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직각 삼각형 9"/>
            <p:cNvSpPr/>
            <p:nvPr/>
          </p:nvSpPr>
          <p:spPr>
            <a:xfrm>
              <a:off x="265" y="199"/>
              <a:ext cx="9143471" cy="6857603"/>
            </a:xfrm>
            <a:prstGeom prst="rtTriangle">
              <a:avLst/>
            </a:prstGeom>
            <a:solidFill>
              <a:srgbClr val="681D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53723" y="130185"/>
              <a:ext cx="8836557" cy="6597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</p:grpSp>
      <p:sp>
        <p:nvSpPr>
          <p:cNvPr id="14" name="직사각형 13"/>
          <p:cNvSpPr/>
          <p:nvPr/>
        </p:nvSpPr>
        <p:spPr>
          <a:xfrm>
            <a:off x="2334130" y="4250882"/>
            <a:ext cx="6300000" cy="728788"/>
          </a:xfrm>
          <a:prstGeom prst="rect">
            <a:avLst/>
          </a:prstGeom>
          <a:solidFill>
            <a:srgbClr val="F2F2F2"/>
          </a:solidFill>
          <a:effectLst>
            <a:outerShdw blurRad="50800" dist="76200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업무에 필요한 주요 비품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(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컴퓨터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전화 등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)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미제공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인터넷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사내 인트라넷   접속 차단 등 원활한 업무수행 방해 시 인정 가능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2334130" y="3831381"/>
            <a:ext cx="3567002" cy="400110"/>
            <a:chOff x="2092003" y="1369990"/>
            <a:chExt cx="3567002" cy="400110"/>
          </a:xfrm>
        </p:grpSpPr>
        <p:sp>
          <p:nvSpPr>
            <p:cNvPr id="16" name="직사각형 15"/>
            <p:cNvSpPr/>
            <p:nvPr/>
          </p:nvSpPr>
          <p:spPr>
            <a:xfrm>
              <a:off x="2092003" y="1369990"/>
              <a:ext cx="3538984" cy="40011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원활한 업무수행을 방해하는 행위</a:t>
              </a:r>
            </a:p>
          </p:txBody>
        </p:sp>
        <p:cxnSp>
          <p:nvCxnSpPr>
            <p:cNvPr id="17" name="직선 연결선 16"/>
            <p:cNvCxnSpPr/>
            <p:nvPr/>
          </p:nvCxnSpPr>
          <p:spPr>
            <a:xfrm>
              <a:off x="2092003" y="1457930"/>
              <a:ext cx="0" cy="224230"/>
            </a:xfrm>
            <a:prstGeom prst="line">
              <a:avLst/>
            </a:prstGeom>
            <a:ln w="38100">
              <a:solidFill>
                <a:srgbClr val="D53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그룹 18"/>
          <p:cNvGrpSpPr/>
          <p:nvPr/>
        </p:nvGrpSpPr>
        <p:grpSpPr>
          <a:xfrm>
            <a:off x="2297018" y="5257717"/>
            <a:ext cx="5673603" cy="623980"/>
            <a:chOff x="580942" y="5549378"/>
            <a:chExt cx="5040140" cy="623980"/>
          </a:xfrm>
        </p:grpSpPr>
        <p:sp>
          <p:nvSpPr>
            <p:cNvPr id="20" name="사각형: 둥근 모서리 19"/>
            <p:cNvSpPr/>
            <p:nvPr/>
          </p:nvSpPr>
          <p:spPr>
            <a:xfrm>
              <a:off x="816617" y="5549378"/>
              <a:ext cx="4804465" cy="62398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>
              <a:solidFill>
                <a:srgbClr val="0B0B0B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580942" y="5585184"/>
              <a:ext cx="526730" cy="5267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tangle 8"/>
            <p:cNvSpPr>
              <a:spLocks noChangeArrowheads="1"/>
            </p:cNvSpPr>
            <p:nvPr/>
          </p:nvSpPr>
          <p:spPr bwMode="white">
            <a:xfrm>
              <a:off x="1107672" y="5558122"/>
              <a:ext cx="4513409" cy="5990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400">
                  <a:latin typeface="나눔바른고딕"/>
                  <a:ea typeface="나눔바른고딕"/>
                  <a:cs typeface="함초롬돋움"/>
                </a:rPr>
                <a:t>모든 근로자에게 비품 제공을 못할 사정이 있거나 일시적 경영 악화 등으로 발생했다면 업무상 적정 범위를 넘어선 행위로 보기 어려움</a:t>
              </a:r>
            </a:p>
          </p:txBody>
        </p:sp>
      </p:grp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42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2334130" y="2332984"/>
            <a:ext cx="6300000" cy="722636"/>
          </a:xfrm>
          <a:prstGeom prst="rect">
            <a:avLst/>
          </a:prstGeom>
          <a:solidFill>
            <a:srgbClr val="F2F2F2"/>
          </a:solidFill>
          <a:effectLst>
            <a:outerShdw blurRad="50800" dist="76200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업무상 불가피한 사정이 없음에도 물리적으로 필요한 최소한의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시간마저도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허락하지 않는 등 그 행위가 타당하지 않은 것으로 판단되면 인정 가능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2334130" y="1923008"/>
            <a:ext cx="1904689" cy="400110"/>
            <a:chOff x="2092003" y="1369990"/>
            <a:chExt cx="1904689" cy="400110"/>
          </a:xfrm>
        </p:grpSpPr>
        <p:sp>
          <p:nvSpPr>
            <p:cNvPr id="28" name="직사각형 27"/>
            <p:cNvSpPr/>
            <p:nvPr/>
          </p:nvSpPr>
          <p:spPr>
            <a:xfrm>
              <a:off x="2092003" y="1372937"/>
              <a:ext cx="1892890" cy="39716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2000" b="1">
                  <a:solidFill>
                    <a:srgbClr val="D53B11"/>
                  </a:solidFill>
                  <a:latin typeface="나눔바른고딕"/>
                  <a:ea typeface="나눔바른고딕"/>
                  <a:cs typeface="함초롬돋움"/>
                </a:rPr>
                <a:t>과도한 업무 부여</a:t>
              </a:r>
            </a:p>
          </p:txBody>
        </p:sp>
        <p:cxnSp>
          <p:nvCxnSpPr>
            <p:cNvPr id="29" name="직선 연결선 28"/>
            <p:cNvCxnSpPr/>
            <p:nvPr/>
          </p:nvCxnSpPr>
          <p:spPr>
            <a:xfrm>
              <a:off x="2092003" y="1457930"/>
              <a:ext cx="0" cy="224230"/>
            </a:xfrm>
            <a:prstGeom prst="line">
              <a:avLst/>
            </a:prstGeom>
            <a:ln w="38100">
              <a:solidFill>
                <a:srgbClr val="D53B1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72377" y="601980"/>
            <a:ext cx="6872513" cy="522599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800">
                <a:latin typeface="나눔스퀘어라운드 ExtraBold"/>
                <a:ea typeface="나눔스퀘어라운드 ExtraBold"/>
              </a:rPr>
              <a:t>업무상 적정 범위를 넘은 것으로 인정되는 행위</a:t>
            </a:r>
            <a:endParaRPr lang="en-US" altLang="ko-KR" sz="2800">
              <a:solidFill>
                <a:srgbClr val="982A0C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31" name="사각형: 둥근 모서리 30"/>
          <p:cNvSpPr/>
          <p:nvPr/>
        </p:nvSpPr>
        <p:spPr>
          <a:xfrm>
            <a:off x="744357" y="642612"/>
            <a:ext cx="892966" cy="443784"/>
          </a:xfrm>
          <a:prstGeom prst="roundRect">
            <a:avLst>
              <a:gd name="adj" fmla="val 50000"/>
            </a:avLst>
          </a:prstGeom>
          <a:solidFill>
            <a:srgbClr val="681D0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ko-KR" altLang="en-US" sz="28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예시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38721" y="4088997"/>
            <a:ext cx="857284" cy="541668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08193" y="1825010"/>
            <a:ext cx="915281" cy="1708765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래픽 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42257" y="4098141"/>
            <a:ext cx="1181064" cy="1421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8" name="그룹 7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2" name="직사각형 11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사각형: 둥근 위쪽 모서리 12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27259" y="239844"/>
                <a:ext cx="3345783" cy="46076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99181" y="429604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4985869" y="239106"/>
              <a:ext cx="1548504" cy="461665"/>
              <a:chOff x="4985869" y="239106"/>
              <a:chExt cx="1548504" cy="461665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306768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행위요건</a:t>
                </a:r>
              </a:p>
            </p:txBody>
          </p:sp>
          <p:sp>
            <p:nvSpPr>
              <p:cNvPr id="11" name="타원 10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2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20" name="그룹 19"/>
          <p:cNvGrpSpPr/>
          <p:nvPr/>
        </p:nvGrpSpPr>
        <p:grpSpPr>
          <a:xfrm>
            <a:off x="561675" y="1440111"/>
            <a:ext cx="5872005" cy="529400"/>
            <a:chOff x="561675" y="1589469"/>
            <a:chExt cx="5872005" cy="52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사각형: 둥근 한쪽 모서리 20"/>
            <p:cNvSpPr/>
            <p:nvPr/>
          </p:nvSpPr>
          <p:spPr>
            <a:xfrm>
              <a:off x="820205" y="1747210"/>
              <a:ext cx="5511021" cy="357698"/>
            </a:xfrm>
            <a:prstGeom prst="round1Rect">
              <a:avLst>
                <a:gd name="adj" fmla="val 50000"/>
              </a:avLst>
            </a:prstGeom>
            <a:solidFill>
              <a:srgbClr val="DFF0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2" name="Rectangle 4"/>
            <p:cNvSpPr>
              <a:spLocks noChangeArrowheads="1"/>
            </p:cNvSpPr>
            <p:nvPr/>
          </p:nvSpPr>
          <p:spPr bwMode="white">
            <a:xfrm>
              <a:off x="1051151" y="1739956"/>
              <a:ext cx="5382529" cy="369332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800" b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신체적</a:t>
              </a:r>
              <a:r>
                <a:rPr lang="en-US" altLang="ko-KR" sz="1800" b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800" b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정신적 고통을 주거나 근무환경을 악화시켰을 것</a:t>
              </a:r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561675" y="1589469"/>
              <a:ext cx="529400" cy="529400"/>
              <a:chOff x="1409464" y="3502803"/>
              <a:chExt cx="1207524" cy="1207524"/>
            </a:xfrm>
          </p:grpSpPr>
          <p:sp>
            <p:nvSpPr>
              <p:cNvPr id="24" name="Oval 24"/>
              <p:cNvSpPr/>
              <p:nvPr/>
            </p:nvSpPr>
            <p:spPr>
              <a:xfrm>
                <a:off x="1409464" y="3502803"/>
                <a:ext cx="1207524" cy="1207524"/>
              </a:xfrm>
              <a:prstGeom prst="ellipse">
                <a:avLst/>
              </a:prstGeom>
              <a:solidFill>
                <a:srgbClr val="63B3DF"/>
              </a:solidFill>
              <a:ln>
                <a:noFill/>
              </a:ln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5" name="Oval 25"/>
              <p:cNvSpPr/>
              <p:nvPr/>
            </p:nvSpPr>
            <p:spPr>
              <a:xfrm>
                <a:off x="1605285" y="3703187"/>
                <a:ext cx="815883" cy="8158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>
                <a:lvl1pPr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742950" indent="-28575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1430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6002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057400" indent="-228600"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5146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29718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4290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3886200" indent="-228600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50000">
                    <a:solidFill>
                      <a:srgbClr val="22222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 algn="ctr" defTabSz="399852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6" name="Rectangle 28"/>
              <p:cNvSpPr/>
              <p:nvPr/>
            </p:nvSpPr>
            <p:spPr>
              <a:xfrm>
                <a:off x="1760268" y="3730724"/>
                <a:ext cx="526771" cy="74881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25400" tIns="25400" rIns="25400" bIns="25400" anchor="ctr">
                <a:spAutoFit/>
              </a:bodyPr>
              <a:lstStyle/>
              <a:p>
                <a:pPr algn="ctr" defTabSz="399852" ea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r>
                  <a:rPr lang="en-US" altLang="ko-KR" b="1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3</a:t>
                </a:r>
                <a:endParaRPr lang="x-none" altLang="x-none" b="1">
                  <a:solidFill>
                    <a:srgbClr val="292929"/>
                  </a:solidFill>
                  <a:latin typeface="나눔바른고딕"/>
                  <a:ea typeface="나눔바른고딕"/>
                  <a:sym typeface="Open Sans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1200150" y="2745540"/>
            <a:ext cx="6672042" cy="1108655"/>
            <a:chOff x="765078" y="2685791"/>
            <a:chExt cx="6672042" cy="1108655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사각형: 둥근 모서리 2"/>
            <p:cNvSpPr/>
            <p:nvPr/>
          </p:nvSpPr>
          <p:spPr>
            <a:xfrm>
              <a:off x="765078" y="2685791"/>
              <a:ext cx="6672042" cy="1108655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76200" dir="27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8133" name="Rectangle 5"/>
            <p:cNvSpPr>
              <a:spLocks noChangeArrowheads="1"/>
            </p:cNvSpPr>
            <p:nvPr/>
          </p:nvSpPr>
          <p:spPr bwMode="white">
            <a:xfrm>
              <a:off x="2355776" y="2871635"/>
              <a:ext cx="4517924" cy="7243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화장실 앞 근무지시 등 근로자가 제대로 된 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b="1" dirty="0">
                  <a:solidFill>
                    <a:srgbClr val="C00000"/>
                  </a:solidFill>
                  <a:latin typeface="나눔바른고딕"/>
                  <a:ea typeface="나눔바른고딕"/>
                  <a:cs typeface="함초롬돋움"/>
                </a:rPr>
                <a:t>업무수행을 할 수 없는 환경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을 조성하는 경우  </a:t>
              </a:r>
            </a:p>
          </p:txBody>
        </p:sp>
        <p:sp>
          <p:nvSpPr>
            <p:cNvPr id="32" name="Shape"/>
            <p:cNvSpPr/>
            <p:nvPr/>
          </p:nvSpPr>
          <p:spPr>
            <a:xfrm rot="10800000">
              <a:off x="6456797" y="3482417"/>
              <a:ext cx="262150" cy="233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  <p:sp>
          <p:nvSpPr>
            <p:cNvPr id="33" name="Shape"/>
            <p:cNvSpPr/>
            <p:nvPr/>
          </p:nvSpPr>
          <p:spPr>
            <a:xfrm>
              <a:off x="2546746" y="2888395"/>
              <a:ext cx="263764" cy="234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1200150" y="4705063"/>
            <a:ext cx="6672042" cy="1341473"/>
            <a:chOff x="1112948" y="4568242"/>
            <a:chExt cx="6672042" cy="1341473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사각형: 둥근 모서리 30"/>
            <p:cNvSpPr/>
            <p:nvPr/>
          </p:nvSpPr>
          <p:spPr>
            <a:xfrm>
              <a:off x="1112948" y="4568242"/>
              <a:ext cx="6672042" cy="134147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76200" dir="27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8134" name="Rectangle 6"/>
            <p:cNvSpPr>
              <a:spLocks noChangeArrowheads="1"/>
            </p:cNvSpPr>
            <p:nvPr/>
          </p:nvSpPr>
          <p:spPr bwMode="white">
            <a:xfrm>
              <a:off x="2760874" y="4701883"/>
              <a:ext cx="4403469" cy="10363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행위자의 의도가 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없었어도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그 행위로 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b="1" dirty="0" err="1">
                  <a:solidFill>
                    <a:srgbClr val="C00000"/>
                  </a:solidFill>
                  <a:latin typeface="나눔바른고딕"/>
                  <a:ea typeface="나눔바른고딕"/>
                  <a:cs typeface="함초롬돋움"/>
                </a:rPr>
                <a:t>신체적·정신적</a:t>
              </a:r>
              <a:r>
                <a:rPr lang="ko-KR" altLang="en-US" sz="1600" b="1" dirty="0">
                  <a:solidFill>
                    <a:srgbClr val="C00000"/>
                  </a:solidFill>
                  <a:latin typeface="나눔바른고딕"/>
                  <a:ea typeface="나눔바른고딕"/>
                  <a:cs typeface="함초롬돋움"/>
                </a:rPr>
                <a:t> 고통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을 느꼈거나 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b="1" dirty="0">
                  <a:solidFill>
                    <a:srgbClr val="C00000"/>
                  </a:solidFill>
                  <a:latin typeface="나눔바른고딕"/>
                  <a:ea typeface="나눔바른고딕"/>
                  <a:cs typeface="함초롬돋움"/>
                </a:rPr>
                <a:t>근무환경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이 예전보다 나빠진 경우</a:t>
              </a:r>
            </a:p>
          </p:txBody>
        </p:sp>
        <p:sp>
          <p:nvSpPr>
            <p:cNvPr id="36" name="Shape"/>
            <p:cNvSpPr/>
            <p:nvPr/>
          </p:nvSpPr>
          <p:spPr>
            <a:xfrm rot="10800000">
              <a:off x="6444993" y="5581032"/>
              <a:ext cx="262150" cy="233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  <p:sp>
          <p:nvSpPr>
            <p:cNvPr id="37" name="Shape"/>
            <p:cNvSpPr/>
            <p:nvPr/>
          </p:nvSpPr>
          <p:spPr>
            <a:xfrm>
              <a:off x="3075591" y="4779335"/>
              <a:ext cx="263764" cy="234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</p:grp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43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35" name="그림 34" descr="장난감, 레고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94132" y="4738223"/>
            <a:ext cx="1206867" cy="111540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/>
          <a:srcRect l="15950"/>
          <a:stretch>
            <a:fillRect/>
          </a:stretch>
        </p:blipFill>
        <p:spPr>
          <a:xfrm>
            <a:off x="1921125" y="2396375"/>
            <a:ext cx="654802" cy="1434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5" y="130832"/>
            <a:ext cx="9143470" cy="765156"/>
            <a:chOff x="265" y="130832"/>
            <a:chExt cx="9143470" cy="765156"/>
          </a:xfrm>
        </p:grpSpPr>
        <p:grpSp>
          <p:nvGrpSpPr>
            <p:cNvPr id="11" name="그룹 10"/>
            <p:cNvGrpSpPr/>
            <p:nvPr/>
          </p:nvGrpSpPr>
          <p:grpSpPr>
            <a:xfrm>
              <a:off x="265" y="130832"/>
              <a:ext cx="9143470" cy="765156"/>
              <a:chOff x="0" y="130640"/>
              <a:chExt cx="9143999" cy="765201"/>
            </a:xfrm>
            <a:effectLst/>
          </p:grpSpPr>
          <p:sp>
            <p:nvSpPr>
              <p:cNvPr id="15" name="직사각형 14"/>
              <p:cNvSpPr/>
              <p:nvPr/>
            </p:nvSpPr>
            <p:spPr>
              <a:xfrm>
                <a:off x="0" y="133498"/>
                <a:ext cx="958537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사각형: 둥근 위쪽 모서리 15"/>
              <p:cNvSpPr/>
              <p:nvPr/>
            </p:nvSpPr>
            <p:spPr>
              <a:xfrm>
                <a:off x="7251700" y="284818"/>
                <a:ext cx="1748760" cy="3379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7" name="평행 사변형 16"/>
              <p:cNvSpPr/>
              <p:nvPr/>
            </p:nvSpPr>
            <p:spPr>
              <a:xfrm rot="5400000">
                <a:off x="753153" y="368620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D53B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8" name="평행 사변형 17"/>
              <p:cNvSpPr/>
              <p:nvPr/>
            </p:nvSpPr>
            <p:spPr>
              <a:xfrm rot="16200000" flipH="1">
                <a:off x="1074990" y="368621"/>
                <a:ext cx="762341" cy="292100"/>
              </a:xfrm>
              <a:prstGeom prst="parallelogram">
                <a:avLst>
                  <a:gd name="adj" fmla="val 41638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1631947" y="130640"/>
                <a:ext cx="7512052" cy="640612"/>
              </a:xfrm>
              <a:prstGeom prst="rect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27260" y="239844"/>
                <a:ext cx="3345782" cy="46077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 요소 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403546" y="280991"/>
                <a:ext cx="545802" cy="188777"/>
              </a:xfrm>
              <a:prstGeom prst="roundRect">
                <a:avLst>
                  <a:gd name="adj" fmla="val 50000"/>
                </a:avLst>
              </a:prstGeom>
              <a:solidFill>
                <a:srgbClr val="D53B11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3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699182" y="429605"/>
                <a:ext cx="2335537" cy="26161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판단</a:t>
                </a:r>
              </a:p>
            </p:txBody>
          </p:sp>
        </p:grpSp>
        <p:grpSp>
          <p:nvGrpSpPr>
            <p:cNvPr id="12" name="그룹 11"/>
            <p:cNvGrpSpPr/>
            <p:nvPr/>
          </p:nvGrpSpPr>
          <p:grpSpPr>
            <a:xfrm>
              <a:off x="4985869" y="239106"/>
              <a:ext cx="1548504" cy="461665"/>
              <a:chOff x="4985869" y="239106"/>
              <a:chExt cx="1548504" cy="461665"/>
            </a:xfrm>
          </p:grpSpPr>
          <p:sp>
            <p:nvSpPr>
              <p:cNvPr id="13" name="Rectangle 5"/>
              <p:cNvSpPr>
                <a:spLocks noChangeArrowheads="1"/>
              </p:cNvSpPr>
              <p:nvPr/>
            </p:nvSpPr>
            <p:spPr bwMode="white">
              <a:xfrm>
                <a:off x="5227605" y="240030"/>
                <a:ext cx="1306768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나눔스퀘어라운드 ExtraBold"/>
                    <a:ea typeface="나눔스퀘어라운드 ExtraBold"/>
                  </a:rPr>
                  <a:t>행위장소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4985869" y="331227"/>
                <a:ext cx="277425" cy="2774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3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93" name="Group 17"/>
          <p:cNvGrpSpPr/>
          <p:nvPr/>
        </p:nvGrpSpPr>
        <p:grpSpPr>
          <a:xfrm>
            <a:off x="1901992" y="2970930"/>
            <a:ext cx="5296765" cy="5371435"/>
            <a:chOff x="1754163" y="2276872"/>
            <a:chExt cx="5616624" cy="5616624"/>
          </a:xfrm>
          <a:effectLst>
            <a:outerShdw blurRad="38100" dist="76200" dir="16200000" algn="ctr" rotWithShape="0">
              <a:srgbClr val="000000">
                <a:alpha val="50000"/>
              </a:srgbClr>
            </a:outerShdw>
          </a:effectLst>
        </p:grpSpPr>
        <p:grpSp>
          <p:nvGrpSpPr>
            <p:cNvPr id="94" name="Group 12"/>
            <p:cNvGrpSpPr/>
            <p:nvPr/>
          </p:nvGrpSpPr>
          <p:grpSpPr>
            <a:xfrm>
              <a:off x="2068835" y="2581270"/>
              <a:ext cx="4999062" cy="4999063"/>
              <a:chOff x="1754163" y="2276872"/>
              <a:chExt cx="5616624" cy="5616624"/>
            </a:xfrm>
          </p:grpSpPr>
          <p:sp>
            <p:nvSpPr>
              <p:cNvPr id="100" name="Block Arc 13"/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0800000"/>
                  <a:gd name="adj2" fmla="val 21586788"/>
                  <a:gd name="adj3" fmla="val 6977"/>
                </a:avLst>
              </a:prstGeom>
              <a:solidFill>
                <a:srgbClr val="C3E2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Block Arc 14"/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3437981"/>
                  <a:gd name="adj2" fmla="val 21586788"/>
                  <a:gd name="adj3" fmla="val 6977"/>
                </a:avLst>
              </a:prstGeom>
              <a:solidFill>
                <a:srgbClr val="C3E7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Block Arc 15"/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6201919"/>
                  <a:gd name="adj2" fmla="val 21586788"/>
                  <a:gd name="adj3" fmla="val 6977"/>
                </a:avLst>
              </a:prstGeom>
              <a:solidFill>
                <a:srgbClr val="FEE8CA"/>
              </a:solidFill>
              <a:ln>
                <a:noFill/>
              </a:ln>
              <a:effectLst>
                <a:outerShdw blurRad="76200" dist="76200" dir="162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Block Arc 16"/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9030955"/>
                  <a:gd name="adj2" fmla="val 21586788"/>
                  <a:gd name="adj3" fmla="val 6977"/>
                </a:avLst>
              </a:prstGeom>
              <a:solidFill>
                <a:srgbClr val="FACB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5" name="Group 11"/>
            <p:cNvGrpSpPr/>
            <p:nvPr/>
          </p:nvGrpSpPr>
          <p:grpSpPr>
            <a:xfrm>
              <a:off x="1754163" y="2276872"/>
              <a:ext cx="5616624" cy="5616624"/>
              <a:chOff x="1754163" y="2276872"/>
              <a:chExt cx="5616624" cy="5616624"/>
            </a:xfrm>
          </p:grpSpPr>
          <p:sp>
            <p:nvSpPr>
              <p:cNvPr id="96" name="Block Arc 3"/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0800000"/>
                  <a:gd name="adj2" fmla="val 21586788"/>
                  <a:gd name="adj3" fmla="val 6977"/>
                </a:avLst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Block Arc 4"/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3427380"/>
                  <a:gd name="adj2" fmla="val 21586788"/>
                  <a:gd name="adj3" fmla="val 6977"/>
                </a:avLst>
              </a:prstGeom>
              <a:solidFill>
                <a:srgbClr val="56BC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Block Arc 5"/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6201919"/>
                  <a:gd name="adj2" fmla="val 21586788"/>
                  <a:gd name="adj3" fmla="val 6977"/>
                </a:avLst>
              </a:prstGeom>
              <a:solidFill>
                <a:srgbClr val="FDAE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Block Arc 6"/>
              <p:cNvSpPr/>
              <p:nvPr/>
            </p:nvSpPr>
            <p:spPr>
              <a:xfrm>
                <a:off x="1754163" y="2276872"/>
                <a:ext cx="5616624" cy="5616624"/>
              </a:xfrm>
              <a:prstGeom prst="blockArc">
                <a:avLst>
                  <a:gd name="adj1" fmla="val 19047701"/>
                  <a:gd name="adj2" fmla="val 21586788"/>
                  <a:gd name="adj3" fmla="val 6977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15" name="Elbow Connector 34"/>
          <p:cNvCxnSpPr/>
          <p:nvPr/>
        </p:nvCxnSpPr>
        <p:spPr>
          <a:xfrm rot="16200000" flipH="1">
            <a:off x="1203296" y="4203982"/>
            <a:ext cx="720000" cy="1116000"/>
          </a:xfrm>
          <a:prstGeom prst="bentConnector3">
            <a:avLst>
              <a:gd name="adj1" fmla="val 10039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Elbow Connector 49"/>
          <p:cNvCxnSpPr/>
          <p:nvPr/>
        </p:nvCxnSpPr>
        <p:spPr>
          <a:xfrm>
            <a:off x="2734941" y="2053002"/>
            <a:ext cx="1368000" cy="1188000"/>
          </a:xfrm>
          <a:prstGeom prst="bentConnector3">
            <a:avLst>
              <a:gd name="adj1" fmla="val 99779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lbow Connector 58"/>
          <p:cNvCxnSpPr/>
          <p:nvPr/>
        </p:nvCxnSpPr>
        <p:spPr>
          <a:xfrm rot="10800000" flipV="1">
            <a:off x="4998127" y="2053283"/>
            <a:ext cx="1368000" cy="1188000"/>
          </a:xfrm>
          <a:prstGeom prst="bentConnector3">
            <a:avLst>
              <a:gd name="adj1" fmla="val 100262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9"/>
          <p:cNvSpPr>
            <a:spLocks noChangeArrowheads="1"/>
          </p:cNvSpPr>
          <p:nvPr/>
        </p:nvSpPr>
        <p:spPr bwMode="white">
          <a:xfrm>
            <a:off x="3126901" y="5069205"/>
            <a:ext cx="3044093" cy="64430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1800" b="1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괴롭힘 행위 </a:t>
            </a:r>
            <a:r>
              <a:rPr lang="ko-KR" altLang="en-US" sz="18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발생장소로</a:t>
            </a:r>
          </a:p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1800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인정될 수 있는 곳</a:t>
            </a:r>
          </a:p>
        </p:txBody>
      </p:sp>
      <p:sp>
        <p:nvSpPr>
          <p:cNvPr id="132" name="Rectangle 5"/>
          <p:cNvSpPr>
            <a:spLocks noChangeArrowheads="1"/>
          </p:cNvSpPr>
          <p:nvPr/>
        </p:nvSpPr>
        <p:spPr bwMode="white">
          <a:xfrm>
            <a:off x="1141832" y="1547001"/>
            <a:ext cx="1551556" cy="1041894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외근·출장지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등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업무수행이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이루어지는 곳</a:t>
            </a:r>
          </a:p>
        </p:txBody>
      </p:sp>
      <p:sp>
        <p:nvSpPr>
          <p:cNvPr id="133" name="Rectangle 6"/>
          <p:cNvSpPr>
            <a:spLocks noChangeArrowheads="1"/>
          </p:cNvSpPr>
          <p:nvPr/>
        </p:nvSpPr>
        <p:spPr bwMode="white">
          <a:xfrm>
            <a:off x="1141832" y="3306401"/>
            <a:ext cx="1008609" cy="1035094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non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회식이나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기업 행사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현장 등</a:t>
            </a:r>
          </a:p>
        </p:txBody>
      </p:sp>
      <p:sp>
        <p:nvSpPr>
          <p:cNvPr id="134" name="Rectangle 7"/>
          <p:cNvSpPr>
            <a:spLocks noChangeArrowheads="1"/>
          </p:cNvSpPr>
          <p:nvPr/>
        </p:nvSpPr>
        <p:spPr bwMode="white">
          <a:xfrm>
            <a:off x="7172494" y="1906535"/>
            <a:ext cx="968322" cy="396610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사적 공간</a:t>
            </a:r>
          </a:p>
        </p:txBody>
      </p:sp>
      <p:sp>
        <p:nvSpPr>
          <p:cNvPr id="135" name="Rectangle 8"/>
          <p:cNvSpPr>
            <a:spLocks noChangeArrowheads="1"/>
          </p:cNvSpPr>
          <p:nvPr/>
        </p:nvSpPr>
        <p:spPr bwMode="white">
          <a:xfrm>
            <a:off x="7322041" y="2890899"/>
            <a:ext cx="1902706" cy="1041021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사내 메신저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·SNS 등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온라인상의 공간</a:t>
            </a:r>
          </a:p>
        </p:txBody>
      </p:sp>
      <p:pic>
        <p:nvPicPr>
          <p:cNvPr id="136" name="그림 13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718886" y="3127571"/>
            <a:ext cx="612000" cy="612000"/>
          </a:xfrm>
          <a:prstGeom prst="rect">
            <a:avLst/>
          </a:prstGeom>
        </p:spPr>
      </p:pic>
      <p:pic>
        <p:nvPicPr>
          <p:cNvPr id="137" name="그림 13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45142" y="3481308"/>
            <a:ext cx="612000" cy="612000"/>
          </a:xfrm>
          <a:prstGeom prst="rect">
            <a:avLst/>
          </a:prstGeom>
        </p:spPr>
      </p:pic>
      <p:pic>
        <p:nvPicPr>
          <p:cNvPr id="138" name="그림 13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534373" y="1795270"/>
            <a:ext cx="612000" cy="612000"/>
          </a:xfrm>
          <a:prstGeom prst="rect">
            <a:avLst/>
          </a:prstGeom>
        </p:spPr>
      </p:pic>
      <p:pic>
        <p:nvPicPr>
          <p:cNvPr id="139" name="그림 13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45142" y="1776430"/>
            <a:ext cx="612000" cy="612000"/>
          </a:xfrm>
          <a:prstGeom prst="rect">
            <a:avLst/>
          </a:prstGeom>
        </p:spPr>
      </p:pic>
      <p:cxnSp>
        <p:nvCxnSpPr>
          <p:cNvPr id="140" name="Elbow Connector 63"/>
          <p:cNvCxnSpPr/>
          <p:nvPr/>
        </p:nvCxnSpPr>
        <p:spPr>
          <a:xfrm rot="5400000">
            <a:off x="7042164" y="3841981"/>
            <a:ext cx="1008000" cy="1282320"/>
          </a:xfrm>
          <a:prstGeom prst="bentConnector3">
            <a:avLst>
              <a:gd name="adj1" fmla="val 98348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568254" y="4340531"/>
            <a:ext cx="941621" cy="62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5" y="130832"/>
            <a:ext cx="9143470" cy="765156"/>
            <a:chOff x="0" y="130640"/>
            <a:chExt cx="9143999" cy="765201"/>
          </a:xfrm>
          <a:effectLst/>
        </p:grpSpPr>
        <p:sp>
          <p:nvSpPr>
            <p:cNvPr id="14" name="직사각형 13"/>
            <p:cNvSpPr/>
            <p:nvPr/>
          </p:nvSpPr>
          <p:spPr>
            <a:xfrm>
              <a:off x="0" y="133498"/>
              <a:ext cx="958537" cy="640612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5" name="사각형: 둥근 위쪽 모서리 14"/>
            <p:cNvSpPr/>
            <p:nvPr/>
          </p:nvSpPr>
          <p:spPr>
            <a:xfrm>
              <a:off x="7251700" y="284818"/>
              <a:ext cx="1748760" cy="337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평행 사변형 15"/>
            <p:cNvSpPr/>
            <p:nvPr/>
          </p:nvSpPr>
          <p:spPr>
            <a:xfrm rot="5400000">
              <a:off x="753153" y="368620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D53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7" name="평행 사변형 16"/>
            <p:cNvSpPr/>
            <p:nvPr/>
          </p:nvSpPr>
          <p:spPr>
            <a:xfrm rot="16200000" flipH="1">
              <a:off x="1074990" y="368621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1631947" y="130640"/>
              <a:ext cx="7512052" cy="640612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27259" y="239844"/>
              <a:ext cx="2917133" cy="46076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괴롭힘의 판단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403546" y="280991"/>
              <a:ext cx="545802" cy="188777"/>
            </a:xfrm>
            <a:prstGeom prst="roundRect">
              <a:avLst>
                <a:gd name="adj" fmla="val 50000"/>
              </a:avLst>
            </a:prstGeom>
            <a:solidFill>
              <a:srgbClr val="D53B11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3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99181" y="429604"/>
              <a:ext cx="2335537" cy="2616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괴롭힘의 판단</a:t>
              </a:r>
            </a:p>
          </p:txBody>
        </p:sp>
      </p:grp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45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100" name="그림 9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895133" y="4393111"/>
            <a:ext cx="1022273" cy="2223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ectangle 10"/>
          <p:cNvSpPr>
            <a:spLocks noChangeArrowheads="1"/>
          </p:cNvSpPr>
          <p:nvPr/>
        </p:nvSpPr>
        <p:spPr bwMode="white">
          <a:xfrm>
            <a:off x="5535267" y="2870187"/>
            <a:ext cx="3825542" cy="11855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tx1"/>
                </a:solidFill>
                <a:latin typeface="나눔바른고딕"/>
                <a:ea typeface="나눔바른고딕"/>
                <a:cs typeface="함초롬돋움"/>
              </a:rPr>
              <a:t>구체적인 사정을 참작하여</a:t>
            </a:r>
            <a:endParaRPr lang="ko-KR" altLang="en-US" sz="2001" b="1">
              <a:solidFill>
                <a:srgbClr val="C00000"/>
              </a:solidFill>
              <a:latin typeface="나눔바른고딕"/>
              <a:ea typeface="나눔바른고딕"/>
              <a:cs typeface="함초롬돋움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defRPr lang="ko-KR" altLang="en-US"/>
            </a:pPr>
            <a:r>
              <a:rPr lang="ko-KR" altLang="en-US" sz="2800" b="1">
                <a:solidFill>
                  <a:srgbClr val="C00000"/>
                </a:solidFill>
                <a:latin typeface="나눔바른고딕"/>
                <a:ea typeface="나눔바른고딕"/>
                <a:cs typeface="함초롬돋움"/>
              </a:rPr>
              <a:t>종합적   </a:t>
            </a:r>
            <a:r>
              <a:rPr lang="ko-KR" altLang="en-US" sz="2001" b="1">
                <a:solidFill>
                  <a:schemeClr val="tx1"/>
                </a:solidFill>
                <a:latin typeface="나눔바른고딕"/>
                <a:ea typeface="나눔바른고딕"/>
                <a:cs typeface="함초롬돋움"/>
              </a:rPr>
              <a:t>으로 판단</a:t>
            </a:r>
          </a:p>
        </p:txBody>
      </p:sp>
      <p:pic>
        <p:nvPicPr>
          <p:cNvPr id="102" name="그래픽 10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10800000">
            <a:off x="6190680" y="3424672"/>
            <a:ext cx="1358594" cy="858180"/>
          </a:xfrm>
          <a:prstGeom prst="rect">
            <a:avLst/>
          </a:prstGeom>
        </p:spPr>
      </p:pic>
      <p:pic>
        <p:nvPicPr>
          <p:cNvPr id="47" name="Picture 3" descr="C:\Users\admin\Desktop\wavearrow-blue.pn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16200000">
            <a:off x="3555844" y="3658218"/>
            <a:ext cx="3980825" cy="589570"/>
          </a:xfrm>
          <a:prstGeom prst="rect">
            <a:avLst/>
          </a:prstGeom>
          <a:noFill/>
        </p:spPr>
      </p:pic>
      <p:grpSp>
        <p:nvGrpSpPr>
          <p:cNvPr id="27" name="그룹 26"/>
          <p:cNvGrpSpPr/>
          <p:nvPr/>
        </p:nvGrpSpPr>
        <p:grpSpPr>
          <a:xfrm>
            <a:off x="809323" y="1937727"/>
            <a:ext cx="4231553" cy="722716"/>
            <a:chOff x="809323" y="1937727"/>
            <a:chExt cx="4231553" cy="722716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56" name="Round Same Side Corner Rectangle 4"/>
            <p:cNvSpPr/>
            <p:nvPr/>
          </p:nvSpPr>
          <p:spPr>
            <a:xfrm rot="5400000">
              <a:off x="2591810" y="211377"/>
              <a:ext cx="720000" cy="4178133"/>
            </a:xfrm>
            <a:prstGeom prst="round2SameRect">
              <a:avLst>
                <a:gd name="adj1" fmla="val 16667"/>
                <a:gd name="adj2" fmla="val 5000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8" name="Rectangle 5"/>
            <p:cNvSpPr>
              <a:spLocks noChangeArrowheads="1"/>
            </p:cNvSpPr>
            <p:nvPr/>
          </p:nvSpPr>
          <p:spPr bwMode="white">
            <a:xfrm>
              <a:off x="1708347" y="2107148"/>
              <a:ext cx="2261646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당사자와의 관계</a:t>
              </a:r>
            </a:p>
          </p:txBody>
        </p:sp>
        <p:sp>
          <p:nvSpPr>
            <p:cNvPr id="36" name="Rectangle 2"/>
            <p:cNvSpPr/>
            <p:nvPr/>
          </p:nvSpPr>
          <p:spPr>
            <a:xfrm rot="16200000">
              <a:off x="809322" y="1937728"/>
              <a:ext cx="720002" cy="720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CE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3" name="그림 2" descr="벡터그래픽이(가) 표시된 사진  자동 생성된 설명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907148" y="2035848"/>
              <a:ext cx="495926" cy="495926"/>
            </a:xfrm>
            <a:prstGeom prst="rect">
              <a:avLst/>
            </a:prstGeom>
            <a:effectLst/>
          </p:spPr>
        </p:pic>
      </p:grpSp>
      <p:grpSp>
        <p:nvGrpSpPr>
          <p:cNvPr id="24" name="그룹 23"/>
          <p:cNvGrpSpPr/>
          <p:nvPr/>
        </p:nvGrpSpPr>
        <p:grpSpPr>
          <a:xfrm>
            <a:off x="809323" y="4457523"/>
            <a:ext cx="4231554" cy="721404"/>
            <a:chOff x="809323" y="4457898"/>
            <a:chExt cx="4231554" cy="721404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61" name="Round Same Side Corner Rectangle 4"/>
            <p:cNvSpPr/>
            <p:nvPr/>
          </p:nvSpPr>
          <p:spPr>
            <a:xfrm rot="5400000">
              <a:off x="2591810" y="2728831"/>
              <a:ext cx="720000" cy="4178134"/>
            </a:xfrm>
            <a:prstGeom prst="round2SameRect">
              <a:avLst>
                <a:gd name="adj1" fmla="val 16667"/>
                <a:gd name="adj2" fmla="val 5000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5" name="Rectangle 8"/>
            <p:cNvSpPr>
              <a:spLocks noChangeArrowheads="1"/>
            </p:cNvSpPr>
            <p:nvPr/>
          </p:nvSpPr>
          <p:spPr bwMode="white">
            <a:xfrm>
              <a:off x="1708347" y="4624337"/>
              <a:ext cx="3200295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행위 내용 및 정도</a:t>
              </a:r>
            </a:p>
          </p:txBody>
        </p:sp>
        <p:sp>
          <p:nvSpPr>
            <p:cNvPr id="39" name="Rectangle 2"/>
            <p:cNvSpPr/>
            <p:nvPr/>
          </p:nvSpPr>
          <p:spPr>
            <a:xfrm rot="16200000">
              <a:off x="809323" y="4459302"/>
              <a:ext cx="720000" cy="720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CE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907148" y="4569933"/>
              <a:ext cx="495926" cy="495926"/>
            </a:xfrm>
            <a:prstGeom prst="rect">
              <a:avLst/>
            </a:prstGeom>
            <a:effectLst/>
          </p:spPr>
        </p:pic>
      </p:grpSp>
      <p:grpSp>
        <p:nvGrpSpPr>
          <p:cNvPr id="25" name="그룹 24"/>
          <p:cNvGrpSpPr/>
          <p:nvPr/>
        </p:nvGrpSpPr>
        <p:grpSpPr>
          <a:xfrm>
            <a:off x="809323" y="3619401"/>
            <a:ext cx="4231554" cy="720002"/>
            <a:chOff x="809323" y="3618744"/>
            <a:chExt cx="4231554" cy="720002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60" name="Round Same Side Corner Rectangle 4"/>
            <p:cNvSpPr/>
            <p:nvPr/>
          </p:nvSpPr>
          <p:spPr>
            <a:xfrm rot="5400000">
              <a:off x="2591810" y="1889679"/>
              <a:ext cx="720000" cy="4178134"/>
            </a:xfrm>
            <a:prstGeom prst="round2SameRect">
              <a:avLst>
                <a:gd name="adj1" fmla="val 16667"/>
                <a:gd name="adj2" fmla="val 5000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4" name="Rectangle 7"/>
            <p:cNvSpPr>
              <a:spLocks noChangeArrowheads="1"/>
            </p:cNvSpPr>
            <p:nvPr/>
          </p:nvSpPr>
          <p:spPr bwMode="white">
            <a:xfrm>
              <a:off x="1708347" y="3786606"/>
              <a:ext cx="3216177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행위에 대한 피해자의 반응</a:t>
              </a:r>
            </a:p>
          </p:txBody>
        </p:sp>
        <p:sp>
          <p:nvSpPr>
            <p:cNvPr id="38" name="Rectangle 2"/>
            <p:cNvSpPr/>
            <p:nvPr/>
          </p:nvSpPr>
          <p:spPr>
            <a:xfrm rot="16200000">
              <a:off x="809323" y="3618744"/>
              <a:ext cx="720000" cy="720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CE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907148" y="3723308"/>
              <a:ext cx="495926" cy="495926"/>
            </a:xfrm>
            <a:prstGeom prst="rect">
              <a:avLst/>
            </a:prstGeom>
            <a:effectLst/>
          </p:spPr>
        </p:pic>
      </p:grpSp>
      <p:grpSp>
        <p:nvGrpSpPr>
          <p:cNvPr id="23" name="그룹 22"/>
          <p:cNvGrpSpPr/>
          <p:nvPr/>
        </p:nvGrpSpPr>
        <p:grpSpPr>
          <a:xfrm>
            <a:off x="809323" y="5297047"/>
            <a:ext cx="4231554" cy="720000"/>
            <a:chOff x="809323" y="5297047"/>
            <a:chExt cx="4231554" cy="720000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62" name="Round Same Side Corner Rectangle 4"/>
            <p:cNvSpPr/>
            <p:nvPr/>
          </p:nvSpPr>
          <p:spPr>
            <a:xfrm rot="5400000">
              <a:off x="2591810" y="3567980"/>
              <a:ext cx="720000" cy="4178134"/>
            </a:xfrm>
            <a:prstGeom prst="round2SameRect">
              <a:avLst>
                <a:gd name="adj1" fmla="val 16667"/>
                <a:gd name="adj2" fmla="val 2540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6" name="Rectangle 9"/>
            <p:cNvSpPr>
              <a:spLocks noChangeArrowheads="1"/>
            </p:cNvSpPr>
            <p:nvPr/>
          </p:nvSpPr>
          <p:spPr bwMode="white">
            <a:xfrm>
              <a:off x="1708347" y="5463487"/>
              <a:ext cx="3299881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행위기간(일회적/단기간/지속적)</a:t>
              </a:r>
            </a:p>
          </p:txBody>
        </p:sp>
        <p:sp>
          <p:nvSpPr>
            <p:cNvPr id="40" name="Rectangle 2"/>
            <p:cNvSpPr/>
            <p:nvPr/>
          </p:nvSpPr>
          <p:spPr>
            <a:xfrm rot="16200000">
              <a:off x="809323" y="5297047"/>
              <a:ext cx="720000" cy="720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CE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916823" y="5433170"/>
              <a:ext cx="476576" cy="476576"/>
            </a:xfrm>
            <a:prstGeom prst="rect">
              <a:avLst/>
            </a:prstGeom>
            <a:effectLst/>
          </p:spPr>
        </p:pic>
      </p:grpSp>
      <p:grpSp>
        <p:nvGrpSpPr>
          <p:cNvPr id="26" name="그룹 25"/>
          <p:cNvGrpSpPr/>
          <p:nvPr/>
        </p:nvGrpSpPr>
        <p:grpSpPr>
          <a:xfrm>
            <a:off x="809323" y="2778564"/>
            <a:ext cx="4231554" cy="722717"/>
            <a:chOff x="809323" y="2776878"/>
            <a:chExt cx="4231554" cy="722717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59" name="Round Same Side Corner Rectangle 4"/>
            <p:cNvSpPr/>
            <p:nvPr/>
          </p:nvSpPr>
          <p:spPr>
            <a:xfrm rot="5400000">
              <a:off x="2591810" y="1050528"/>
              <a:ext cx="720000" cy="4178134"/>
            </a:xfrm>
            <a:prstGeom prst="round2SameRect">
              <a:avLst>
                <a:gd name="adj1" fmla="val 16667"/>
                <a:gd name="adj2" fmla="val 5000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white">
            <a:xfrm>
              <a:off x="1708347" y="2946035"/>
              <a:ext cx="2261647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행위 장소 및 상황</a:t>
              </a:r>
            </a:p>
          </p:txBody>
        </p:sp>
        <p:sp>
          <p:nvSpPr>
            <p:cNvPr id="37" name="Rectangle 2"/>
            <p:cNvSpPr/>
            <p:nvPr/>
          </p:nvSpPr>
          <p:spPr>
            <a:xfrm rot="16200000">
              <a:off x="809322" y="2776879"/>
              <a:ext cx="720002" cy="720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CE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907148" y="2907380"/>
              <a:ext cx="495926" cy="4959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ChangeArrowheads="1"/>
          </p:cNvSpPr>
          <p:nvPr/>
        </p:nvSpPr>
        <p:spPr bwMode="white">
          <a:xfrm>
            <a:off x="1478024" y="1429372"/>
            <a:ext cx="6849726" cy="11118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문제된 행위를 피해자와 같은 처지에 있는 일반적이고도 평균적인 사람의 입장에서 바라보았을 때 </a:t>
            </a:r>
            <a:r>
              <a:rPr lang="ko-KR" altLang="en-US" sz="1800" dirty="0" err="1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신체적·정신적</a:t>
            </a:r>
            <a:r>
              <a:rPr lang="ko-KR" altLang="en-US" sz="1800" dirty="0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 고통이나 근무환경 악화가 발생할 수 있다는 점이 인정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되어야 함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white">
          <a:xfrm>
            <a:off x="1478024" y="2769543"/>
            <a:ext cx="7054306" cy="8004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피해자가 </a:t>
            </a:r>
            <a:r>
              <a:rPr lang="ko-KR" altLang="en-US" sz="1800">
                <a:solidFill>
                  <a:srgbClr val="D53B11"/>
                </a:solidFill>
                <a:latin typeface="나눔바른고딕"/>
                <a:ea typeface="나눔바른고딕"/>
                <a:cs typeface="함초롬돋움"/>
              </a:rPr>
              <a:t>실제로 신체적·정신적 고통을 받았거나 근무환경이 악화되었다는 결과가 발생</a:t>
            </a:r>
            <a:r>
              <a:rPr lang="ko-KR" altLang="en-US" sz="16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해야 함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265" y="130832"/>
            <a:ext cx="9143470" cy="765156"/>
            <a:chOff x="0" y="130640"/>
            <a:chExt cx="9143999" cy="765201"/>
          </a:xfrm>
          <a:effectLst/>
        </p:grpSpPr>
        <p:sp>
          <p:nvSpPr>
            <p:cNvPr id="8" name="직사각형 7"/>
            <p:cNvSpPr/>
            <p:nvPr/>
          </p:nvSpPr>
          <p:spPr>
            <a:xfrm>
              <a:off x="0" y="133498"/>
              <a:ext cx="958537" cy="640612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9" name="사각형: 둥근 위쪽 모서리 8"/>
            <p:cNvSpPr/>
            <p:nvPr/>
          </p:nvSpPr>
          <p:spPr>
            <a:xfrm>
              <a:off x="7251700" y="284818"/>
              <a:ext cx="1748760" cy="337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0" name="평행 사변형 9"/>
            <p:cNvSpPr/>
            <p:nvPr/>
          </p:nvSpPr>
          <p:spPr>
            <a:xfrm rot="5400000">
              <a:off x="753153" y="368620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D53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1" name="평행 사변형 10"/>
            <p:cNvSpPr/>
            <p:nvPr/>
          </p:nvSpPr>
          <p:spPr>
            <a:xfrm rot="16200000" flipH="1">
              <a:off x="1074990" y="368621"/>
              <a:ext cx="762341" cy="292100"/>
            </a:xfrm>
            <a:prstGeom prst="parallelogram">
              <a:avLst>
                <a:gd name="adj" fmla="val 41638"/>
              </a:avLst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631947" y="130640"/>
              <a:ext cx="7512052" cy="640612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27257" y="239844"/>
              <a:ext cx="4193559" cy="46077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인정되려면</a:t>
              </a:r>
              <a:r>
                <a:rPr lang="en-US" altLang="ko-KR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03546" y="280991"/>
              <a:ext cx="545802" cy="188777"/>
            </a:xfrm>
            <a:prstGeom prst="roundRect">
              <a:avLst>
                <a:gd name="adj" fmla="val 50000"/>
              </a:avLst>
            </a:prstGeom>
            <a:solidFill>
              <a:srgbClr val="D53B11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3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99182" y="429605"/>
              <a:ext cx="2335537" cy="26161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괴롭힘의 판단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948178" y="1333232"/>
            <a:ext cx="476250" cy="476250"/>
            <a:chOff x="658273" y="1548999"/>
            <a:chExt cx="476250" cy="476250"/>
          </a:xfrm>
        </p:grpSpPr>
        <p:pic>
          <p:nvPicPr>
            <p:cNvPr id="5" name="그래픽 4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658273" y="1548999"/>
              <a:ext cx="476250" cy="4762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1967" y="1611289"/>
              <a:ext cx="33374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2000" b="1" dirty="0">
                  <a:solidFill>
                    <a:schemeClr val="bg1"/>
                  </a:solidFill>
                  <a:latin typeface="나눔바른고딕"/>
                  <a:ea typeface="나눔바른고딕"/>
                </a:rPr>
                <a:t>1</a:t>
              </a:r>
              <a:endParaRPr lang="ko-KR" altLang="en-US" sz="2000" b="1" dirty="0">
                <a:solidFill>
                  <a:schemeClr val="bg1"/>
                </a:solidFill>
                <a:latin typeface="나눔바른고딕"/>
                <a:ea typeface="나눔바른고딕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948178" y="2692177"/>
            <a:ext cx="476250" cy="476250"/>
            <a:chOff x="658273" y="1548999"/>
            <a:chExt cx="476250" cy="476250"/>
          </a:xfrm>
        </p:grpSpPr>
        <p:pic>
          <p:nvPicPr>
            <p:cNvPr id="22" name="그래픽 21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658273" y="1548999"/>
              <a:ext cx="476250" cy="47625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6859" y="1624452"/>
              <a:ext cx="333746" cy="40011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defRPr lang="ko-KR" altLang="en-US"/>
              </a:pPr>
              <a:r>
                <a:rPr lang="en-US" altLang="ko-KR" sz="2000" b="1" dirty="0">
                  <a:solidFill>
                    <a:schemeClr val="bg1"/>
                  </a:solidFill>
                  <a:latin typeface="나눔바른고딕"/>
                  <a:ea typeface="나눔바른고딕"/>
                </a:rPr>
                <a:t>2</a:t>
              </a:r>
              <a:endParaRPr lang="ko-KR" altLang="en-US" sz="2000" b="1" dirty="0">
                <a:solidFill>
                  <a:schemeClr val="bg1"/>
                </a:solidFill>
                <a:latin typeface="나눔바른고딕"/>
                <a:ea typeface="나눔바른고딕"/>
              </a:endParaRPr>
            </a:p>
          </p:txBody>
        </p:sp>
      </p:grp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5812915" y="3879861"/>
            <a:ext cx="2218764" cy="1332000"/>
            <a:chOff x="5842298" y="3640259"/>
            <a:chExt cx="2218764" cy="1332000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048461" y="3640259"/>
              <a:ext cx="1806438" cy="1332000"/>
            </a:xfrm>
            <a:prstGeom prst="rect">
              <a:avLst/>
            </a:prstGeom>
            <a:effectLst>
              <a:outerShdw blurRad="76200" dist="76200" dir="2700000" algn="ctr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3" name="Rectangle 5"/>
            <p:cNvSpPr>
              <a:spLocks noChangeArrowheads="1"/>
            </p:cNvSpPr>
            <p:nvPr/>
          </p:nvSpPr>
          <p:spPr bwMode="white">
            <a:xfrm>
              <a:off x="5842298" y="3811723"/>
              <a:ext cx="2218764" cy="7473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1" b="1">
                  <a:solidFill>
                    <a:schemeClr val="bg1"/>
                  </a:solidFill>
                  <a:latin typeface="휴먼편지체"/>
                  <a:ea typeface="휴먼편지체"/>
                </a:rPr>
                <a:t>근무환경이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1" b="1">
                  <a:solidFill>
                    <a:schemeClr val="bg1"/>
                  </a:solidFill>
                  <a:latin typeface="휴먼편지체"/>
                  <a:ea typeface="휴먼편지체"/>
                </a:rPr>
                <a:t>악화되었어요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1484507" y="3879861"/>
            <a:ext cx="2218764" cy="1332000"/>
            <a:chOff x="1513890" y="3640259"/>
            <a:chExt cx="2218764" cy="1332000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720056" y="3640259"/>
              <a:ext cx="1806433" cy="1332000"/>
            </a:xfrm>
            <a:prstGeom prst="rect">
              <a:avLst/>
            </a:prstGeom>
            <a:effectLst>
              <a:outerShdw blurRad="76200" dist="76200" dir="2700000" algn="ctr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34" name="Rectangle 5"/>
            <p:cNvSpPr>
              <a:spLocks noChangeArrowheads="1"/>
            </p:cNvSpPr>
            <p:nvPr/>
          </p:nvSpPr>
          <p:spPr bwMode="white">
            <a:xfrm>
              <a:off x="1513890" y="3856414"/>
              <a:ext cx="2218764" cy="7448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1" b="1">
                  <a:solidFill>
                    <a:schemeClr val="bg1"/>
                  </a:solidFill>
                  <a:latin typeface="휴먼편지체"/>
                  <a:ea typeface="휴먼편지체"/>
                </a:rPr>
                <a:t>신체적</a:t>
              </a:r>
              <a:r>
                <a:rPr lang="ko-KR" altLang="en-US" sz="1801" b="1">
                  <a:solidFill>
                    <a:schemeClr val="bg1"/>
                  </a:solidFill>
                  <a:latin typeface="바탕"/>
                  <a:ea typeface="휴먼편지체"/>
                </a:rPr>
                <a:t>·</a:t>
              </a:r>
              <a:r>
                <a:rPr lang="ko-KR" altLang="en-US" sz="1801" b="1">
                  <a:solidFill>
                    <a:schemeClr val="bg1"/>
                  </a:solidFill>
                  <a:latin typeface="휴먼편지체"/>
                  <a:ea typeface="휴먼편지체"/>
                </a:rPr>
                <a:t>정신적으로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1" b="1">
                  <a:solidFill>
                    <a:schemeClr val="bg1"/>
                  </a:solidFill>
                  <a:latin typeface="휴먼편지체"/>
                  <a:ea typeface="휴먼편지체"/>
                </a:rPr>
                <a:t>고통받았어요</a:t>
              </a:r>
            </a:p>
          </p:txBody>
        </p:sp>
      </p:grpSp>
      <p:sp>
        <p:nvSpPr>
          <p:cNvPr id="18" name="Rectangle 6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284499" y="5239904"/>
            <a:ext cx="1534546" cy="124935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flipH="1">
            <a:off x="5823914" y="4794862"/>
            <a:ext cx="1258578" cy="178169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7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95212" y="1910617"/>
            <a:ext cx="2053541" cy="687981"/>
          </a:xfrm>
          <a:prstGeom prst="rect">
            <a:avLst/>
          </a:prstGeom>
          <a:solidFill>
            <a:srgbClr val="3D384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642293" y="3684816"/>
            <a:ext cx="5859413" cy="491490"/>
            <a:chOff x="1908630" y="3783896"/>
            <a:chExt cx="5326739" cy="4914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사각형: 둥근 모서리 7"/>
            <p:cNvSpPr/>
            <p:nvPr/>
          </p:nvSpPr>
          <p:spPr>
            <a:xfrm>
              <a:off x="2397626" y="3851321"/>
              <a:ext cx="4348747" cy="372740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white">
            <a:xfrm>
              <a:off x="1908630" y="3783896"/>
              <a:ext cx="5326739" cy="4914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 dirty="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괴롭힘으로 볼 수 있는 구체적 사례</a:t>
              </a: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180188" y="4255500"/>
            <a:ext cx="4783622" cy="491490"/>
            <a:chOff x="2397626" y="3787768"/>
            <a:chExt cx="4348747" cy="4914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사각형: 둥근 모서리 14"/>
            <p:cNvSpPr/>
            <p:nvPr/>
          </p:nvSpPr>
          <p:spPr>
            <a:xfrm>
              <a:off x="2397626" y="3851321"/>
              <a:ext cx="4348747" cy="372740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white">
            <a:xfrm>
              <a:off x="2570970" y="3787768"/>
              <a:ext cx="4002058" cy="4914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 dirty="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직장 내 괴롭힘 사례 연구</a:t>
              </a:r>
            </a:p>
          </p:txBody>
        </p:sp>
      </p:grpSp>
      <p:pic>
        <p:nvPicPr>
          <p:cNvPr id="2" name="그래픽 1"/>
          <p:cNvPicPr>
            <a:picLocks noChangeAspect="1"/>
          </p:cNvPicPr>
          <p:nvPr/>
        </p:nvPicPr>
        <p:blipFill rotWithShape="1">
          <a:blip r:embed="rId2"/>
          <a:srcRect l="20670"/>
          <a:stretch>
            <a:fillRect/>
          </a:stretch>
        </p:blipFill>
        <p:spPr>
          <a:xfrm>
            <a:off x="0" y="267889"/>
            <a:ext cx="3174814" cy="43819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4"/>
          <p:cNvSpPr>
            <a:spLocks noChangeArrowheads="1"/>
          </p:cNvSpPr>
          <p:nvPr/>
        </p:nvSpPr>
        <p:spPr bwMode="white">
          <a:xfrm>
            <a:off x="1594853" y="1640205"/>
            <a:ext cx="5905059" cy="183451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4400" dirty="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PART 4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4400" dirty="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괴롭힘 행위 예시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909834" y="4691793"/>
            <a:ext cx="1952130" cy="1991969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017102">
            <a:off x="7173316" y="4332452"/>
            <a:ext cx="354621" cy="314475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402827" y="4806990"/>
            <a:ext cx="430905" cy="284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265" y="199"/>
            <a:ext cx="9143471" cy="6857603"/>
            <a:chOff x="265" y="199"/>
            <a:chExt cx="9143471" cy="6857603"/>
          </a:xfrm>
        </p:grpSpPr>
        <p:grpSp>
          <p:nvGrpSpPr>
            <p:cNvPr id="14" name="그룹 13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grpSp>
            <p:nvGrpSpPr>
              <p:cNvPr id="15" name="그룹 14"/>
              <p:cNvGrpSpPr/>
              <p:nvPr/>
            </p:nvGrpSpPr>
            <p:grpSpPr>
              <a:xfrm>
                <a:off x="265" y="199"/>
                <a:ext cx="9143471" cy="6857603"/>
                <a:chOff x="265" y="199"/>
                <a:chExt cx="9143471" cy="6857603"/>
              </a:xfrm>
            </p:grpSpPr>
            <p:sp>
              <p:nvSpPr>
                <p:cNvPr id="17" name="직사각형 16"/>
                <p:cNvSpPr/>
                <p:nvPr/>
              </p:nvSpPr>
              <p:spPr>
                <a:xfrm>
                  <a:off x="265" y="199"/>
                  <a:ext cx="9143471" cy="6857603"/>
                </a:xfrm>
                <a:prstGeom prst="rect">
                  <a:avLst/>
                </a:prstGeom>
                <a:solidFill>
                  <a:srgbClr val="675E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/>
                </a:p>
              </p:txBody>
            </p:sp>
            <p:grpSp>
              <p:nvGrpSpPr>
                <p:cNvPr id="18" name="그룹 17"/>
                <p:cNvGrpSpPr/>
                <p:nvPr/>
              </p:nvGrpSpPr>
              <p:grpSpPr>
                <a:xfrm>
                  <a:off x="265" y="199"/>
                  <a:ext cx="9143471" cy="6857603"/>
                  <a:chOff x="265" y="199"/>
                  <a:chExt cx="9143471" cy="6857603"/>
                </a:xfrm>
              </p:grpSpPr>
              <p:sp>
                <p:nvSpPr>
                  <p:cNvPr id="19" name="직각 삼각형 18"/>
                  <p:cNvSpPr/>
                  <p:nvPr/>
                </p:nvSpPr>
                <p:spPr>
                  <a:xfrm>
                    <a:off x="265" y="199"/>
                    <a:ext cx="9143471" cy="6857603"/>
                  </a:xfrm>
                  <a:prstGeom prst="rtTriangle">
                    <a:avLst/>
                  </a:prstGeom>
                  <a:solidFill>
                    <a:srgbClr val="3D384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 lang="ko-KR" altLang="en-US"/>
                    </a:pPr>
                    <a:endParaRPr lang="ko-KR" altLang="en-US" sz="1200"/>
                  </a:p>
                </p:txBody>
              </p:sp>
              <p:sp>
                <p:nvSpPr>
                  <p:cNvPr id="20" name="직사각형 19"/>
                  <p:cNvSpPr/>
                  <p:nvPr/>
                </p:nvSpPr>
                <p:spPr>
                  <a:xfrm>
                    <a:off x="153723" y="130185"/>
                    <a:ext cx="8836557" cy="65976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 lang="ko-KR" altLang="en-US"/>
                    </a:pPr>
                    <a:endParaRPr lang="ko-KR" altLang="en-US" sz="120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1148454" y="474923"/>
                    <a:ext cx="3048261" cy="523220"/>
                  </a:xfrm>
                  <a:prstGeom prst="rect">
                    <a:avLst/>
                  </a:prstGeom>
                  <a:noFill/>
                </p:spPr>
                <p:txBody>
                  <a:bodyPr wrap="none" anchor="ctr">
                    <a:spAutoFit/>
                  </a:bodyPr>
                  <a:lstStyle/>
                  <a:p>
                    <a:pPr lvl="0">
                      <a:defRPr lang="ko-KR" altLang="en-US"/>
                    </a:pPr>
                    <a:r>
                      <a:rPr lang="ko-KR" altLang="en-US" sz="2800">
                        <a:latin typeface="나눔스퀘어라운드 ExtraBold"/>
                        <a:ea typeface="나눔스퀘어라운드 ExtraBold"/>
                      </a:rPr>
                      <a:t>직장 내 괴롭힘 행위</a:t>
                    </a:r>
                  </a:p>
                </p:txBody>
              </p:sp>
            </p:grpSp>
          </p:grpSp>
          <p:sp>
            <p:nvSpPr>
              <p:cNvPr id="16" name="사각형: 둥근 모서리 15"/>
              <p:cNvSpPr/>
              <p:nvPr/>
            </p:nvSpPr>
            <p:spPr>
              <a:xfrm>
                <a:off x="4249485" y="503360"/>
                <a:ext cx="892966" cy="443784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28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예시</a:t>
                </a:r>
              </a:p>
            </p:txBody>
          </p:sp>
        </p:grpSp>
        <p:pic>
          <p:nvPicPr>
            <p:cNvPr id="3" name="그림 2" descr="개체이(가) 표시된 사진  자동 생성된 설명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 flipH="1">
              <a:off x="469783" y="401466"/>
              <a:ext cx="647711" cy="64771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2" name="그룹 51"/>
          <p:cNvGrpSpPr/>
          <p:nvPr/>
        </p:nvGrpSpPr>
        <p:grpSpPr>
          <a:xfrm>
            <a:off x="651088" y="1313323"/>
            <a:ext cx="8032914" cy="4661661"/>
            <a:chOff x="651088" y="1515751"/>
            <a:chExt cx="8032914" cy="4661661"/>
          </a:xfrm>
        </p:grpSpPr>
        <p:sp>
          <p:nvSpPr>
            <p:cNvPr id="53253" name="Rectangle 5"/>
            <p:cNvSpPr>
              <a:spLocks noChangeArrowheads="1"/>
            </p:cNvSpPr>
            <p:nvPr/>
          </p:nvSpPr>
          <p:spPr bwMode="white">
            <a:xfrm>
              <a:off x="858766" y="1528308"/>
              <a:ext cx="7825235" cy="46348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정당한 이유 없이 업무 능력이나 성과를 인정하지 않거나 조롱함</a:t>
              </a:r>
            </a:p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정당한 이유 없이 훈련, 승진, 보상, 일상적인 대우 등에서 차별함</a:t>
              </a:r>
            </a:p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특정 근로자에게 근로계약서 등에 명시되지 않은 모두가 꺼리는 힘든 업무를 반복적으로 부여함</a:t>
              </a:r>
            </a:p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근로계약서 등에 명시되어 있지 않은 허드렛일만 시키거나 일을 거의 주지 않음</a:t>
              </a:r>
            </a:p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정당한 이유 없이 업무와 관련된 중요한 정보제공이나 의사결정 과정에서 배제시킴</a:t>
              </a:r>
            </a:p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정당한 이유 없이 휴가나 병가, 각종 복지혜택 등을 쓰지 못하도록 압력 행사</a:t>
              </a:r>
            </a:p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다른 근로자들과 달리 특정 근로자가 일하거나 휴식하는 모습을 지나치게 감시</a:t>
              </a:r>
            </a:p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사적 심부름 등 일상생활과 관련된 일을 하도록 </a:t>
              </a:r>
              <a:r>
                <a:rPr lang="ko-KR" altLang="en-US" sz="1601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지속적·반복적으로</a:t>
              </a: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지시</a:t>
              </a:r>
            </a:p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정당한 이유 없이 부서이동 또는 퇴사를 강요함</a:t>
              </a:r>
            </a:p>
            <a:p>
              <a:pPr algn="just" eaLnBrk="1" hangingPunct="1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개인사에 대한 뒷담화나 소문을 퍼뜨림</a:t>
              </a:r>
            </a:p>
          </p:txBody>
        </p:sp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1673815"/>
              <a:ext cx="171627" cy="171627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2142527"/>
              <a:ext cx="171627" cy="171627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2611239"/>
              <a:ext cx="171627" cy="171627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3079951"/>
              <a:ext cx="171627" cy="171627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3548663"/>
              <a:ext cx="171627" cy="171627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4017375"/>
              <a:ext cx="171627" cy="171627"/>
            </a:xfrm>
            <a:prstGeom prst="rect">
              <a:avLst/>
            </a:prstGeom>
          </p:spPr>
        </p:pic>
        <p:pic>
          <p:nvPicPr>
            <p:cNvPr id="48" name="그림 47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4486087"/>
              <a:ext cx="171627" cy="171627"/>
            </a:xfrm>
            <a:prstGeom prst="rect">
              <a:avLst/>
            </a:prstGeom>
          </p:spPr>
        </p:pic>
        <p:pic>
          <p:nvPicPr>
            <p:cNvPr id="49" name="그림 48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4954799"/>
              <a:ext cx="171627" cy="171627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5423511"/>
              <a:ext cx="171627" cy="171627"/>
            </a:xfrm>
            <a:prstGeom prst="rect">
              <a:avLst/>
            </a:prstGeom>
          </p:spPr>
        </p:pic>
        <p:pic>
          <p:nvPicPr>
            <p:cNvPr id="51" name="그림 50"/>
            <p:cNvPicPr>
              <a:picLocks noChangeAspect="1"/>
            </p:cNvPicPr>
            <p:nvPr/>
          </p:nvPicPr>
          <p:blipFill rotWithShape="1">
            <a:blip r:embed="rId3">
              <a:grayscl/>
            </a:blip>
            <a:stretch>
              <a:fillRect/>
            </a:stretch>
          </p:blipFill>
          <p:spPr>
            <a:xfrm>
              <a:off x="665403" y="5892219"/>
              <a:ext cx="171627" cy="171627"/>
            </a:xfrm>
            <a:prstGeom prst="rect">
              <a:avLst/>
            </a:prstGeom>
          </p:spPr>
        </p:pic>
        <p:cxnSp>
          <p:nvCxnSpPr>
            <p:cNvPr id="29" name="직선 연결선 28"/>
            <p:cNvCxnSpPr/>
            <p:nvPr/>
          </p:nvCxnSpPr>
          <p:spPr>
            <a:xfrm>
              <a:off x="651088" y="1928699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651088" y="2398637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>
              <a:off x="651088" y="2868575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651088" y="3338513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651088" y="3808451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651088" y="4278389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>
              <a:off x="651088" y="4748327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>
              <a:off x="651088" y="5218265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>
              <a:off x="651088" y="5688203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>
              <a:off x="651088" y="6158138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53260" name="그룹 53259"/>
          <p:cNvGrpSpPr/>
          <p:nvPr/>
        </p:nvGrpSpPr>
        <p:grpSpPr>
          <a:xfrm>
            <a:off x="6785225" y="4094524"/>
            <a:ext cx="1766875" cy="2453825"/>
            <a:chOff x="6785225" y="4094524"/>
            <a:chExt cx="1766875" cy="2453825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pic>
          <p:nvPicPr>
            <p:cNvPr id="53255" name="그림 53254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785225" y="4749322"/>
              <a:ext cx="1766875" cy="1799027"/>
            </a:xfrm>
            <a:prstGeom prst="rect">
              <a:avLst/>
            </a:prstGeom>
          </p:spPr>
        </p:pic>
        <p:pic>
          <p:nvPicPr>
            <p:cNvPr id="53256" name="그림 53255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7547609" y="4094524"/>
              <a:ext cx="802008" cy="499193"/>
            </a:xfrm>
            <a:prstGeom prst="rect">
              <a:avLst/>
            </a:prstGeom>
          </p:spPr>
        </p:pic>
        <p:pic>
          <p:nvPicPr>
            <p:cNvPr id="53259" name="그림 53258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7873524" y="4421886"/>
              <a:ext cx="216850" cy="4054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그룹 76"/>
          <p:cNvGrpSpPr/>
          <p:nvPr/>
        </p:nvGrpSpPr>
        <p:grpSpPr>
          <a:xfrm>
            <a:off x="0" y="198"/>
            <a:ext cx="9143471" cy="6857603"/>
            <a:chOff x="265" y="199"/>
            <a:chExt cx="9143471" cy="6857603"/>
          </a:xfrm>
        </p:grpSpPr>
        <p:sp>
          <p:nvSpPr>
            <p:cNvPr id="79" name="직사각형 78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80" name="그룹 79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81" name="직각 삼각형 80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651088" y="1313323"/>
            <a:ext cx="8032914" cy="2764988"/>
            <a:chOff x="651088" y="1467433"/>
            <a:chExt cx="8032914" cy="2764988"/>
          </a:xfrm>
        </p:grpSpPr>
        <p:sp>
          <p:nvSpPr>
            <p:cNvPr id="53253" name="Rectangle 5"/>
            <p:cNvSpPr>
              <a:spLocks noChangeArrowheads="1"/>
            </p:cNvSpPr>
            <p:nvPr/>
          </p:nvSpPr>
          <p:spPr bwMode="white">
            <a:xfrm>
              <a:off x="858766" y="1467433"/>
              <a:ext cx="7825234" cy="275194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신체적인 위협이나 폭력을 가함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욕설이나 위협적인 말을 함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다른 사람들 앞이나 온라인상에서 모욕감을 주는 언행을 함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의사와 상관없이 음주</a:t>
              </a:r>
              <a:r>
                <a:rPr lang="en-US" altLang="ko-KR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흡연</a:t>
              </a:r>
              <a:r>
                <a:rPr lang="en-US" altLang="ko-KR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회식 참여를 강요함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집단 따돌림</a:t>
              </a:r>
            </a:p>
            <a:p>
              <a:pPr algn="just">
                <a:lnSpc>
                  <a:spcPct val="130000"/>
                </a:lnSpc>
                <a:spcBef>
                  <a:spcPct val="0"/>
                </a:spcBef>
                <a:spcAft>
                  <a:spcPts val="1200"/>
                </a:spcAft>
                <a:defRPr lang="ko-KR" altLang="en-US"/>
              </a:pP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업무에 필요한 주요 비품</a:t>
              </a:r>
              <a:r>
                <a:rPr lang="en-US" altLang="ko-KR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컴퓨터</a:t>
              </a:r>
              <a:r>
                <a:rPr lang="en-US" altLang="ko-KR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전화 등</a:t>
              </a:r>
              <a:r>
                <a:rPr lang="en-US" altLang="ko-KR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) </a:t>
              </a:r>
              <a:r>
                <a:rPr lang="ko-KR" altLang="en-US" sz="1601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미제공</a:t>
              </a:r>
              <a:r>
                <a:rPr lang="en-US" altLang="ko-KR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인터넷</a:t>
              </a:r>
              <a:r>
                <a:rPr lang="en-US" altLang="ko-KR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사내 네트워크 접속 차단</a:t>
              </a:r>
            </a:p>
          </p:txBody>
        </p:sp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665403" y="1625497"/>
              <a:ext cx="171627" cy="171627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665403" y="2094209"/>
              <a:ext cx="171627" cy="171627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665403" y="2562921"/>
              <a:ext cx="171627" cy="171627"/>
            </a:xfrm>
            <a:prstGeom prst="rect">
              <a:avLst/>
            </a:prstGeom>
          </p:spPr>
        </p:pic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665403" y="3031633"/>
              <a:ext cx="171627" cy="171627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665403" y="3500345"/>
              <a:ext cx="171627" cy="171627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tretch>
              <a:fillRect/>
            </a:stretch>
          </p:blipFill>
          <p:spPr>
            <a:xfrm>
              <a:off x="665403" y="3969057"/>
              <a:ext cx="171627" cy="171627"/>
            </a:xfrm>
            <a:prstGeom prst="rect">
              <a:avLst/>
            </a:prstGeom>
          </p:spPr>
        </p:pic>
        <p:cxnSp>
          <p:nvCxnSpPr>
            <p:cNvPr id="29" name="직선 연결선 28"/>
            <p:cNvCxnSpPr/>
            <p:nvPr/>
          </p:nvCxnSpPr>
          <p:spPr>
            <a:xfrm>
              <a:off x="651088" y="1880381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651088" y="2350319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>
              <a:off x="651088" y="2820257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>
              <a:off x="651088" y="3290195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651088" y="3760133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651088" y="4230071"/>
              <a:ext cx="787646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148454" y="474923"/>
            <a:ext cx="3048261" cy="5232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800">
                <a:latin typeface="나눔스퀘어라운드 ExtraBold"/>
                <a:ea typeface="나눔스퀘어라운드 ExtraBold"/>
              </a:rPr>
              <a:t>직장 내 괴롭힘 행위</a:t>
            </a:r>
          </a:p>
        </p:txBody>
      </p:sp>
      <p:sp>
        <p:nvSpPr>
          <p:cNvPr id="37" name="사각형: 둥근 모서리 36"/>
          <p:cNvSpPr/>
          <p:nvPr/>
        </p:nvSpPr>
        <p:spPr>
          <a:xfrm>
            <a:off x="4249485" y="503360"/>
            <a:ext cx="892966" cy="443784"/>
          </a:xfrm>
          <a:prstGeom prst="roundRect">
            <a:avLst>
              <a:gd name="adj" fmla="val 50000"/>
            </a:avLst>
          </a:prstGeom>
          <a:solidFill>
            <a:srgbClr val="3D384A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ko-KR" altLang="en-US" sz="28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예시</a:t>
            </a:r>
          </a:p>
        </p:txBody>
      </p:sp>
      <p:pic>
        <p:nvPicPr>
          <p:cNvPr id="38" name="그림 37" descr="개체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flipH="1">
            <a:off x="469783" y="401466"/>
            <a:ext cx="647711" cy="6477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그룹 5"/>
          <p:cNvGrpSpPr/>
          <p:nvPr/>
        </p:nvGrpSpPr>
        <p:grpSpPr>
          <a:xfrm>
            <a:off x="773781" y="4398061"/>
            <a:ext cx="7665543" cy="900001"/>
            <a:chOff x="706669" y="4481951"/>
            <a:chExt cx="7665543" cy="900001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65" name="Round Same Side Corner Rectangle 4"/>
            <p:cNvSpPr/>
            <p:nvPr/>
          </p:nvSpPr>
          <p:spPr>
            <a:xfrm rot="5400000">
              <a:off x="4140801" y="1150539"/>
              <a:ext cx="900000" cy="7562823"/>
            </a:xfrm>
            <a:prstGeom prst="round2Same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66" name="Rectangle 2"/>
            <p:cNvSpPr/>
            <p:nvPr/>
          </p:nvSpPr>
          <p:spPr>
            <a:xfrm>
              <a:off x="706669" y="4481952"/>
              <a:ext cx="108000" cy="900000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Rectangle 6"/>
            <p:cNvSpPr>
              <a:spLocks noChangeArrowheads="1"/>
            </p:cNvSpPr>
            <p:nvPr/>
          </p:nvSpPr>
          <p:spPr bwMode="white">
            <a:xfrm>
              <a:off x="903174" y="4684298"/>
              <a:ext cx="7372707" cy="4840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해당 행위가 발생한 경우 </a:t>
              </a:r>
              <a:r>
                <a:rPr lang="ko-KR" altLang="en-US" sz="2000" b="1" dirty="0">
                  <a:solidFill>
                    <a:srgbClr val="3D384A"/>
                  </a:solidFill>
                  <a:latin typeface="나눔바른고딕"/>
                  <a:ea typeface="나눔바른고딕"/>
                  <a:cs typeface="함초롬돋움"/>
                </a:rPr>
                <a:t>법상 직장 내 괴롭힘 요건에 부합하는지 판단</a:t>
              </a:r>
              <a:endParaRPr lang="ko-KR" altLang="en-US" sz="1800" b="1" dirty="0">
                <a:solidFill>
                  <a:srgbClr val="3D384A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764004" y="5565529"/>
            <a:ext cx="7675320" cy="900002"/>
            <a:chOff x="696892" y="5649419"/>
            <a:chExt cx="7675320" cy="900002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sp>
          <p:nvSpPr>
            <p:cNvPr id="90" name="Round Same Side Corner Rectangle 4"/>
            <p:cNvSpPr/>
            <p:nvPr/>
          </p:nvSpPr>
          <p:spPr>
            <a:xfrm rot="5400000">
              <a:off x="4140801" y="2318007"/>
              <a:ext cx="900000" cy="7562823"/>
            </a:xfrm>
            <a:prstGeom prst="round2SameRect">
              <a:avLst>
                <a:gd name="adj1" fmla="val 16667"/>
                <a:gd name="adj2" fmla="val 0"/>
              </a:avLst>
            </a:prstGeom>
            <a:gradFill flip="none" rotWithShape="1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91" name="Rectangle 2"/>
            <p:cNvSpPr/>
            <p:nvPr/>
          </p:nvSpPr>
          <p:spPr>
            <a:xfrm>
              <a:off x="696892" y="5649421"/>
              <a:ext cx="108000" cy="900000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lang="ko-KR" altLang="en-US"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93" name="Rectangle 6"/>
            <p:cNvSpPr>
              <a:spLocks noChangeArrowheads="1"/>
            </p:cNvSpPr>
            <p:nvPr/>
          </p:nvSpPr>
          <p:spPr bwMode="white">
            <a:xfrm>
              <a:off x="903175" y="5682325"/>
              <a:ext cx="6851363" cy="83980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징계 등으로 규제할 행위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규제대상 행위에 대한 징계 양정 결정은 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 b="1" dirty="0">
                  <a:solidFill>
                    <a:srgbClr val="3D384A"/>
                  </a:solidFill>
                  <a:latin typeface="나눔바른고딕"/>
                  <a:ea typeface="나눔바른고딕"/>
                  <a:cs typeface="함초롬돋움"/>
                </a:rPr>
                <a:t>사업장 상황에 맞게 취업규칙 등에 명확히 규정할 필요</a:t>
              </a:r>
            </a:p>
          </p:txBody>
        </p:sp>
      </p:grp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49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53264" name="그룹 53263"/>
          <p:cNvGrpSpPr/>
          <p:nvPr/>
        </p:nvGrpSpPr>
        <p:grpSpPr>
          <a:xfrm>
            <a:off x="6643877" y="1308606"/>
            <a:ext cx="1733170" cy="2310894"/>
            <a:chOff x="6643876" y="1308606"/>
            <a:chExt cx="1733170" cy="2310894"/>
          </a:xfr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grpSpPr>
        <p:pic>
          <p:nvPicPr>
            <p:cNvPr id="53262" name="그림 53261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643876" y="1308606"/>
              <a:ext cx="1733170" cy="2310894"/>
            </a:xfrm>
            <a:prstGeom prst="rect">
              <a:avLst/>
            </a:prstGeom>
          </p:spPr>
        </p:pic>
        <p:pic>
          <p:nvPicPr>
            <p:cNvPr id="53263" name="그림 53262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8045195" y="1716785"/>
              <a:ext cx="140208" cy="26212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397"/>
            <a:ext cx="9143471" cy="6857603"/>
            <a:chOff x="265" y="199"/>
            <a:chExt cx="9143471" cy="6857603"/>
          </a:xfrm>
        </p:grpSpPr>
        <p:sp>
          <p:nvSpPr>
            <p:cNvPr id="14" name="직사각형 13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56BC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16" name="직각 삼각형 15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1F5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sp>
        <p:nvSpPr>
          <p:cNvPr id="23" name="Rectangle 4"/>
          <p:cNvSpPr>
            <a:spLocks noChangeArrowheads="1"/>
          </p:cNvSpPr>
          <p:nvPr/>
        </p:nvSpPr>
        <p:spPr bwMode="white">
          <a:xfrm>
            <a:off x="818501" y="311939"/>
            <a:ext cx="7452000" cy="68764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defRPr lang="ko-KR" altLang="en-US"/>
            </a:pPr>
            <a:r>
              <a:rPr lang="en-US" altLang="ko-KR" sz="280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“</a:t>
            </a:r>
            <a:r>
              <a:rPr lang="ko-KR" altLang="en-US" sz="280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출근하기가 겁나요!</a:t>
            </a:r>
            <a:r>
              <a:rPr lang="en-US" altLang="ko-KR" sz="280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”</a:t>
            </a:r>
            <a:endParaRPr lang="en-US" altLang="ko-KR" sz="2801" dirty="0">
              <a:solidFill>
                <a:sysClr val="windowText" lastClr="000000"/>
              </a:solidFill>
              <a:latin typeface="나눔바른고딕"/>
              <a:ea typeface="나눔바른고딕"/>
              <a:cs typeface="함초롬돋움"/>
            </a:endParaRPr>
          </a:p>
        </p:txBody>
      </p:sp>
      <p:pic>
        <p:nvPicPr>
          <p:cNvPr id="9" name="그래픽 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009406" y="2722204"/>
            <a:ext cx="2090515" cy="2870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35" name="직사각형 2"/>
          <p:cNvSpPr/>
          <p:nvPr/>
        </p:nvSpPr>
        <p:spPr>
          <a:xfrm>
            <a:off x="1571183" y="1125985"/>
            <a:ext cx="5946636" cy="629619"/>
          </a:xfrm>
          <a:prstGeom prst="rect">
            <a:avLst/>
          </a:prstGeom>
          <a:solidFill>
            <a:srgbClr val="1F595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lstStyle/>
          <a:p>
            <a:pPr algn="ctr">
              <a:defRPr lang="ko-KR" altLang="en-US"/>
            </a:pPr>
            <a:r>
              <a:rPr lang="ko-KR" altLang="en-US" sz="280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직장인 10명 중 7명이 괴롭힘 당해봤다</a:t>
            </a:r>
            <a:endParaRPr lang="ko-KR" altLang="en-US" sz="2800">
              <a:solidFill>
                <a:schemeClr val="bg1"/>
              </a:solidFill>
              <a:latin typeface="나눔바른고딕"/>
              <a:ea typeface="나눔바른고딕"/>
              <a:cs typeface="함초롬돋움"/>
            </a:endParaRPr>
          </a:p>
        </p:txBody>
      </p:sp>
      <p:sp>
        <p:nvSpPr>
          <p:cNvPr id="31" name="_x723066688">
            <a:extLst>
              <a:ext uri="{FF2B5EF4-FFF2-40B4-BE49-F238E27FC236}">
                <a16:creationId xmlns:a16="http://schemas.microsoft.com/office/drawing/2014/main" id="{8DCBAF1A-6956-4B97-B9EE-676CEB5A7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8334" y="2654436"/>
            <a:ext cx="2935039" cy="46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400" b="1" i="0" strike="noStrike" cap="none" normalizeH="0" baseline="0" dirty="0">
                <a:ln>
                  <a:noFill/>
                </a:ln>
                <a:solidFill>
                  <a:srgbClr val="1F595F"/>
                </a:solidFill>
                <a:effectLst/>
                <a:latin typeface="휴먼편지체" panose="02030504000101010101" pitchFamily="18" charset="-127"/>
                <a:ea typeface="휴먼편지체" panose="02030504000101010101" pitchFamily="18" charset="-127"/>
              </a:rPr>
              <a:t>직장 내 괴롭힘 경험은?</a:t>
            </a:r>
            <a:endParaRPr kumimoji="0" lang="ko-KR" altLang="ko-KR" sz="1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_x723070288">
            <a:extLst>
              <a:ext uri="{FF2B5EF4-FFF2-40B4-BE49-F238E27FC236}">
                <a16:creationId xmlns:a16="http://schemas.microsoft.com/office/drawing/2014/main" id="{0E35EC11-14DF-4CE5-8AC1-D0B6309BB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437" y="5929751"/>
            <a:ext cx="3586833" cy="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* </a:t>
            </a:r>
            <a:r>
              <a:rPr kumimoji="0" lang="ko-KR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국가인권위원회</a:t>
            </a:r>
            <a:r>
              <a:rPr kumimoji="0" lang="en-US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’17</a:t>
            </a:r>
            <a:r>
              <a:rPr kumimoji="0" lang="ko-KR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</a:t>
            </a:r>
            <a:endParaRPr kumimoji="0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78EE81C3-1D48-4DD3-AEA7-80B415F066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697422"/>
              </p:ext>
            </p:extLst>
          </p:nvPr>
        </p:nvGraphicFramePr>
        <p:xfrm>
          <a:off x="4668151" y="3177956"/>
          <a:ext cx="3915405" cy="261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_x723067408">
            <a:extLst>
              <a:ext uri="{FF2B5EF4-FFF2-40B4-BE49-F238E27FC236}">
                <a16:creationId xmlns:a16="http://schemas.microsoft.com/office/drawing/2014/main" id="{C357D07B-EF8D-4F4A-B4E8-FFD0EA0DD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4900" y="3663129"/>
            <a:ext cx="1269302" cy="69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없다</a:t>
            </a:r>
            <a:endParaRPr kumimoji="0" lang="ko-KR" altLang="ko-KR" sz="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26.7%</a:t>
            </a:r>
            <a:endParaRPr kumimoji="0" lang="en-US" altLang="ko-K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_x723070720">
            <a:extLst>
              <a:ext uri="{FF2B5EF4-FFF2-40B4-BE49-F238E27FC236}">
                <a16:creationId xmlns:a16="http://schemas.microsoft.com/office/drawing/2014/main" id="{2ED26884-5C30-47A2-B1E2-F8EF5130D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305" y="4110719"/>
            <a:ext cx="1921096" cy="11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1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있다</a:t>
            </a:r>
            <a:endParaRPr kumimoji="0" lang="ko-KR" altLang="ko-KR" sz="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3300" b="1" i="0" u="none" strike="noStrike" cap="none" normalizeH="0" baseline="0" dirty="0">
                <a:ln>
                  <a:noFill/>
                </a:ln>
                <a:solidFill>
                  <a:srgbClr val="C2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73.3%</a:t>
            </a:r>
            <a:endParaRPr kumimoji="0" lang="en-US" altLang="ko-K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675E7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271483" y="3998841"/>
            <a:ext cx="4688116" cy="820733"/>
            <a:chOff x="2123736" y="3926269"/>
            <a:chExt cx="4688116" cy="820733"/>
          </a:xfrm>
        </p:grpSpPr>
        <p:sp>
          <p:nvSpPr>
            <p:cNvPr id="13" name="직사각형 12"/>
            <p:cNvSpPr/>
            <p:nvPr/>
          </p:nvSpPr>
          <p:spPr>
            <a:xfrm>
              <a:off x="2123736" y="3926269"/>
              <a:ext cx="4688108" cy="820733"/>
            </a:xfrm>
            <a:prstGeom prst="rect">
              <a:avLst/>
            </a:prstGeom>
            <a:solidFill>
              <a:srgbClr val="675E7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10" name="직선 연결선 9"/>
            <p:cNvCxnSpPr/>
            <p:nvPr/>
          </p:nvCxnSpPr>
          <p:spPr>
            <a:xfrm>
              <a:off x="2123736" y="3926269"/>
              <a:ext cx="0" cy="820733"/>
            </a:xfrm>
            <a:prstGeom prst="line">
              <a:avLst/>
            </a:prstGeom>
            <a:ln w="57150">
              <a:solidFill>
                <a:srgbClr val="675E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6811852" y="3926269"/>
              <a:ext cx="0" cy="820733"/>
            </a:xfrm>
            <a:prstGeom prst="line">
              <a:avLst/>
            </a:prstGeom>
            <a:ln w="57150">
              <a:solidFill>
                <a:srgbClr val="675E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그룹 20"/>
          <p:cNvGrpSpPr/>
          <p:nvPr/>
        </p:nvGrpSpPr>
        <p:grpSpPr>
          <a:xfrm>
            <a:off x="1932381" y="4986910"/>
            <a:ext cx="5366320" cy="820733"/>
            <a:chOff x="2123736" y="3926269"/>
            <a:chExt cx="4688116" cy="820733"/>
          </a:xfrm>
        </p:grpSpPr>
        <p:sp>
          <p:nvSpPr>
            <p:cNvPr id="22" name="직사각형 21"/>
            <p:cNvSpPr/>
            <p:nvPr/>
          </p:nvSpPr>
          <p:spPr>
            <a:xfrm>
              <a:off x="2123736" y="3926269"/>
              <a:ext cx="4688108" cy="820733"/>
            </a:xfrm>
            <a:prstGeom prst="rect">
              <a:avLst/>
            </a:prstGeom>
            <a:solidFill>
              <a:srgbClr val="675E7C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23" name="직선 연결선 22"/>
            <p:cNvCxnSpPr/>
            <p:nvPr/>
          </p:nvCxnSpPr>
          <p:spPr>
            <a:xfrm>
              <a:off x="2123736" y="3926269"/>
              <a:ext cx="0" cy="820733"/>
            </a:xfrm>
            <a:prstGeom prst="line">
              <a:avLst/>
            </a:prstGeom>
            <a:ln w="57150">
              <a:solidFill>
                <a:srgbClr val="675E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>
              <a:off x="6811852" y="3926269"/>
              <a:ext cx="0" cy="820733"/>
            </a:xfrm>
            <a:prstGeom prst="line">
              <a:avLst/>
            </a:prstGeom>
            <a:ln w="57150">
              <a:solidFill>
                <a:srgbClr val="675E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301" name="Rectangle 5"/>
          <p:cNvSpPr>
            <a:spLocks noChangeArrowheads="1"/>
          </p:cNvSpPr>
          <p:nvPr/>
        </p:nvSpPr>
        <p:spPr bwMode="white">
          <a:xfrm>
            <a:off x="914402" y="3935730"/>
            <a:ext cx="7375765" cy="86296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defRPr lang="ko-KR" altLang="en-US"/>
            </a:pPr>
            <a:r>
              <a:rPr lang="ko-KR" altLang="en-US" sz="1801" b="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언론 보도, 판례 사안 등 실제 발생 사례를 토대로 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defRPr lang="ko-KR" altLang="en-US"/>
            </a:pPr>
            <a:r>
              <a:rPr lang="ko-KR" altLang="en-US" sz="1801" b="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법상 직장 내 괴롭힘으로 볼 수 있는 행위를 예시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white">
          <a:xfrm>
            <a:off x="1650177" y="4950943"/>
            <a:ext cx="5930729" cy="857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defRPr lang="ko-KR" altLang="en-US"/>
            </a:pPr>
            <a:r>
              <a:rPr lang="ko-KR" altLang="en-US" sz="18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해당 행위 발생 시 법상 직장 내 괴롭힘 개별요건에 </a:t>
            </a:r>
            <a:br>
              <a:rPr lang="en-US" altLang="ko-KR" sz="18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</a:br>
            <a:r>
              <a:rPr lang="ko-KR" altLang="en-US" sz="18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부합하는지 구체적 행위 내용, 사실관계 등을 토대로 판단</a:t>
            </a:r>
          </a:p>
        </p:txBody>
      </p:sp>
      <p:sp>
        <p:nvSpPr>
          <p:cNvPr id="2" name="사각형: 둥근 모서리 1"/>
          <p:cNvSpPr/>
          <p:nvPr/>
        </p:nvSpPr>
        <p:spPr>
          <a:xfrm>
            <a:off x="1093703" y="962969"/>
            <a:ext cx="6956593" cy="2665603"/>
          </a:xfrm>
          <a:prstGeom prst="roundRect">
            <a:avLst>
              <a:gd name="adj" fmla="val 28102"/>
            </a:avLst>
          </a:prstGeom>
          <a:solidFill>
            <a:srgbClr val="675E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white">
          <a:xfrm>
            <a:off x="2167271" y="1316355"/>
            <a:ext cx="4896529" cy="179641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defRPr lang="ko-KR" altLang="en-US"/>
            </a:pPr>
            <a:r>
              <a:rPr lang="ko-KR" altLang="en-US" sz="4000" b="1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바른고딕"/>
                <a:ea typeface="나눔바른고딕"/>
                <a:cs typeface="함초롬바탕"/>
              </a:rPr>
              <a:t>직장 내 괴롭힘으로 </a:t>
            </a:r>
          </a:p>
          <a:p>
            <a:pPr algn="ctr" eaLnBrk="1" hangingPunct="1">
              <a:lnSpc>
                <a:spcPct val="140000"/>
              </a:lnSpc>
              <a:spcBef>
                <a:spcPct val="0"/>
              </a:spcBef>
              <a:defRPr lang="ko-KR" altLang="en-US"/>
            </a:pPr>
            <a:r>
              <a:rPr lang="ko-KR" altLang="en-US" sz="4000" b="1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바른고딕"/>
                <a:ea typeface="나눔바른고딕"/>
                <a:cs typeface="함초롬바탕"/>
              </a:rPr>
              <a:t>볼 수 있는 구체적 사례</a:t>
            </a:r>
          </a:p>
        </p:txBody>
      </p:sp>
      <p:sp>
        <p:nvSpPr>
          <p:cNvPr id="8" name="사각형: 둥근 모서리 7"/>
          <p:cNvSpPr/>
          <p:nvPr/>
        </p:nvSpPr>
        <p:spPr>
          <a:xfrm>
            <a:off x="1215379" y="1111655"/>
            <a:ext cx="6713240" cy="2399282"/>
          </a:xfrm>
          <a:prstGeom prst="roundRect">
            <a:avLst>
              <a:gd name="adj" fmla="val 28102"/>
            </a:avLst>
          </a:pr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19" name="그래픽 1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01639" y="3123896"/>
            <a:ext cx="1900928" cy="3391356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0" name="그래픽 1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580896" y="4377513"/>
            <a:ext cx="1192282" cy="2214239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7" name="직사각형 6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8" name="사각형: 둥근 위쪽 모서리 7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9" name="평행 사변형 8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평행 사변형 9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7426" y="240030"/>
              <a:ext cx="5441088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0" y="1539845"/>
            <a:ext cx="3241487" cy="469398"/>
            <a:chOff x="0" y="1081980"/>
            <a:chExt cx="3241674" cy="469425"/>
          </a:xfrm>
        </p:grpSpPr>
        <p:sp>
          <p:nvSpPr>
            <p:cNvPr id="17" name="직사각형 16"/>
            <p:cNvSpPr/>
            <p:nvPr/>
          </p:nvSpPr>
          <p:spPr>
            <a:xfrm>
              <a:off x="0" y="1081980"/>
              <a:ext cx="1310110" cy="469424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108477" y="1081981"/>
              <a:ext cx="3133197" cy="469424"/>
              <a:chOff x="-18523" y="1081981"/>
              <a:chExt cx="3133197" cy="469424"/>
            </a:xfrm>
          </p:grpSpPr>
          <p:sp>
            <p:nvSpPr>
              <p:cNvPr id="19" name="사각형: 둥근 모서리 18"/>
              <p:cNvSpPr/>
              <p:nvPr/>
            </p:nvSpPr>
            <p:spPr>
              <a:xfrm>
                <a:off x="603845" y="1081981"/>
                <a:ext cx="2510829" cy="469424"/>
              </a:xfrm>
              <a:prstGeom prst="roundRect">
                <a:avLst>
                  <a:gd name="adj" fmla="val 50000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grpSp>
            <p:nvGrpSpPr>
              <p:cNvPr id="20" name="그룹 19"/>
              <p:cNvGrpSpPr/>
              <p:nvPr/>
            </p:nvGrpSpPr>
            <p:grpSpPr>
              <a:xfrm>
                <a:off x="2686444" y="1142852"/>
                <a:ext cx="346665" cy="346665"/>
                <a:chOff x="2686444" y="1142852"/>
                <a:chExt cx="346665" cy="346665"/>
              </a:xfrm>
            </p:grpSpPr>
            <p:sp>
              <p:nvSpPr>
                <p:cNvPr id="22" name="타원 21"/>
                <p:cNvSpPr/>
                <p:nvPr/>
              </p:nvSpPr>
              <p:spPr>
                <a:xfrm>
                  <a:off x="2686444" y="1142852"/>
                  <a:ext cx="346665" cy="3466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 rotWithShape="1">
                <a:blip r:embed="rId2"/>
                <a:stretch>
                  <a:fillRect/>
                </a:stretch>
              </p:blipFill>
              <p:spPr>
                <a:xfrm>
                  <a:off x="2750262" y="1185479"/>
                  <a:ext cx="238676" cy="238676"/>
                </a:xfrm>
                <a:prstGeom prst="rect">
                  <a:avLst/>
                </a:prstGeom>
              </p:spPr>
            </p:pic>
          </p:grpSp>
          <p:sp>
            <p:nvSpPr>
              <p:cNvPr id="21" name="직사각형 20"/>
              <p:cNvSpPr/>
              <p:nvPr/>
            </p:nvSpPr>
            <p:spPr>
              <a:xfrm>
                <a:off x="-18408" y="1140149"/>
                <a:ext cx="2745263" cy="3693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  <a:defRPr lang="ko-KR" altLang="en-US"/>
                </a:pP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폭행, 협박, 폭언, 욕설, 험담 </a:t>
                </a:r>
              </a:p>
            </p:txBody>
          </p:sp>
        </p:grpSp>
      </p:grpSp>
      <p:grpSp>
        <p:nvGrpSpPr>
          <p:cNvPr id="24" name="그룹 23"/>
          <p:cNvGrpSpPr/>
          <p:nvPr/>
        </p:nvGrpSpPr>
        <p:grpSpPr>
          <a:xfrm>
            <a:off x="599851" y="2372502"/>
            <a:ext cx="7944298" cy="2265395"/>
            <a:chOff x="527421" y="1599182"/>
            <a:chExt cx="7944758" cy="2265526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사각형: 둥근 모서리 24"/>
            <p:cNvSpPr/>
            <p:nvPr/>
          </p:nvSpPr>
          <p:spPr>
            <a:xfrm>
              <a:off x="527421" y="1726363"/>
              <a:ext cx="7944758" cy="2138345"/>
            </a:xfrm>
            <a:prstGeom prst="roundRect">
              <a:avLst>
                <a:gd name="adj" fmla="val 16667"/>
              </a:avLst>
            </a:prstGeom>
            <a:solidFill>
              <a:srgbClr val="F2F2F4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26" name="Rectangle 4"/>
            <p:cNvSpPr>
              <a:spLocks noChangeArrowheads="1"/>
            </p:cNvSpPr>
            <p:nvPr/>
          </p:nvSpPr>
          <p:spPr bwMode="white">
            <a:xfrm>
              <a:off x="758953" y="1961269"/>
              <a:ext cx="7318401" cy="1874467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대표가 다른 직원들에게 쪽지를 나눠주며 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5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명의 직원을 권고사직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생산직 발령 및         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급여 강등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6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개월 감봉 중 어떤 처분이 적절한지 적어 내라고 함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endParaRPr kumimoji="1" lang="ko-KR" altLang="en-US" sz="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그 결과를 직원들 모바일 메신저 단체 채팅방에 올려 공유하도록 지시하는 등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해당 직원들을 모욕하고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“내가 죽게 되면 너희를 먼저 죽이고 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죽겠다”는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등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입에 담을 수 없는 막말과 욕설을 함</a:t>
              </a:r>
            </a:p>
          </p:txBody>
        </p:sp>
        <p:sp>
          <p:nvSpPr>
            <p:cNvPr id="27" name="Rectangle 7"/>
            <p:cNvSpPr>
              <a:spLocks noChangeArrowheads="1"/>
            </p:cNvSpPr>
            <p:nvPr/>
          </p:nvSpPr>
          <p:spPr bwMode="white">
            <a:xfrm>
              <a:off x="808072" y="1599182"/>
              <a:ext cx="715096" cy="324018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51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823655" y="4669137"/>
            <a:ext cx="2451771" cy="197931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52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5" name="직사각형 4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9" name="사각형: 둥근 위쪽 모서리 8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" name="평행 사변형 1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평행 사변형 11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27426" y="240030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599851" y="2502677"/>
            <a:ext cx="7944298" cy="1965209"/>
            <a:chOff x="527421" y="1599181"/>
            <a:chExt cx="7944758" cy="1965322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사각형: 둥근 모서리 48"/>
            <p:cNvSpPr/>
            <p:nvPr/>
          </p:nvSpPr>
          <p:spPr>
            <a:xfrm>
              <a:off x="527421" y="1726363"/>
              <a:ext cx="7944758" cy="1838140"/>
            </a:xfrm>
            <a:prstGeom prst="roundRect">
              <a:avLst>
                <a:gd name="adj" fmla="val 16667"/>
              </a:avLst>
            </a:prstGeom>
            <a:solidFill>
              <a:srgbClr val="F2F2F4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50" name="Rectangle 4"/>
            <p:cNvSpPr>
              <a:spLocks noChangeArrowheads="1"/>
            </p:cNvSpPr>
            <p:nvPr/>
          </p:nvSpPr>
          <p:spPr bwMode="white">
            <a:xfrm>
              <a:off x="758862" y="2008781"/>
              <a:ext cx="7563292" cy="1354295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전자부품 회사에서 우수한 실적으로 본사 영업부로 발탁될 만큼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인정받았으나 시장 내 점유율이 떨어지자 회복시키라는 압박을 받던 중에 출장 후 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결과가 좋지 않으면 폭언을 하고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보고서를 찢고 집기를 던지는 등 상사의 실적 추궁은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일반적인 수준을 넘어 폭력적인 행동과 폭언을 동반함</a:t>
              </a:r>
            </a:p>
          </p:txBody>
        </p:sp>
        <p:sp>
          <p:nvSpPr>
            <p:cNvPr id="51" name="Rectangle 7"/>
            <p:cNvSpPr>
              <a:spLocks noChangeArrowheads="1"/>
            </p:cNvSpPr>
            <p:nvPr/>
          </p:nvSpPr>
          <p:spPr bwMode="white">
            <a:xfrm>
              <a:off x="808070" y="1599181"/>
              <a:ext cx="715095" cy="324018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2</a:t>
              </a: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599851" y="4760909"/>
            <a:ext cx="7944298" cy="1636724"/>
            <a:chOff x="527421" y="1599182"/>
            <a:chExt cx="7944758" cy="1636819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사각형: 둥근 모서리 33"/>
            <p:cNvSpPr/>
            <p:nvPr/>
          </p:nvSpPr>
          <p:spPr>
            <a:xfrm>
              <a:off x="527421" y="1726363"/>
              <a:ext cx="7944758" cy="1509638"/>
            </a:xfrm>
            <a:prstGeom prst="roundRect">
              <a:avLst>
                <a:gd name="adj" fmla="val 16667"/>
              </a:avLst>
            </a:prstGeom>
            <a:solidFill>
              <a:srgbClr val="F2F2F4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5" name="Rectangle 4"/>
            <p:cNvSpPr>
              <a:spLocks noChangeArrowheads="1"/>
            </p:cNvSpPr>
            <p:nvPr/>
          </p:nvSpPr>
          <p:spPr bwMode="white">
            <a:xfrm>
              <a:off x="759000" y="1981194"/>
              <a:ext cx="7644544" cy="1194242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피해자가 감기에 걸려 겉옷을 입거나 마스크를 착용하는 것에 대해 상사가 지속적으로 비난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endParaRPr kumimoji="1" lang="ko-KR" altLang="en-US" sz="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“패딩은 세탁해서 입고 다니냐”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“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옷에서 냄새 난다”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“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시장에서 산 물건만 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쓴다”는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등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직원들 앞에서 모욕감을 줌</a:t>
              </a: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white">
            <a:xfrm>
              <a:off x="808071" y="1599182"/>
              <a:ext cx="715095" cy="324018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3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sp>
        <p:nvSpPr>
          <p:cNvPr id="4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45" name="그룹 44"/>
          <p:cNvGrpSpPr/>
          <p:nvPr/>
        </p:nvGrpSpPr>
        <p:grpSpPr>
          <a:xfrm>
            <a:off x="0" y="1539845"/>
            <a:ext cx="3241487" cy="469398"/>
            <a:chOff x="0" y="1081980"/>
            <a:chExt cx="3241674" cy="469425"/>
          </a:xfrm>
        </p:grpSpPr>
        <p:sp>
          <p:nvSpPr>
            <p:cNvPr id="46" name="직사각형 45"/>
            <p:cNvSpPr/>
            <p:nvPr/>
          </p:nvSpPr>
          <p:spPr>
            <a:xfrm>
              <a:off x="0" y="1081980"/>
              <a:ext cx="1310110" cy="469424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grpSp>
          <p:nvGrpSpPr>
            <p:cNvPr id="47" name="그룹 46"/>
            <p:cNvGrpSpPr/>
            <p:nvPr/>
          </p:nvGrpSpPr>
          <p:grpSpPr>
            <a:xfrm>
              <a:off x="108477" y="1081981"/>
              <a:ext cx="3133197" cy="469424"/>
              <a:chOff x="-18523" y="1081981"/>
              <a:chExt cx="3133197" cy="469424"/>
            </a:xfrm>
          </p:grpSpPr>
          <p:sp>
            <p:nvSpPr>
              <p:cNvPr id="48" name="사각형: 둥근 모서리 47"/>
              <p:cNvSpPr/>
              <p:nvPr/>
            </p:nvSpPr>
            <p:spPr>
              <a:xfrm>
                <a:off x="603845" y="1081981"/>
                <a:ext cx="2510829" cy="469424"/>
              </a:xfrm>
              <a:prstGeom prst="roundRect">
                <a:avLst>
                  <a:gd name="adj" fmla="val 50000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grpSp>
            <p:nvGrpSpPr>
              <p:cNvPr id="52" name="그룹 51"/>
              <p:cNvGrpSpPr/>
              <p:nvPr/>
            </p:nvGrpSpPr>
            <p:grpSpPr>
              <a:xfrm>
                <a:off x="2686444" y="1142852"/>
                <a:ext cx="346665" cy="346665"/>
                <a:chOff x="2686444" y="1142852"/>
                <a:chExt cx="346665" cy="346665"/>
              </a:xfrm>
            </p:grpSpPr>
            <p:sp>
              <p:nvSpPr>
                <p:cNvPr id="54" name="타원 53"/>
                <p:cNvSpPr/>
                <p:nvPr/>
              </p:nvSpPr>
              <p:spPr>
                <a:xfrm>
                  <a:off x="2686444" y="1142852"/>
                  <a:ext cx="346665" cy="3466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pic>
              <p:nvPicPr>
                <p:cNvPr id="55" name="그림 54"/>
                <p:cNvPicPr>
                  <a:picLocks noChangeAspect="1"/>
                </p:cNvPicPr>
                <p:nvPr/>
              </p:nvPicPr>
              <p:blipFill rotWithShape="1">
                <a:blip r:embed="rId2"/>
                <a:stretch>
                  <a:fillRect/>
                </a:stretch>
              </p:blipFill>
              <p:spPr>
                <a:xfrm>
                  <a:off x="2750262" y="1185479"/>
                  <a:ext cx="238676" cy="238676"/>
                </a:xfrm>
                <a:prstGeom prst="rect">
                  <a:avLst/>
                </a:prstGeom>
              </p:spPr>
            </p:pic>
          </p:grpSp>
          <p:sp>
            <p:nvSpPr>
              <p:cNvPr id="53" name="직사각형 52"/>
              <p:cNvSpPr/>
              <p:nvPr/>
            </p:nvSpPr>
            <p:spPr>
              <a:xfrm>
                <a:off x="-18408" y="1140149"/>
                <a:ext cx="2745263" cy="3693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  <a:defRPr lang="ko-KR" altLang="en-US"/>
                </a:pP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폭행, 협박, 폭언, 욕설, 험담 </a:t>
                </a:r>
              </a:p>
            </p:txBody>
          </p:sp>
        </p:grpSp>
      </p:grpSp>
      <p:pic>
        <p:nvPicPr>
          <p:cNvPr id="8" name="그림 7" descr="테이블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flipH="1">
            <a:off x="6229486" y="1247431"/>
            <a:ext cx="1971059" cy="192334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9" name="직사각형 8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사각형: 둥근 위쪽 모서리 9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1" name="평행 사변형 10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평행 사변형 11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27426" y="240029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99851" y="2412392"/>
            <a:ext cx="7944298" cy="1887900"/>
            <a:chOff x="527421" y="1599182"/>
            <a:chExt cx="7944758" cy="1888009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사각형: 둥근 모서리 25"/>
            <p:cNvSpPr/>
            <p:nvPr/>
          </p:nvSpPr>
          <p:spPr>
            <a:xfrm>
              <a:off x="527421" y="1726365"/>
              <a:ext cx="7944758" cy="1760826"/>
            </a:xfrm>
            <a:prstGeom prst="roundRect">
              <a:avLst>
                <a:gd name="adj" fmla="val 16667"/>
              </a:avLst>
            </a:prstGeom>
            <a:solidFill>
              <a:srgbClr val="F2F2F4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27" name="Rectangle 4"/>
            <p:cNvSpPr>
              <a:spLocks noChangeArrowheads="1"/>
            </p:cNvSpPr>
            <p:nvPr/>
          </p:nvSpPr>
          <p:spPr bwMode="white">
            <a:xfrm>
              <a:off x="758933" y="1941793"/>
              <a:ext cx="7563238" cy="1514349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가전 배송업무를 하는 부 기사의 사수가 업무 미숙을 이유로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수시로 욕하고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피우던 담배나 라이터를 얼굴에 던지거나 손찌검까지 함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endParaRPr kumimoji="1" lang="ko-KR" altLang="en-US" sz="7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배송하러 갔을 때 고객이 음료수를 줘도 혼자 다 마시고 피해자는 마시지도 못하게 하여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화장실에 가서 수돗물을 마신 적도 있음</a:t>
              </a: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white">
            <a:xfrm>
              <a:off x="808071" y="1599182"/>
              <a:ext cx="715096" cy="324018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4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99851" y="4642554"/>
            <a:ext cx="7944298" cy="1959824"/>
            <a:chOff x="527421" y="1599183"/>
            <a:chExt cx="7944758" cy="2202926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사각형: 둥근 모서리 29"/>
            <p:cNvSpPr/>
            <p:nvPr/>
          </p:nvSpPr>
          <p:spPr>
            <a:xfrm>
              <a:off x="527421" y="1726364"/>
              <a:ext cx="7944758" cy="2075745"/>
            </a:xfrm>
            <a:prstGeom prst="roundRect">
              <a:avLst>
                <a:gd name="adj" fmla="val 16667"/>
              </a:avLst>
            </a:prstGeom>
            <a:solidFill>
              <a:srgbClr val="F2F2F4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white">
            <a:xfrm>
              <a:off x="758999" y="2027801"/>
              <a:ext cx="7563181" cy="1702094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차장이 사적인 일로 기분 나쁘면 아무나 걸리라 하고 트집 잡아 서류를 던지는 등 괴롭힘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endParaRPr kumimoji="1" lang="ko-KR" altLang="en-US" sz="7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“주둥이가 그게 뭐냐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쥐 잡아먹었냐”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“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부모가 그렇게 가르쳤냐”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“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오빠 같아 그러는데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남친 만나면 꼭 콘돔 써라” 등 상식에서 벗어난 언행을 반복하고 상부에 괴롭힘 사실을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보고해도 다시 보복성 공격을 퍼붓곤 함</a:t>
              </a: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white">
            <a:xfrm>
              <a:off x="808071" y="1599183"/>
              <a:ext cx="715096" cy="364189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5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37" name="그룹 36"/>
          <p:cNvGrpSpPr/>
          <p:nvPr/>
        </p:nvGrpSpPr>
        <p:grpSpPr>
          <a:xfrm>
            <a:off x="0" y="1539845"/>
            <a:ext cx="3241487" cy="469398"/>
            <a:chOff x="0" y="1081980"/>
            <a:chExt cx="3241674" cy="469425"/>
          </a:xfrm>
        </p:grpSpPr>
        <p:sp>
          <p:nvSpPr>
            <p:cNvPr id="42" name="직사각형 41"/>
            <p:cNvSpPr/>
            <p:nvPr/>
          </p:nvSpPr>
          <p:spPr>
            <a:xfrm>
              <a:off x="0" y="1081980"/>
              <a:ext cx="1310110" cy="469424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108477" y="1081981"/>
              <a:ext cx="3133197" cy="469424"/>
              <a:chOff x="-18523" y="1081981"/>
              <a:chExt cx="3133197" cy="469424"/>
            </a:xfrm>
          </p:grpSpPr>
          <p:sp>
            <p:nvSpPr>
              <p:cNvPr id="44" name="사각형: 둥근 모서리 43"/>
              <p:cNvSpPr/>
              <p:nvPr/>
            </p:nvSpPr>
            <p:spPr>
              <a:xfrm>
                <a:off x="603845" y="1081981"/>
                <a:ext cx="2510829" cy="469424"/>
              </a:xfrm>
              <a:prstGeom prst="roundRect">
                <a:avLst>
                  <a:gd name="adj" fmla="val 50000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grpSp>
            <p:nvGrpSpPr>
              <p:cNvPr id="45" name="그룹 44"/>
              <p:cNvGrpSpPr/>
              <p:nvPr/>
            </p:nvGrpSpPr>
            <p:grpSpPr>
              <a:xfrm>
                <a:off x="2686444" y="1142852"/>
                <a:ext cx="346665" cy="346665"/>
                <a:chOff x="2686444" y="1142852"/>
                <a:chExt cx="346665" cy="346665"/>
              </a:xfrm>
            </p:grpSpPr>
            <p:sp>
              <p:nvSpPr>
                <p:cNvPr id="47" name="타원 46"/>
                <p:cNvSpPr/>
                <p:nvPr/>
              </p:nvSpPr>
              <p:spPr>
                <a:xfrm>
                  <a:off x="2686444" y="1142852"/>
                  <a:ext cx="346665" cy="3466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pic>
              <p:nvPicPr>
                <p:cNvPr id="48" name="그림 47"/>
                <p:cNvPicPr>
                  <a:picLocks noChangeAspect="1"/>
                </p:cNvPicPr>
                <p:nvPr/>
              </p:nvPicPr>
              <p:blipFill rotWithShape="1">
                <a:blip r:embed="rId2"/>
                <a:stretch>
                  <a:fillRect/>
                </a:stretch>
              </p:blipFill>
              <p:spPr>
                <a:xfrm>
                  <a:off x="2750262" y="1185479"/>
                  <a:ext cx="238676" cy="238676"/>
                </a:xfrm>
                <a:prstGeom prst="rect">
                  <a:avLst/>
                </a:prstGeom>
              </p:spPr>
            </p:pic>
          </p:grpSp>
          <p:sp>
            <p:nvSpPr>
              <p:cNvPr id="46" name="직사각형 45"/>
              <p:cNvSpPr/>
              <p:nvPr/>
            </p:nvSpPr>
            <p:spPr>
              <a:xfrm>
                <a:off x="-18408" y="1140149"/>
                <a:ext cx="2745263" cy="3693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  <a:defRPr lang="ko-KR" altLang="en-US"/>
                </a:pP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폭행, 협박, 폭언, 욕설, 험담 </a:t>
                </a:r>
              </a:p>
            </p:txBody>
          </p:sp>
        </p:grpSp>
      </p:grp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53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49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flipH="1">
            <a:off x="6438945" y="1347012"/>
            <a:ext cx="2046639" cy="2081987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9" name="직사각형 8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사각형: 둥근 위쪽 모서리 9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1" name="평행 사변형 10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평행 사변형 11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27426" y="240029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477322" y="2578050"/>
            <a:ext cx="8064000" cy="1664399"/>
            <a:chOff x="527421" y="1599183"/>
            <a:chExt cx="8064467" cy="1769948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사각형: 둥근 모서리 25"/>
            <p:cNvSpPr/>
            <p:nvPr/>
          </p:nvSpPr>
          <p:spPr>
            <a:xfrm>
              <a:off x="527421" y="1726365"/>
              <a:ext cx="8064467" cy="1642766"/>
            </a:xfrm>
            <a:prstGeom prst="roundRect">
              <a:avLst>
                <a:gd name="adj" fmla="val 16667"/>
              </a:avLst>
            </a:prstGeom>
            <a:solidFill>
              <a:srgbClr val="F2F2F4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27" name="Rectangle 4"/>
            <p:cNvSpPr>
              <a:spLocks noChangeArrowheads="1"/>
            </p:cNvSpPr>
            <p:nvPr/>
          </p:nvSpPr>
          <p:spPr bwMode="white">
            <a:xfrm>
              <a:off x="759001" y="1988159"/>
              <a:ext cx="6510807" cy="1269902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의사가 수술할 때마다 간호사에게 소리 지르거나 욕을 하며 수술기구를 던짐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endParaRPr kumimoji="1" lang="en-US" altLang="ko-KR" sz="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간호사들이 그 의사 때문에 퇴직을 하다 보니 남은 간호사의 업무가 가중됨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.</a:t>
              </a: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병원에 해결을 요구했지만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병원은 의사 편만 들어 제대로 해결해 주지 않음</a:t>
              </a: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white">
            <a:xfrm>
              <a:off x="808073" y="1599183"/>
              <a:ext cx="715096" cy="344546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6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477322" y="4653100"/>
            <a:ext cx="8064000" cy="1616774"/>
            <a:chOff x="527421" y="1599183"/>
            <a:chExt cx="8021190" cy="1609534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사각형: 둥근 모서리 29"/>
            <p:cNvSpPr/>
            <p:nvPr/>
          </p:nvSpPr>
          <p:spPr>
            <a:xfrm>
              <a:off x="527421" y="1726364"/>
              <a:ext cx="8021190" cy="1482353"/>
            </a:xfrm>
            <a:prstGeom prst="roundRect">
              <a:avLst>
                <a:gd name="adj" fmla="val 16667"/>
              </a:avLst>
            </a:prstGeom>
            <a:solidFill>
              <a:srgbClr val="F2F2F4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white">
            <a:xfrm>
              <a:off x="759001" y="1960887"/>
              <a:ext cx="7789610" cy="1188826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신규간호사에게 입사 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3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일째부터 업무를 가르쳐주는 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프리셉터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일종의 멘토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)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의 태움이 시작됨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endParaRPr kumimoji="1" lang="ko-KR" altLang="en-US" sz="7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“그만둘 거면 빨리 그만둬라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.”, “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이게 눈에 안 보이냐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?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눈깔을 빼서 씻어줄까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?”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등 폭언을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하고 과중한 업무를 부여한 후 못할 경우 욕하기도 함 </a:t>
              </a: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white">
            <a:xfrm>
              <a:off x="808071" y="1599183"/>
              <a:ext cx="715096" cy="322549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7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pic>
        <p:nvPicPr>
          <p:cNvPr id="4" name="그림 3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260128" y="1828459"/>
            <a:ext cx="1036322" cy="1822708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015256" y="1585071"/>
            <a:ext cx="339211" cy="300809"/>
          </a:xfrm>
          <a:prstGeom prst="rect">
            <a:avLst/>
          </a:prstGeom>
        </p:spPr>
      </p:pic>
      <p:pic>
        <p:nvPicPr>
          <p:cNvPr id="33" name="그림 32" descr="톱이(가) 표시된 사진  자동 생성된 설명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96450" y="1816804"/>
            <a:ext cx="195072" cy="441961"/>
          </a:xfrm>
          <a:prstGeom prst="rect">
            <a:avLst/>
          </a:prstGeom>
        </p:spPr>
      </p:pic>
      <p:grpSp>
        <p:nvGrpSpPr>
          <p:cNvPr id="34" name="그룹 33"/>
          <p:cNvGrpSpPr/>
          <p:nvPr/>
        </p:nvGrpSpPr>
        <p:grpSpPr>
          <a:xfrm>
            <a:off x="0" y="1539845"/>
            <a:ext cx="3241487" cy="469398"/>
            <a:chOff x="0" y="1081980"/>
            <a:chExt cx="3241674" cy="469425"/>
          </a:xfrm>
        </p:grpSpPr>
        <p:sp>
          <p:nvSpPr>
            <p:cNvPr id="37" name="직사각형 36"/>
            <p:cNvSpPr/>
            <p:nvPr/>
          </p:nvSpPr>
          <p:spPr>
            <a:xfrm>
              <a:off x="0" y="1081980"/>
              <a:ext cx="1310110" cy="469424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108477" y="1081981"/>
              <a:ext cx="3133197" cy="469424"/>
              <a:chOff x="-18523" y="1081981"/>
              <a:chExt cx="3133197" cy="469424"/>
            </a:xfrm>
          </p:grpSpPr>
          <p:sp>
            <p:nvSpPr>
              <p:cNvPr id="45" name="사각형: 둥근 모서리 44"/>
              <p:cNvSpPr/>
              <p:nvPr/>
            </p:nvSpPr>
            <p:spPr>
              <a:xfrm>
                <a:off x="603845" y="1081981"/>
                <a:ext cx="2510829" cy="469424"/>
              </a:xfrm>
              <a:prstGeom prst="roundRect">
                <a:avLst>
                  <a:gd name="adj" fmla="val 50000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grpSp>
            <p:nvGrpSpPr>
              <p:cNvPr id="46" name="그룹 45"/>
              <p:cNvGrpSpPr/>
              <p:nvPr/>
            </p:nvGrpSpPr>
            <p:grpSpPr>
              <a:xfrm>
                <a:off x="2686444" y="1142852"/>
                <a:ext cx="346665" cy="346665"/>
                <a:chOff x="2686444" y="1142852"/>
                <a:chExt cx="346665" cy="346665"/>
              </a:xfrm>
            </p:grpSpPr>
            <p:sp>
              <p:nvSpPr>
                <p:cNvPr id="48" name="타원 47"/>
                <p:cNvSpPr/>
                <p:nvPr/>
              </p:nvSpPr>
              <p:spPr>
                <a:xfrm>
                  <a:off x="2686444" y="1142852"/>
                  <a:ext cx="346665" cy="3466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pic>
              <p:nvPicPr>
                <p:cNvPr id="49" name="그림 48"/>
                <p:cNvPicPr>
                  <a:picLocks noChangeAspect="1"/>
                </p:cNvPicPr>
                <p:nvPr/>
              </p:nvPicPr>
              <p:blipFill rotWithShape="1">
                <a:blip r:embed="rId5"/>
                <a:stretch>
                  <a:fillRect/>
                </a:stretch>
              </p:blipFill>
              <p:spPr>
                <a:xfrm>
                  <a:off x="2750262" y="1185479"/>
                  <a:ext cx="238676" cy="238676"/>
                </a:xfrm>
                <a:prstGeom prst="rect">
                  <a:avLst/>
                </a:prstGeom>
              </p:spPr>
            </p:pic>
          </p:grpSp>
          <p:sp>
            <p:nvSpPr>
              <p:cNvPr id="47" name="직사각형 46"/>
              <p:cNvSpPr/>
              <p:nvPr/>
            </p:nvSpPr>
            <p:spPr>
              <a:xfrm>
                <a:off x="-18408" y="1140149"/>
                <a:ext cx="2745263" cy="3693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  <a:defRPr lang="ko-KR" altLang="en-US"/>
                </a:pP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폭행, 협박, 폭언, 욕설, 험담 </a:t>
                </a:r>
              </a:p>
            </p:txBody>
          </p:sp>
        </p:grpSp>
      </p:grp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7" name="직사각형 6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8" name="사각형: 둥근 위쪽 모서리 7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9" name="평행 사변형 8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평행 사변형 9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7426" y="240029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0" y="1413274"/>
            <a:ext cx="3977376" cy="469398"/>
            <a:chOff x="0" y="1081980"/>
            <a:chExt cx="3977606" cy="469425"/>
          </a:xfrm>
        </p:grpSpPr>
        <p:sp>
          <p:nvSpPr>
            <p:cNvPr id="16" name="직사각형 15"/>
            <p:cNvSpPr/>
            <p:nvPr/>
          </p:nvSpPr>
          <p:spPr>
            <a:xfrm>
              <a:off x="0" y="1081980"/>
              <a:ext cx="1310110" cy="469424"/>
            </a:xfrm>
            <a:prstGeom prst="rect">
              <a:avLst/>
            </a:prstGeom>
            <a:solidFill>
              <a:srgbClr val="1F59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92873" y="1081981"/>
              <a:ext cx="3884733" cy="469424"/>
              <a:chOff x="-34127" y="1081981"/>
              <a:chExt cx="3884733" cy="469424"/>
            </a:xfrm>
          </p:grpSpPr>
          <p:sp>
            <p:nvSpPr>
              <p:cNvPr id="18" name="사각형: 둥근 모서리 17"/>
              <p:cNvSpPr/>
              <p:nvPr/>
            </p:nvSpPr>
            <p:spPr>
              <a:xfrm>
                <a:off x="603845" y="1081981"/>
                <a:ext cx="3246761" cy="469424"/>
              </a:xfrm>
              <a:prstGeom prst="roundRect">
                <a:avLst>
                  <a:gd name="adj" fmla="val 50000"/>
                </a:avLst>
              </a:prstGeom>
              <a:solidFill>
                <a:srgbClr val="1F5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21" name="타원 20"/>
              <p:cNvSpPr/>
              <p:nvPr/>
            </p:nvSpPr>
            <p:spPr>
              <a:xfrm>
                <a:off x="3435291" y="1142852"/>
                <a:ext cx="346665" cy="3466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-34127" y="1140149"/>
                <a:ext cx="3446822" cy="3693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 lang="ko-KR" altLang="en-US"/>
                </a:pP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강요</a:t>
                </a:r>
                <a:r>
                  <a:rPr lang="en-US" altLang="ko-KR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(</a:t>
                </a: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음주</a:t>
                </a:r>
                <a:r>
                  <a:rPr lang="en-US" altLang="ko-KR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흡연</a:t>
                </a:r>
                <a:r>
                  <a:rPr lang="en-US" altLang="ko-KR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회식</a:t>
                </a:r>
                <a:r>
                  <a:rPr lang="en-US" altLang="ko-KR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장기자랑 등</a:t>
                </a:r>
                <a:r>
                  <a:rPr lang="en-US" altLang="ko-KR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)</a:t>
                </a: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630413" y="1540452"/>
            <a:ext cx="231309" cy="231309"/>
          </a:xfrm>
          <a:prstGeom prst="rect">
            <a:avLst/>
          </a:prstGeom>
        </p:spPr>
      </p:pic>
      <p:sp>
        <p:nvSpPr>
          <p:cNvPr id="25" name="사각형: 둥근 모서리 24"/>
          <p:cNvSpPr/>
          <p:nvPr/>
        </p:nvSpPr>
        <p:spPr>
          <a:xfrm>
            <a:off x="533764" y="2551016"/>
            <a:ext cx="7944298" cy="1761034"/>
          </a:xfrm>
          <a:prstGeom prst="roundRect">
            <a:avLst>
              <a:gd name="adj" fmla="val 16667"/>
            </a:avLst>
          </a:prstGeom>
          <a:solidFill>
            <a:srgbClr val="EBF8F9">
              <a:alpha val="98820"/>
            </a:srgbClr>
          </a:solidFill>
          <a:ln w="38100">
            <a:solidFill>
              <a:srgbClr val="D1C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>
              <a:latin typeface="나눔바른고딕"/>
              <a:ea typeface="나눔바른고딕"/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white">
          <a:xfrm>
            <a:off x="765331" y="2715776"/>
            <a:ext cx="5263645" cy="722500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t">
            <a:spAutoFit/>
          </a:bodyPr>
          <a:lstStyle/>
          <a:p>
            <a:pPr defTabSz="884374">
              <a:lnSpc>
                <a:spcPct val="130000"/>
              </a:lnSpc>
              <a:spcBef>
                <a:spcPct val="0"/>
              </a:spcBef>
              <a:buClr>
                <a:srgbClr val="003B3A"/>
              </a:buClr>
              <a:buSzPct val="80000"/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kumimoji="1"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회사에서 행사 때마다 직원들에게 장기자랑 준비를 강요하며</a:t>
            </a:r>
            <a:endParaRPr kumimoji="1" lang="en-US" altLang="ko-KR" sz="16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 defTabSz="884374">
              <a:lnSpc>
                <a:spcPct val="130000"/>
              </a:lnSpc>
              <a:spcBef>
                <a:spcPct val="0"/>
              </a:spcBef>
              <a:buClr>
                <a:srgbClr val="003B3A"/>
              </a:buClr>
              <a:buSzPct val="80000"/>
              <a:defRPr lang="ko-KR" altLang="en-US"/>
            </a:pPr>
            <a:r>
              <a: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   </a:t>
            </a:r>
            <a:r>
              <a:rPr kumimoji="1"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점심시간 등 휴식시간까지</a:t>
            </a:r>
            <a:r>
              <a: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</a:t>
            </a:r>
            <a:r>
              <a:rPr kumimoji="1"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연습을 지시함</a:t>
            </a: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white">
          <a:xfrm>
            <a:off x="814398" y="2350124"/>
            <a:ext cx="715054" cy="324000"/>
          </a:xfrm>
          <a:prstGeom prst="rect">
            <a:avLst/>
          </a:prstGeom>
          <a:solidFill>
            <a:srgbClr val="1F595F"/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en-US" altLang="ko-KR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c</a:t>
            </a:r>
            <a:r>
              <a: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ase </a:t>
            </a:r>
            <a:r>
              <a:rPr lang="en-US" altLang="ko-KR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1</a:t>
            </a:r>
          </a:p>
        </p:txBody>
      </p:sp>
      <p:grpSp>
        <p:nvGrpSpPr>
          <p:cNvPr id="29" name="그룹 28"/>
          <p:cNvGrpSpPr/>
          <p:nvPr/>
        </p:nvGrpSpPr>
        <p:grpSpPr>
          <a:xfrm>
            <a:off x="533764" y="4676512"/>
            <a:ext cx="7944298" cy="1571400"/>
            <a:chOff x="527421" y="1599183"/>
            <a:chExt cx="7944758" cy="1735346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사각형: 둥근 모서리 29"/>
            <p:cNvSpPr/>
            <p:nvPr/>
          </p:nvSpPr>
          <p:spPr>
            <a:xfrm>
              <a:off x="527421" y="1726364"/>
              <a:ext cx="7944758" cy="1608165"/>
            </a:xfrm>
            <a:prstGeom prst="roundRect">
              <a:avLst>
                <a:gd name="adj" fmla="val 16667"/>
              </a:avLst>
            </a:prstGeom>
            <a:solidFill>
              <a:srgbClr val="EBF8F9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white">
            <a:xfrm>
              <a:off x="758985" y="2025394"/>
              <a:ext cx="7563183" cy="1142470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003B3A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b="0" kern="0" spc="-20" dirty="0">
                  <a:latin typeface="나눔바른고딕"/>
                  <a:ea typeface="나눔바른고딕"/>
                </a:rPr>
                <a:t>회사 뒤풀이 술자리에서 사장이 전 직원에게 술을 입에서 입으로 넘겨 전달해서 마시게 하는 </a:t>
              </a:r>
              <a:endParaRPr lang="en-US" altLang="ko-KR" sz="1600" b="0" kern="0" spc="-20" dirty="0">
                <a:latin typeface="나눔바른고딕"/>
                <a:ea typeface="나눔바른고딕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003B3A"/>
                </a:buClr>
                <a:buSzPct val="80000"/>
                <a:defRPr lang="ko-KR" altLang="en-US"/>
              </a:pPr>
              <a:r>
                <a:rPr lang="en-US" altLang="ko-KR" sz="1600" kern="0" spc="-20" dirty="0">
                  <a:latin typeface="나눔바른고딕"/>
                  <a:ea typeface="나눔바른고딕"/>
                </a:rPr>
                <a:t>     </a:t>
              </a:r>
              <a:r>
                <a:rPr lang="ko-KR" altLang="en-US" sz="1600" b="0" kern="0" spc="-20" dirty="0">
                  <a:latin typeface="나눔바른고딕"/>
                  <a:ea typeface="나눔바른고딕"/>
                </a:rPr>
                <a:t>행위를 강요하고, 한 남자직원이 너무 역겨워 입으로 넘겨받은 술을 몰래 뱉자 사장은 </a:t>
              </a:r>
              <a:endParaRPr lang="en-US" altLang="ko-KR" sz="1600" b="0" kern="0" spc="-20" dirty="0">
                <a:latin typeface="나눔바른고딕"/>
                <a:ea typeface="나눔바른고딕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003B3A"/>
                </a:buClr>
                <a:buSzPct val="80000"/>
                <a:defRPr lang="ko-KR" altLang="en-US"/>
              </a:pPr>
              <a:r>
                <a:rPr lang="en-US" altLang="ko-KR" sz="1600" kern="0" spc="-20" dirty="0">
                  <a:latin typeface="나눔바른고딕"/>
                  <a:ea typeface="나눔바른고딕"/>
                </a:rPr>
                <a:t>     </a:t>
              </a:r>
              <a:r>
                <a:rPr lang="ko-KR" altLang="en-US" sz="1600" b="0" kern="0" spc="-20" dirty="0">
                  <a:latin typeface="나눔바른고딕"/>
                  <a:ea typeface="나눔바른고딕"/>
                </a:rPr>
                <a:t>왜 뱉냐며 똑같은 행위를 다시 시켜 마시게 함</a:t>
              </a:r>
              <a:r>
                <a:rPr lang="en-US" altLang="ko-KR" sz="1600" b="0" kern="0" spc="-20" dirty="0">
                  <a:latin typeface="나눔바른고딕"/>
                  <a:ea typeface="나눔바른고딕"/>
                </a:rPr>
                <a:t> </a:t>
              </a:r>
              <a:endParaRPr lang="ko-KR" altLang="en-US" sz="1600" b="0" kern="0" spc="-20" dirty="0">
                <a:latin typeface="나눔바른고딕"/>
                <a:ea typeface="나눔바른고딕"/>
              </a:endParaRP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white">
            <a:xfrm>
              <a:off x="808071" y="1599183"/>
              <a:ext cx="715096" cy="357803"/>
            </a:xfrm>
            <a:prstGeom prst="rect">
              <a:avLst/>
            </a:prstGeom>
            <a:solidFill>
              <a:srgbClr val="1F595F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2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sp>
        <p:nvSpPr>
          <p:cNvPr id="33" name="Rectangle 4"/>
          <p:cNvSpPr>
            <a:spLocks noChangeArrowheads="1"/>
          </p:cNvSpPr>
          <p:nvPr/>
        </p:nvSpPr>
        <p:spPr bwMode="white">
          <a:xfrm>
            <a:off x="713563" y="3523356"/>
            <a:ext cx="5985497" cy="714042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t">
            <a:spAutoFit/>
          </a:bodyPr>
          <a:lstStyle/>
          <a:p>
            <a:pPr defTabSz="884374">
              <a:lnSpc>
                <a:spcPct val="130000"/>
              </a:lnSpc>
              <a:spcBef>
                <a:spcPct val="0"/>
              </a:spcBef>
              <a:buClr>
                <a:srgbClr val="003B3A"/>
              </a:buClr>
              <a:buSzPct val="80000"/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맑은 고딕" panose="020B0503020000020004" pitchFamily="50" charset="-127"/>
                <a:cs typeface="함초롬돋움"/>
              </a:rPr>
              <a:t>ㆍ</a:t>
            </a:r>
            <a:r>
              <a:rPr kumimoji="1"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복면가왕</a:t>
            </a:r>
            <a:r>
              <a:rPr kumimoji="1"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같은 장기자랑을 요구하면서 가면이나 복장은 사비로</a:t>
            </a:r>
            <a:endParaRPr kumimoji="1" lang="en-US" altLang="ko-KR" sz="16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 defTabSz="884374">
              <a:lnSpc>
                <a:spcPct val="130000"/>
              </a:lnSpc>
              <a:spcBef>
                <a:spcPct val="0"/>
              </a:spcBef>
              <a:buClr>
                <a:srgbClr val="003B3A"/>
              </a:buClr>
              <a:buSzPct val="80000"/>
              <a:defRPr lang="ko-KR" altLang="en-US"/>
            </a:pPr>
            <a:r>
              <a:rPr kumimoji="1"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    마련하게 하고 장기자랑을 이사장</a:t>
            </a:r>
            <a:r>
              <a: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kumimoji="1"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국장</a:t>
            </a:r>
            <a:r>
              <a: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kumimoji="1"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직원들 앞에서 하도록 강요함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217606" y="1648890"/>
            <a:ext cx="1068361" cy="187467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384208" y="1642694"/>
            <a:ext cx="965031" cy="186054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6542087" y="1361595"/>
            <a:ext cx="313945" cy="207264"/>
          </a:xfrm>
          <a:prstGeom prst="rect">
            <a:avLst/>
          </a:prstGeom>
        </p:spPr>
      </p:pic>
      <p:pic>
        <p:nvPicPr>
          <p:cNvPr id="38" name="그림 37" descr="톱이(가) 표시된 사진  자동 생성된 설명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930802" y="1307586"/>
            <a:ext cx="195072" cy="441961"/>
          </a:xfrm>
          <a:prstGeom prst="rect">
            <a:avLst/>
          </a:prstGeom>
        </p:spPr>
      </p:pic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55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9" name="직사각형 8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사각형: 둥근 위쪽 모서리 9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1" name="평행 사변형 10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평행 사변형 11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27426" y="240029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-5115" y="1555832"/>
            <a:ext cx="3465082" cy="469398"/>
            <a:chOff x="264" y="1059123"/>
            <a:chExt cx="3465082" cy="469398"/>
          </a:xfrm>
        </p:grpSpPr>
        <p:grpSp>
          <p:nvGrpSpPr>
            <p:cNvPr id="17" name="그룹 16"/>
            <p:cNvGrpSpPr/>
            <p:nvPr/>
          </p:nvGrpSpPr>
          <p:grpSpPr>
            <a:xfrm>
              <a:off x="264" y="1059123"/>
              <a:ext cx="3465082" cy="469398"/>
              <a:chOff x="0" y="1081980"/>
              <a:chExt cx="3465282" cy="469425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0" y="1081980"/>
                <a:ext cx="1310110" cy="469424"/>
              </a:xfrm>
              <a:prstGeom prst="rect">
                <a:avLst/>
              </a:prstGeom>
              <a:solidFill>
                <a:srgbClr val="4A65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grpSp>
            <p:nvGrpSpPr>
              <p:cNvPr id="19" name="그룹 18"/>
              <p:cNvGrpSpPr/>
              <p:nvPr/>
            </p:nvGrpSpPr>
            <p:grpSpPr>
              <a:xfrm>
                <a:off x="92873" y="1081981"/>
                <a:ext cx="3372409" cy="469424"/>
                <a:chOff x="-34127" y="1081981"/>
                <a:chExt cx="3372409" cy="469424"/>
              </a:xfrm>
            </p:grpSpPr>
            <p:sp>
              <p:nvSpPr>
                <p:cNvPr id="20" name="사각형: 둥근 모서리 19"/>
                <p:cNvSpPr/>
                <p:nvPr/>
              </p:nvSpPr>
              <p:spPr>
                <a:xfrm>
                  <a:off x="716397" y="1081981"/>
                  <a:ext cx="2621885" cy="46942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A65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21" name="타원 20"/>
                <p:cNvSpPr/>
                <p:nvPr/>
              </p:nvSpPr>
              <p:spPr>
                <a:xfrm>
                  <a:off x="2896972" y="1142852"/>
                  <a:ext cx="346665" cy="3466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22" name="직사각형 21"/>
                <p:cNvSpPr/>
                <p:nvPr/>
              </p:nvSpPr>
              <p:spPr>
                <a:xfrm>
                  <a:off x="-34127" y="1140149"/>
                  <a:ext cx="2956608" cy="3693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0"/>
                    </a:spcBef>
                    <a:defRPr lang="ko-KR" altLang="en-US"/>
                  </a:pP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집단 따돌림</a:t>
                  </a:r>
                  <a:r>
                    <a:rPr lang="en-US" altLang="ko-KR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, </a:t>
                  </a: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의도적 무시</a:t>
                  </a:r>
                  <a:r>
                    <a:rPr lang="en-US" altLang="ko-KR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‧</a:t>
                  </a: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배제 </a:t>
                  </a:r>
                </a:p>
              </p:txBody>
            </p:sp>
          </p:grpSp>
        </p:grpSp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3078829" y="1140830"/>
              <a:ext cx="264963" cy="264963"/>
            </a:xfrm>
            <a:prstGeom prst="rect">
              <a:avLst/>
            </a:prstGeom>
          </p:spPr>
        </p:pic>
      </p:grpSp>
      <p:grpSp>
        <p:nvGrpSpPr>
          <p:cNvPr id="29" name="그룹 28"/>
          <p:cNvGrpSpPr/>
          <p:nvPr/>
        </p:nvGrpSpPr>
        <p:grpSpPr>
          <a:xfrm>
            <a:off x="522000" y="2418727"/>
            <a:ext cx="7919999" cy="1986429"/>
            <a:chOff x="527421" y="1599183"/>
            <a:chExt cx="7944757" cy="1986546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사각형: 둥근 모서리 29"/>
            <p:cNvSpPr/>
            <p:nvPr/>
          </p:nvSpPr>
          <p:spPr>
            <a:xfrm>
              <a:off x="527421" y="1776060"/>
              <a:ext cx="7944757" cy="1809669"/>
            </a:xfrm>
            <a:prstGeom prst="roundRect">
              <a:avLst>
                <a:gd name="adj" fmla="val 16667"/>
              </a:avLst>
            </a:prstGeom>
            <a:solidFill>
              <a:srgbClr val="E7ECF1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1" name="Rectangle 4"/>
            <p:cNvSpPr>
              <a:spLocks noChangeArrowheads="1"/>
            </p:cNvSpPr>
            <p:nvPr/>
          </p:nvSpPr>
          <p:spPr bwMode="white">
            <a:xfrm>
              <a:off x="759004" y="1951386"/>
              <a:ext cx="7563183" cy="1514348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기업 차원에서 ‘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복직자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관리방안’을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만들어 부당해고 판정을 받고 복직한 직원에게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 화장실 앞에서 근무하도록 지시함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endParaRPr kumimoji="1" lang="ko-KR" altLang="en-US" sz="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다른 근로자들보다 집중적으로 근태 관리를 하고 고강도 업무지시 계획을 세워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실제로 해당 방안과 유사하게 피해자의 근무환경을 악화시킴</a:t>
              </a: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white">
            <a:xfrm>
              <a:off x="808071" y="1599183"/>
              <a:ext cx="715096" cy="324018"/>
            </a:xfrm>
            <a:prstGeom prst="rect">
              <a:avLst/>
            </a:prstGeom>
            <a:solidFill>
              <a:srgbClr val="4A657E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sp>
        <p:nvSpPr>
          <p:cNvPr id="3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flipH="1">
            <a:off x="6527909" y="4006021"/>
            <a:ext cx="1738901" cy="272244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9" name="직사각형 8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사각형: 둥근 위쪽 모서리 9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1" name="평행 사변형 10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평행 사변형 11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27426" y="240029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522000" y="4601399"/>
            <a:ext cx="8100000" cy="1635824"/>
            <a:chOff x="527420" y="1599183"/>
            <a:chExt cx="8147033" cy="1971799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사각형: 둥근 모서리 23"/>
            <p:cNvSpPr/>
            <p:nvPr/>
          </p:nvSpPr>
          <p:spPr>
            <a:xfrm>
              <a:off x="527420" y="1726363"/>
              <a:ext cx="8147033" cy="1844619"/>
            </a:xfrm>
            <a:prstGeom prst="roundRect">
              <a:avLst>
                <a:gd name="adj" fmla="val 16667"/>
              </a:avLst>
            </a:prstGeom>
            <a:solidFill>
              <a:srgbClr val="E7ECF1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white">
            <a:xfrm>
              <a:off x="759001" y="2062579"/>
              <a:ext cx="7857577" cy="1439439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거래처 사장에게 소개팅을 받았다는 이유로 상사가 “거래처 사장과 놀아난 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여직원”이라고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함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endParaRPr kumimoji="1" lang="ko-KR" altLang="en-US" sz="7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“거래처에 기밀 노출 위험이 있다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.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그 위험을 감수하면서 널 데리고 있을 수 없다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.”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라며 애인과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헤어지라고 요구하고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없는 얘기를 퍼뜨려 따돌림 당하게 함</a:t>
              </a:r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white">
            <a:xfrm>
              <a:off x="808071" y="1599183"/>
              <a:ext cx="715096" cy="390544"/>
            </a:xfrm>
            <a:prstGeom prst="rect">
              <a:avLst/>
            </a:prstGeom>
            <a:solidFill>
              <a:srgbClr val="4A657E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3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522001" y="2653294"/>
            <a:ext cx="8100000" cy="1616774"/>
            <a:chOff x="527421" y="1599183"/>
            <a:chExt cx="7944758" cy="1635450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사각형: 둥근 모서리 32"/>
            <p:cNvSpPr/>
            <p:nvPr/>
          </p:nvSpPr>
          <p:spPr>
            <a:xfrm>
              <a:off x="527421" y="1726364"/>
              <a:ext cx="7944758" cy="1508269"/>
            </a:xfrm>
            <a:prstGeom prst="roundRect">
              <a:avLst>
                <a:gd name="adj" fmla="val 16667"/>
              </a:avLst>
            </a:prstGeom>
            <a:solidFill>
              <a:srgbClr val="E7ECF1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4" name="Rectangle 4"/>
            <p:cNvSpPr>
              <a:spLocks noChangeArrowheads="1"/>
            </p:cNvSpPr>
            <p:nvPr/>
          </p:nvSpPr>
          <p:spPr bwMode="white">
            <a:xfrm>
              <a:off x="759001" y="1972911"/>
              <a:ext cx="7563181" cy="1205891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근로조건을 하향하는 근로계약을 강요하여 이를 거절하자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</a:t>
              </a: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사무실 비밀번호와 피해자 개인 컴퓨터의 비밀번호를 일방적으로 바꿔 접근을 막음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endParaRPr kumimoji="1" lang="ko-KR" altLang="en-US" sz="7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업무용 메신저에서 피해자를 강제 퇴장시키는 등 노골적으로 따돌림</a:t>
              </a:r>
            </a:p>
          </p:txBody>
        </p:sp>
        <p:sp>
          <p:nvSpPr>
            <p:cNvPr id="35" name="Rectangle 7"/>
            <p:cNvSpPr>
              <a:spLocks noChangeArrowheads="1"/>
            </p:cNvSpPr>
            <p:nvPr/>
          </p:nvSpPr>
          <p:spPr bwMode="white">
            <a:xfrm>
              <a:off x="808071" y="1599183"/>
              <a:ext cx="715096" cy="327742"/>
            </a:xfrm>
            <a:prstGeom prst="rect">
              <a:avLst/>
            </a:prstGeom>
            <a:solidFill>
              <a:srgbClr val="4A657E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2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41" name="그룹 40"/>
          <p:cNvGrpSpPr/>
          <p:nvPr/>
        </p:nvGrpSpPr>
        <p:grpSpPr>
          <a:xfrm>
            <a:off x="-5115" y="1555832"/>
            <a:ext cx="3465082" cy="469398"/>
            <a:chOff x="264" y="1059123"/>
            <a:chExt cx="3465082" cy="469398"/>
          </a:xfrm>
        </p:grpSpPr>
        <p:grpSp>
          <p:nvGrpSpPr>
            <p:cNvPr id="42" name="그룹 41"/>
            <p:cNvGrpSpPr/>
            <p:nvPr/>
          </p:nvGrpSpPr>
          <p:grpSpPr>
            <a:xfrm>
              <a:off x="264" y="1059123"/>
              <a:ext cx="3465082" cy="469398"/>
              <a:chOff x="0" y="1081980"/>
              <a:chExt cx="3465282" cy="469425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0" y="1081980"/>
                <a:ext cx="1310110" cy="469424"/>
              </a:xfrm>
              <a:prstGeom prst="rect">
                <a:avLst/>
              </a:prstGeom>
              <a:solidFill>
                <a:srgbClr val="4A65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grpSp>
            <p:nvGrpSpPr>
              <p:cNvPr id="45" name="그룹 44"/>
              <p:cNvGrpSpPr/>
              <p:nvPr/>
            </p:nvGrpSpPr>
            <p:grpSpPr>
              <a:xfrm>
                <a:off x="92873" y="1081981"/>
                <a:ext cx="3372409" cy="469424"/>
                <a:chOff x="-34127" y="1081981"/>
                <a:chExt cx="3372409" cy="469424"/>
              </a:xfrm>
            </p:grpSpPr>
            <p:sp>
              <p:nvSpPr>
                <p:cNvPr id="46" name="사각형: 둥근 모서리 45"/>
                <p:cNvSpPr/>
                <p:nvPr/>
              </p:nvSpPr>
              <p:spPr>
                <a:xfrm>
                  <a:off x="716397" y="1081981"/>
                  <a:ext cx="2621885" cy="46942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A65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>
                  <a:off x="2896972" y="1142852"/>
                  <a:ext cx="346665" cy="3466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>
                  <a:off x="-34127" y="1140149"/>
                  <a:ext cx="2956608" cy="3693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0"/>
                    </a:spcBef>
                    <a:defRPr lang="ko-KR" altLang="en-US"/>
                  </a:pP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집단 따돌림</a:t>
                  </a:r>
                  <a:r>
                    <a:rPr lang="en-US" altLang="ko-KR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, </a:t>
                  </a: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의도적 무시</a:t>
                  </a:r>
                  <a:r>
                    <a:rPr lang="en-US" altLang="ko-KR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‧</a:t>
                  </a: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배제 </a:t>
                  </a:r>
                </a:p>
              </p:txBody>
            </p:sp>
          </p:grpSp>
        </p:grpSp>
        <p:pic>
          <p:nvPicPr>
            <p:cNvPr id="43" name="그림 4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3078829" y="1140830"/>
              <a:ext cx="264963" cy="264963"/>
            </a:xfrm>
            <a:prstGeom prst="rect">
              <a:avLst/>
            </a:prstGeom>
          </p:spPr>
        </p:pic>
      </p:grp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57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5" name="그림 4" descr="의류, 정장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83434" y="1410899"/>
            <a:ext cx="1922331" cy="173041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7" name="직사각형 6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8" name="사각형: 둥근 위쪽 모서리 7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9" name="평행 사변형 8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평행 사변형 9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7426" y="240029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541128" y="2650127"/>
            <a:ext cx="8100000" cy="1636239"/>
            <a:chOff x="527421" y="1599182"/>
            <a:chExt cx="7944758" cy="1972301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사각형: 둥근 모서리 26"/>
            <p:cNvSpPr/>
            <p:nvPr/>
          </p:nvSpPr>
          <p:spPr>
            <a:xfrm>
              <a:off x="527421" y="1738343"/>
              <a:ext cx="7944758" cy="1833140"/>
            </a:xfrm>
            <a:prstGeom prst="roundRect">
              <a:avLst>
                <a:gd name="adj" fmla="val 16667"/>
              </a:avLst>
            </a:prstGeom>
            <a:solidFill>
              <a:srgbClr val="E7ECF1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white">
            <a:xfrm>
              <a:off x="759001" y="2039118"/>
              <a:ext cx="7713178" cy="1439440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인사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총무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구매 등의 업무를 수행하던 피해자가 업무상 실수를 계기로 상사와 관계가 악화됨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endParaRPr kumimoji="1" lang="ko-KR" altLang="en-US" sz="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상사가 공개적인 자리에서 욕설을 하고 의도적으로 업무에서 배제시켰으며 노조로부터 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해고 협박을 받기도 함</a:t>
              </a:r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white">
            <a:xfrm>
              <a:off x="808072" y="1599182"/>
              <a:ext cx="715096" cy="390545"/>
            </a:xfrm>
            <a:prstGeom prst="rect">
              <a:avLst/>
            </a:prstGeom>
            <a:solidFill>
              <a:srgbClr val="4A657E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4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541128" y="4653253"/>
            <a:ext cx="8100000" cy="1645349"/>
            <a:chOff x="527421" y="1599183"/>
            <a:chExt cx="7944758" cy="1664356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사각형: 둥근 모서리 33"/>
            <p:cNvSpPr/>
            <p:nvPr/>
          </p:nvSpPr>
          <p:spPr>
            <a:xfrm>
              <a:off x="527421" y="1726364"/>
              <a:ext cx="7944758" cy="1537175"/>
            </a:xfrm>
            <a:prstGeom prst="roundRect">
              <a:avLst>
                <a:gd name="adj" fmla="val 16667"/>
              </a:avLst>
            </a:prstGeom>
            <a:solidFill>
              <a:srgbClr val="E7ECF1">
                <a:alpha val="98820"/>
              </a:srgbClr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5" name="Rectangle 4"/>
            <p:cNvSpPr>
              <a:spLocks noChangeArrowheads="1"/>
            </p:cNvSpPr>
            <p:nvPr/>
          </p:nvSpPr>
          <p:spPr bwMode="white">
            <a:xfrm>
              <a:off x="759001" y="1992181"/>
              <a:ext cx="7713178" cy="1207968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피해자를 의도적으로 무시하고 면전에서 비웃음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비난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욕설 등 수시로 언어폭력을 가함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endParaRPr kumimoji="1" lang="ko-KR" altLang="en-US" sz="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겨울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여름에는 피해자에게 보일러나 에어컨 등을 제공하지 않고 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가해자들끼리만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사용함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3B5063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인권위 진정사건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: 16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진정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0186100)</a:t>
              </a: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white">
            <a:xfrm>
              <a:off x="808071" y="1599183"/>
              <a:ext cx="715096" cy="327742"/>
            </a:xfrm>
            <a:prstGeom prst="rect">
              <a:avLst/>
            </a:prstGeom>
            <a:solidFill>
              <a:srgbClr val="4A657E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5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43" name="그룹 42"/>
          <p:cNvGrpSpPr/>
          <p:nvPr/>
        </p:nvGrpSpPr>
        <p:grpSpPr>
          <a:xfrm>
            <a:off x="-5115" y="1555832"/>
            <a:ext cx="3465082" cy="469398"/>
            <a:chOff x="264" y="1059123"/>
            <a:chExt cx="3465082" cy="469398"/>
          </a:xfrm>
        </p:grpSpPr>
        <p:grpSp>
          <p:nvGrpSpPr>
            <p:cNvPr id="44" name="그룹 43"/>
            <p:cNvGrpSpPr/>
            <p:nvPr/>
          </p:nvGrpSpPr>
          <p:grpSpPr>
            <a:xfrm>
              <a:off x="264" y="1059123"/>
              <a:ext cx="3465082" cy="469398"/>
              <a:chOff x="0" y="1081980"/>
              <a:chExt cx="3465282" cy="469425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0" y="1081980"/>
                <a:ext cx="1310110" cy="469424"/>
              </a:xfrm>
              <a:prstGeom prst="rect">
                <a:avLst/>
              </a:prstGeom>
              <a:solidFill>
                <a:srgbClr val="4A65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grpSp>
            <p:nvGrpSpPr>
              <p:cNvPr id="47" name="그룹 46"/>
              <p:cNvGrpSpPr/>
              <p:nvPr/>
            </p:nvGrpSpPr>
            <p:grpSpPr>
              <a:xfrm>
                <a:off x="92873" y="1081981"/>
                <a:ext cx="3372409" cy="469424"/>
                <a:chOff x="-34127" y="1081981"/>
                <a:chExt cx="3372409" cy="469424"/>
              </a:xfrm>
            </p:grpSpPr>
            <p:sp>
              <p:nvSpPr>
                <p:cNvPr id="48" name="사각형: 둥근 모서리 47"/>
                <p:cNvSpPr/>
                <p:nvPr/>
              </p:nvSpPr>
              <p:spPr>
                <a:xfrm>
                  <a:off x="716397" y="1081981"/>
                  <a:ext cx="2621885" cy="46942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A65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>
                  <a:off x="2896972" y="1142852"/>
                  <a:ext cx="346665" cy="3466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50" name="직사각형 49"/>
                <p:cNvSpPr/>
                <p:nvPr/>
              </p:nvSpPr>
              <p:spPr>
                <a:xfrm>
                  <a:off x="-34127" y="1140149"/>
                  <a:ext cx="2956608" cy="3693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0"/>
                    </a:spcBef>
                    <a:defRPr lang="ko-KR" altLang="en-US"/>
                  </a:pP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집단 따돌림</a:t>
                  </a:r>
                  <a:r>
                    <a:rPr lang="en-US" altLang="ko-KR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, </a:t>
                  </a: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의도적 무시</a:t>
                  </a:r>
                  <a:r>
                    <a:rPr lang="en-US" altLang="ko-KR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‧</a:t>
                  </a: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배제 </a:t>
                  </a:r>
                </a:p>
              </p:txBody>
            </p:sp>
          </p:grpSp>
        </p:grpSp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3078829" y="1140830"/>
              <a:ext cx="264963" cy="264963"/>
            </a:xfrm>
            <a:prstGeom prst="rect">
              <a:avLst/>
            </a:prstGeom>
          </p:spPr>
        </p:pic>
      </p:grp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3" name="그래픽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990773" y="1252267"/>
            <a:ext cx="2135101" cy="156872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7" name="직사각형 6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8" name="사각형: 둥근 위쪽 모서리 7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9" name="평행 사변형 8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평행 사변형 9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7426" y="240029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264" y="1537296"/>
            <a:ext cx="2013471" cy="469398"/>
            <a:chOff x="0" y="1081980"/>
            <a:chExt cx="2013587" cy="469425"/>
          </a:xfrm>
        </p:grpSpPr>
        <p:sp>
          <p:nvSpPr>
            <p:cNvPr id="21" name="직사각형 20"/>
            <p:cNvSpPr/>
            <p:nvPr/>
          </p:nvSpPr>
          <p:spPr>
            <a:xfrm>
              <a:off x="0" y="1081980"/>
              <a:ext cx="1310110" cy="469424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92873" y="1081981"/>
              <a:ext cx="1920714" cy="469424"/>
              <a:chOff x="-34127" y="1081981"/>
              <a:chExt cx="1920714" cy="469424"/>
            </a:xfrm>
          </p:grpSpPr>
          <p:sp>
            <p:nvSpPr>
              <p:cNvPr id="23" name="사각형: 둥근 모서리 22"/>
              <p:cNvSpPr/>
              <p:nvPr/>
            </p:nvSpPr>
            <p:spPr>
              <a:xfrm>
                <a:off x="716397" y="1081981"/>
                <a:ext cx="1170190" cy="469424"/>
              </a:xfrm>
              <a:prstGeom prst="roundRect">
                <a:avLst>
                  <a:gd name="adj" fmla="val 50000"/>
                </a:avLst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24" name="타원 23"/>
              <p:cNvSpPr/>
              <p:nvPr/>
            </p:nvSpPr>
            <p:spPr>
              <a:xfrm>
                <a:off x="1455164" y="1142852"/>
                <a:ext cx="346665" cy="3466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-34127" y="1140149"/>
                <a:ext cx="1569751" cy="3693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  <a:defRPr lang="ko-KR" altLang="en-US"/>
                </a:pPr>
                <a:r>
                  <a:rPr lang="ko-KR" altLang="en-US" b="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사적 용무 지시 </a:t>
                </a:r>
              </a:p>
            </p:txBody>
          </p:sp>
        </p:grpSp>
      </p:grpSp>
      <p:grpSp>
        <p:nvGrpSpPr>
          <p:cNvPr id="26" name="그룹 25"/>
          <p:cNvGrpSpPr/>
          <p:nvPr/>
        </p:nvGrpSpPr>
        <p:grpSpPr>
          <a:xfrm>
            <a:off x="599851" y="2822767"/>
            <a:ext cx="7944298" cy="1617515"/>
            <a:chOff x="527421" y="1599182"/>
            <a:chExt cx="7944758" cy="1617608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사각형: 둥근 모서리 26"/>
            <p:cNvSpPr/>
            <p:nvPr/>
          </p:nvSpPr>
          <p:spPr>
            <a:xfrm>
              <a:off x="527421" y="1726362"/>
              <a:ext cx="7944758" cy="1490428"/>
            </a:xfrm>
            <a:prstGeom prst="roundRect">
              <a:avLst>
                <a:gd name="adj" fmla="val 16667"/>
              </a:avLst>
            </a:prstGeom>
            <a:solidFill>
              <a:srgbClr val="FDEDE9"/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28" name="Rectangle 4"/>
            <p:cNvSpPr>
              <a:spLocks noChangeArrowheads="1"/>
            </p:cNvSpPr>
            <p:nvPr/>
          </p:nvSpPr>
          <p:spPr bwMode="white">
            <a:xfrm>
              <a:off x="759000" y="1961257"/>
              <a:ext cx="7563181" cy="1192189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C03610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상사가 직원에게 대학원 박사학위 논문을 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쓰게하고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</a:t>
              </a: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C03610"/>
                </a:buClr>
                <a:buSzPct val="80000"/>
                <a:defRPr lang="ko-KR" altLang="en-US"/>
              </a:pP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개인적인 강의를 위한 프레젠테이션 자료작성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시험문제 출제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채점 등의 업무를 시킴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C03610"/>
                </a:buClr>
                <a:buSzPct val="80000"/>
                <a:defRPr lang="ko-KR" altLang="en-US"/>
              </a:pPr>
              <a:endParaRPr kumimoji="1" lang="ko-KR" altLang="en-US" sz="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C03610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이로 인해 직원은 근무시간도 부족하여 일을 집으로 가져가서 해야 하는 경우도 있었음</a:t>
              </a:r>
            </a:p>
          </p:txBody>
        </p:sp>
        <p:sp>
          <p:nvSpPr>
            <p:cNvPr id="29" name="Rectangle 7"/>
            <p:cNvSpPr>
              <a:spLocks noChangeArrowheads="1"/>
            </p:cNvSpPr>
            <p:nvPr/>
          </p:nvSpPr>
          <p:spPr bwMode="white">
            <a:xfrm>
              <a:off x="808071" y="1599182"/>
              <a:ext cx="715096" cy="324018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91177" y="1692713"/>
            <a:ext cx="197715" cy="197715"/>
          </a:xfrm>
          <a:prstGeom prst="rect">
            <a:avLst/>
          </a:prstGeom>
        </p:spPr>
      </p:pic>
      <p:grpSp>
        <p:nvGrpSpPr>
          <p:cNvPr id="30" name="그룹 29"/>
          <p:cNvGrpSpPr/>
          <p:nvPr/>
        </p:nvGrpSpPr>
        <p:grpSpPr>
          <a:xfrm>
            <a:off x="599851" y="4866965"/>
            <a:ext cx="7944298" cy="1230322"/>
            <a:chOff x="527421" y="1599181"/>
            <a:chExt cx="7944758" cy="1230393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사각형: 둥근 모서리 30"/>
            <p:cNvSpPr/>
            <p:nvPr/>
          </p:nvSpPr>
          <p:spPr>
            <a:xfrm>
              <a:off x="527421" y="1726363"/>
              <a:ext cx="7944758" cy="1103211"/>
            </a:xfrm>
            <a:prstGeom prst="roundRect">
              <a:avLst>
                <a:gd name="adj" fmla="val 16667"/>
              </a:avLst>
            </a:prstGeom>
            <a:solidFill>
              <a:srgbClr val="FDEDE9"/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2" name="Rectangle 4"/>
            <p:cNvSpPr>
              <a:spLocks noChangeArrowheads="1"/>
            </p:cNvSpPr>
            <p:nvPr/>
          </p:nvSpPr>
          <p:spPr bwMode="white">
            <a:xfrm>
              <a:off x="758989" y="1951378"/>
              <a:ext cx="7563181" cy="723835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C03610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latin typeface="나눔바른고딕"/>
                  <a:ea typeface="나눔바른고딕"/>
                </a:rPr>
                <a:t>새로 부임한 상사가 직원들 몇 명을 뽑아 회사 내 체력 단련장에서 개인 운동 트레이너</a:t>
              </a:r>
              <a:endParaRPr lang="en-US" altLang="ko-KR" sz="1600" dirty="0">
                <a:latin typeface="나눔바른고딕"/>
                <a:ea typeface="나눔바른고딕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C03610"/>
                </a:buClr>
                <a:buSzPct val="80000"/>
                <a:defRPr lang="ko-KR" altLang="en-US"/>
              </a:pPr>
              <a:r>
                <a:rPr lang="en-US" altLang="ko-KR" sz="1600" dirty="0">
                  <a:latin typeface="나눔바른고딕"/>
                  <a:ea typeface="나눔바른고딕"/>
                </a:rPr>
                <a:t>   </a:t>
              </a:r>
              <a:r>
                <a:rPr lang="ko-KR" altLang="en-US" sz="1600" dirty="0">
                  <a:latin typeface="나눔바른고딕"/>
                  <a:ea typeface="나눔바른고딕"/>
                </a:rPr>
                <a:t> 역할을 시키고</a:t>
              </a:r>
              <a:r>
                <a:rPr lang="en-US" altLang="ko-KR" sz="1600" dirty="0">
                  <a:latin typeface="나눔바른고딕"/>
                  <a:ea typeface="나눔바른고딕"/>
                </a:rPr>
                <a:t>, </a:t>
              </a:r>
              <a:r>
                <a:rPr lang="ko-KR" altLang="en-US" sz="1600" dirty="0">
                  <a:latin typeface="나눔바른고딕"/>
                  <a:ea typeface="나눔바른고딕"/>
                </a:rPr>
                <a:t>운동 중간 그리고 운동이 끝난 후에 자신의 몸을 마사지하도록 지시함</a:t>
              </a:r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white">
            <a:xfrm>
              <a:off x="808070" y="1599181"/>
              <a:ext cx="715096" cy="324018"/>
            </a:xfrm>
            <a:prstGeom prst="rect">
              <a:avLst/>
            </a:prstGeom>
            <a:solidFill>
              <a:srgbClr val="F37E5F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2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59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flipH="1">
            <a:off x="6290525" y="1142477"/>
            <a:ext cx="1713856" cy="228652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397"/>
            <a:ext cx="9143471" cy="6857603"/>
            <a:chOff x="265" y="199"/>
            <a:chExt cx="9143471" cy="6857603"/>
          </a:xfrm>
        </p:grpSpPr>
        <p:sp>
          <p:nvSpPr>
            <p:cNvPr id="14" name="직사각형 13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56BC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16" name="직각 삼각형 15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1F5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sp>
        <p:nvSpPr>
          <p:cNvPr id="23" name="Rectangle 4"/>
          <p:cNvSpPr>
            <a:spLocks noChangeArrowheads="1"/>
          </p:cNvSpPr>
          <p:nvPr/>
        </p:nvSpPr>
        <p:spPr bwMode="white">
          <a:xfrm>
            <a:off x="818501" y="224849"/>
            <a:ext cx="7452000" cy="72574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defRPr lang="ko-KR" altLang="en-US"/>
            </a:pPr>
            <a:r>
              <a:rPr lang="en-US" altLang="ko-KR" sz="280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“</a:t>
            </a:r>
            <a:r>
              <a:rPr lang="ko-KR" altLang="en-US" sz="280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직장 내 괴롭힘, </a:t>
            </a:r>
            <a:r>
              <a:rPr lang="ko-KR" altLang="en-US" sz="3000" b="1">
                <a:solidFill>
                  <a:srgbClr val="D32A0F"/>
                </a:solidFill>
                <a:latin typeface="나눔바른고딕"/>
                <a:ea typeface="나눔바른고딕"/>
                <a:cs typeface="함초롬돋움"/>
              </a:rPr>
              <a:t>방치할수록 손해</a:t>
            </a:r>
            <a:r>
              <a:rPr lang="ko-KR" altLang="en-US" sz="280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입니다</a:t>
            </a:r>
            <a:r>
              <a:rPr lang="en-US" altLang="ko-KR" sz="280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”</a:t>
            </a:r>
            <a:endParaRPr lang="en-US" altLang="ko-KR" sz="2801">
              <a:solidFill>
                <a:sysClr val="windowText" lastClr="000000"/>
              </a:solidFill>
              <a:latin typeface="나눔바른고딕"/>
              <a:ea typeface="나눔바른고딕"/>
              <a:cs typeface="함초롬돋움"/>
            </a:endParaRPr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36" name="그룹 4"/>
          <p:cNvGrpSpPr/>
          <p:nvPr/>
        </p:nvGrpSpPr>
        <p:grpSpPr>
          <a:xfrm>
            <a:off x="518319" y="1267557"/>
            <a:ext cx="7647801" cy="987963"/>
            <a:chOff x="518319" y="1250779"/>
            <a:chExt cx="7647801" cy="987963"/>
          </a:xfrm>
        </p:grpSpPr>
        <p:grpSp>
          <p:nvGrpSpPr>
            <p:cNvPr id="37" name="그룹 14"/>
            <p:cNvGrpSpPr/>
            <p:nvPr/>
          </p:nvGrpSpPr>
          <p:grpSpPr>
            <a:xfrm>
              <a:off x="1727260" y="1250779"/>
              <a:ext cx="6438860" cy="987963"/>
              <a:chOff x="618153" y="1538836"/>
              <a:chExt cx="6438860" cy="987963"/>
            </a:xfrm>
          </p:grpSpPr>
          <p:grpSp>
            <p:nvGrpSpPr>
              <p:cNvPr id="38" name="그룹 15"/>
              <p:cNvGrpSpPr/>
              <p:nvPr/>
            </p:nvGrpSpPr>
            <p:grpSpPr>
              <a:xfrm>
                <a:off x="618153" y="1538836"/>
                <a:ext cx="6218025" cy="397413"/>
                <a:chOff x="618153" y="1538836"/>
                <a:chExt cx="6218025" cy="397413"/>
              </a:xfrm>
            </p:grpSpPr>
            <p:sp>
              <p:nvSpPr>
                <p:cNvPr id="39" name="Rectangle 6"/>
                <p:cNvSpPr>
                  <a:spLocks noChangeArrowheads="1"/>
                </p:cNvSpPr>
                <p:nvPr/>
              </p:nvSpPr>
              <p:spPr bwMode="white">
                <a:xfrm>
                  <a:off x="618153" y="1538836"/>
                  <a:ext cx="6218025" cy="3974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anchor="t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  <a:spcBef>
                      <a:spcPct val="0"/>
                    </a:spcBef>
                    <a:defRPr lang="ko-KR" altLang="en-US"/>
                  </a:pPr>
                  <a:r>
                    <a:rPr lang="ko-KR" altLang="en-US" sz="1600" b="1" dirty="0">
                      <a:solidFill>
                        <a:srgbClr val="000000"/>
                      </a:solidFill>
                      <a:latin typeface="나눔바른고딕"/>
                      <a:ea typeface="나눔바른고딕"/>
                      <a:cs typeface="함초롬돋움"/>
                    </a:rPr>
                    <a:t> </a:t>
                  </a:r>
                  <a:r>
                    <a:rPr lang="ko-KR" altLang="en-US" sz="1600" b="1" dirty="0">
                      <a:solidFill>
                        <a:srgbClr val="1F595F"/>
                      </a:solidFill>
                      <a:latin typeface="나눔바른고딕"/>
                      <a:ea typeface="나눔바른고딕"/>
                      <a:cs typeface="함초롬돋움"/>
                    </a:rPr>
                    <a:t>법적분쟁 비용 발생</a:t>
                  </a:r>
                </a:p>
              </p:txBody>
            </p:sp>
            <p:sp>
              <p:nvSpPr>
                <p:cNvPr id="40" name="직각 삼각형 18"/>
                <p:cNvSpPr/>
                <p:nvPr/>
              </p:nvSpPr>
              <p:spPr>
                <a:xfrm rot="5400000">
                  <a:off x="619237" y="1600583"/>
                  <a:ext cx="139201" cy="139201"/>
                </a:xfrm>
                <a:prstGeom prst="rtTriangle">
                  <a:avLst/>
                </a:prstGeom>
                <a:solidFill>
                  <a:srgbClr val="2162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/>
                </a:p>
              </p:txBody>
            </p:sp>
          </p:grpSp>
          <p:sp>
            <p:nvSpPr>
              <p:cNvPr id="41" name="직사각형 16"/>
              <p:cNvSpPr/>
              <p:nvPr/>
            </p:nvSpPr>
            <p:spPr>
              <a:xfrm>
                <a:off x="688836" y="1851168"/>
                <a:ext cx="6368177" cy="6756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사안에 따라 근로기준법 등 노동관계법 위반</a:t>
                </a:r>
                <a:r>
                  <a:rPr lang="en-US" altLang="ko-KR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민사상 손해배상 책임 등 법적분쟁 비용 발생</a:t>
                </a:r>
              </a:p>
            </p:txBody>
          </p:sp>
        </p:grpSp>
        <p:grpSp>
          <p:nvGrpSpPr>
            <p:cNvPr id="42" name="그룹 9234"/>
            <p:cNvGrpSpPr/>
            <p:nvPr/>
          </p:nvGrpSpPr>
          <p:grpSpPr>
            <a:xfrm>
              <a:off x="518319" y="1304046"/>
              <a:ext cx="876750" cy="876750"/>
              <a:chOff x="827897" y="1194674"/>
              <a:chExt cx="964425" cy="964425"/>
            </a:xfrm>
          </p:grpSpPr>
          <p:sp>
            <p:nvSpPr>
              <p:cNvPr id="43" name="타원 9231"/>
              <p:cNvSpPr/>
              <p:nvPr/>
            </p:nvSpPr>
            <p:spPr>
              <a:xfrm>
                <a:off x="827897" y="1194674"/>
                <a:ext cx="964425" cy="964425"/>
              </a:xfrm>
              <a:prstGeom prst="ellipse">
                <a:avLst/>
              </a:prstGeom>
              <a:solidFill>
                <a:srgbClr val="56BCC7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pic>
            <p:nvPicPr>
              <p:cNvPr id="44" name="그림 9216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882656" y="1217023"/>
                <a:ext cx="776639" cy="77663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45" name="그룹 9217"/>
          <p:cNvGrpSpPr/>
          <p:nvPr/>
        </p:nvGrpSpPr>
        <p:grpSpPr>
          <a:xfrm>
            <a:off x="500235" y="4137851"/>
            <a:ext cx="8207537" cy="876750"/>
            <a:chOff x="500235" y="4137121"/>
            <a:chExt cx="8207537" cy="876750"/>
          </a:xfrm>
        </p:grpSpPr>
        <p:grpSp>
          <p:nvGrpSpPr>
            <p:cNvPr id="46" name="그룹 25"/>
            <p:cNvGrpSpPr/>
            <p:nvPr/>
          </p:nvGrpSpPr>
          <p:grpSpPr>
            <a:xfrm>
              <a:off x="1727261" y="4194092"/>
              <a:ext cx="6980511" cy="687819"/>
              <a:chOff x="618154" y="1538836"/>
              <a:chExt cx="6980511" cy="687819"/>
            </a:xfrm>
          </p:grpSpPr>
          <p:grpSp>
            <p:nvGrpSpPr>
              <p:cNvPr id="47" name="그룹 26"/>
              <p:cNvGrpSpPr/>
              <p:nvPr/>
            </p:nvGrpSpPr>
            <p:grpSpPr>
              <a:xfrm>
                <a:off x="618154" y="1538836"/>
                <a:ext cx="6218024" cy="393954"/>
                <a:chOff x="618154" y="1538836"/>
                <a:chExt cx="6218024" cy="393954"/>
              </a:xfrm>
            </p:grpSpPr>
            <p:sp>
              <p:nvSpPr>
                <p:cNvPr id="48" name="Rectangle 6"/>
                <p:cNvSpPr>
                  <a:spLocks noChangeArrowheads="1"/>
                </p:cNvSpPr>
                <p:nvPr/>
              </p:nvSpPr>
              <p:spPr bwMode="white">
                <a:xfrm>
                  <a:off x="618153" y="1538836"/>
                  <a:ext cx="6218025" cy="4049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anchor="t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  <a:spcBef>
                      <a:spcPct val="0"/>
                    </a:spcBef>
                    <a:defRPr lang="ko-KR" altLang="en-US"/>
                  </a:pPr>
                  <a:r>
                    <a:rPr lang="ko-KR" altLang="en-US" sz="1600" b="1">
                      <a:solidFill>
                        <a:srgbClr val="000000"/>
                      </a:solidFill>
                      <a:latin typeface="나눔바른고딕"/>
                      <a:ea typeface="나눔바른고딕"/>
                      <a:cs typeface="함초롬돋움"/>
                    </a:rPr>
                    <a:t> </a:t>
                  </a:r>
                  <a:r>
                    <a:rPr lang="ko-KR" altLang="en-US" sz="1600" b="1">
                      <a:solidFill>
                        <a:srgbClr val="1F595F"/>
                      </a:solidFill>
                      <a:latin typeface="나눔바른고딕"/>
                      <a:ea typeface="나눔바른고딕"/>
                      <a:cs typeface="함초롬돋움"/>
                    </a:rPr>
                    <a:t>생산성 하락</a:t>
                  </a:r>
                </a:p>
              </p:txBody>
            </p:sp>
            <p:sp>
              <p:nvSpPr>
                <p:cNvPr id="49" name="직각 삼각형 29"/>
                <p:cNvSpPr/>
                <p:nvPr/>
              </p:nvSpPr>
              <p:spPr>
                <a:xfrm rot="5400000">
                  <a:off x="619237" y="1600583"/>
                  <a:ext cx="139201" cy="139201"/>
                </a:xfrm>
                <a:prstGeom prst="rtTriangle">
                  <a:avLst/>
                </a:prstGeom>
                <a:solidFill>
                  <a:srgbClr val="2162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/>
                </a:p>
              </p:txBody>
            </p:sp>
          </p:grpSp>
          <p:sp>
            <p:nvSpPr>
              <p:cNvPr id="50" name="직사각형 27"/>
              <p:cNvSpPr/>
              <p:nvPr/>
            </p:nvSpPr>
            <p:spPr>
              <a:xfrm>
                <a:off x="688836" y="1851167"/>
                <a:ext cx="6909829" cy="38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이직이 늘어나고 업무능력을 저하시키는 요인이 되어 생산성 하락을 가져올 수 있음</a:t>
                </a:r>
              </a:p>
            </p:txBody>
          </p:sp>
        </p:grpSp>
        <p:grpSp>
          <p:nvGrpSpPr>
            <p:cNvPr id="51" name="그룹 9236"/>
            <p:cNvGrpSpPr/>
            <p:nvPr/>
          </p:nvGrpSpPr>
          <p:grpSpPr>
            <a:xfrm>
              <a:off x="500235" y="4137121"/>
              <a:ext cx="876750" cy="876750"/>
              <a:chOff x="827897" y="3962690"/>
              <a:chExt cx="964425" cy="964425"/>
            </a:xfrm>
          </p:grpSpPr>
          <p:sp>
            <p:nvSpPr>
              <p:cNvPr id="52" name="타원 56"/>
              <p:cNvSpPr/>
              <p:nvPr/>
            </p:nvSpPr>
            <p:spPr>
              <a:xfrm>
                <a:off x="827897" y="3962690"/>
                <a:ext cx="964425" cy="964425"/>
              </a:xfrm>
              <a:prstGeom prst="ellipse">
                <a:avLst/>
              </a:prstGeom>
              <a:solidFill>
                <a:srgbClr val="56BCC7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pic>
            <p:nvPicPr>
              <p:cNvPr id="53" name="그림 922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997834" y="4180098"/>
                <a:ext cx="664335" cy="66433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54" name="그룹 9239"/>
          <p:cNvGrpSpPr/>
          <p:nvPr/>
        </p:nvGrpSpPr>
        <p:grpSpPr>
          <a:xfrm rot="21320656">
            <a:off x="708284" y="4317915"/>
            <a:ext cx="626756" cy="342004"/>
            <a:chOff x="6160757" y="3891382"/>
            <a:chExt cx="755608" cy="412315"/>
          </a:xfrm>
        </p:grpSpPr>
        <p:grpSp>
          <p:nvGrpSpPr>
            <p:cNvPr id="55" name="그룹 9225"/>
            <p:cNvGrpSpPr/>
            <p:nvPr/>
          </p:nvGrpSpPr>
          <p:grpSpPr>
            <a:xfrm rot="2249381">
              <a:off x="6160757" y="3891382"/>
              <a:ext cx="684000" cy="108000"/>
              <a:chOff x="6132352" y="3942826"/>
              <a:chExt cx="864000" cy="140255"/>
            </a:xfrm>
          </p:grpSpPr>
          <p:sp>
            <p:nvSpPr>
              <p:cNvPr id="56" name="직사각형 9223"/>
              <p:cNvSpPr/>
              <p:nvPr/>
            </p:nvSpPr>
            <p:spPr>
              <a:xfrm>
                <a:off x="6132352" y="3942826"/>
                <a:ext cx="864000" cy="72000"/>
              </a:xfrm>
              <a:prstGeom prst="rect">
                <a:avLst/>
              </a:prstGeom>
              <a:solidFill>
                <a:srgbClr val="A10D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sp>
            <p:nvSpPr>
              <p:cNvPr id="57" name="직사각형 60"/>
              <p:cNvSpPr/>
              <p:nvPr/>
            </p:nvSpPr>
            <p:spPr>
              <a:xfrm>
                <a:off x="6132352" y="4011081"/>
                <a:ext cx="864000" cy="72000"/>
              </a:xfrm>
              <a:prstGeom prst="rect">
                <a:avLst/>
              </a:prstGeom>
              <a:solidFill>
                <a:srgbClr val="D32A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58" name="이등변 삼각형 9238"/>
            <p:cNvSpPr>
              <a:spLocks noChangeAspect="1"/>
            </p:cNvSpPr>
            <p:nvPr/>
          </p:nvSpPr>
          <p:spPr>
            <a:xfrm rot="7771563">
              <a:off x="6727953" y="4115284"/>
              <a:ext cx="216000" cy="160825"/>
            </a:xfrm>
            <a:prstGeom prst="triangle">
              <a:avLst>
                <a:gd name="adj" fmla="val 50000"/>
              </a:avLst>
            </a:prstGeom>
            <a:solidFill>
              <a:srgbClr val="D32A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59" name="그룹 9243"/>
          <p:cNvGrpSpPr/>
          <p:nvPr/>
        </p:nvGrpSpPr>
        <p:grpSpPr>
          <a:xfrm>
            <a:off x="500235" y="2533628"/>
            <a:ext cx="8286756" cy="1326115"/>
            <a:chOff x="500235" y="2481980"/>
            <a:chExt cx="8286756" cy="1326115"/>
          </a:xfrm>
        </p:grpSpPr>
        <p:grpSp>
          <p:nvGrpSpPr>
            <p:cNvPr id="60" name="그룹 9215"/>
            <p:cNvGrpSpPr/>
            <p:nvPr/>
          </p:nvGrpSpPr>
          <p:grpSpPr>
            <a:xfrm>
              <a:off x="500235" y="2481979"/>
              <a:ext cx="8286756" cy="1132672"/>
              <a:chOff x="500235" y="2572666"/>
              <a:chExt cx="8286756" cy="1132672"/>
            </a:xfrm>
          </p:grpSpPr>
          <p:grpSp>
            <p:nvGrpSpPr>
              <p:cNvPr id="61" name="그룹 19"/>
              <p:cNvGrpSpPr/>
              <p:nvPr/>
            </p:nvGrpSpPr>
            <p:grpSpPr>
              <a:xfrm>
                <a:off x="1727261" y="2572666"/>
                <a:ext cx="7059730" cy="698480"/>
                <a:chOff x="618154" y="1538835"/>
                <a:chExt cx="7059730" cy="698480"/>
              </a:xfrm>
            </p:grpSpPr>
            <p:grpSp>
              <p:nvGrpSpPr>
                <p:cNvPr id="62" name="그룹 20"/>
                <p:cNvGrpSpPr/>
                <p:nvPr/>
              </p:nvGrpSpPr>
              <p:grpSpPr>
                <a:xfrm>
                  <a:off x="618154" y="1538835"/>
                  <a:ext cx="6438860" cy="403205"/>
                  <a:chOff x="618154" y="1538835"/>
                  <a:chExt cx="6438860" cy="403205"/>
                </a:xfrm>
              </p:grpSpPr>
              <p:sp>
                <p:nvSpPr>
                  <p:cNvPr id="63" name="Rectangle 6"/>
                  <p:cNvSpPr>
                    <a:spLocks noChangeArrowheads="1"/>
                  </p:cNvSpPr>
                  <p:nvPr/>
                </p:nvSpPr>
                <p:spPr bwMode="white">
                  <a:xfrm>
                    <a:off x="618154" y="1538835"/>
                    <a:ext cx="6438860" cy="4032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wrap="square" anchor="t">
                    <a:spAutoFit/>
                  </a:bodyPr>
                  <a:lstStyle/>
                  <a:p>
                    <a:pPr algn="just">
                      <a:lnSpc>
                        <a:spcPct val="130000"/>
                      </a:lnSpc>
                      <a:spcBef>
                        <a:spcPct val="0"/>
                      </a:spcBef>
                      <a:defRPr lang="ko-KR" altLang="en-US"/>
                    </a:pPr>
                    <a:r>
                      <a:rPr lang="ko-KR" altLang="en-US" sz="1600" b="1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rPr>
                      <a:t> </a:t>
                    </a:r>
                    <a:r>
                      <a:rPr lang="ko-KR" altLang="en-US" sz="1600" b="1">
                        <a:solidFill>
                          <a:srgbClr val="1F595F"/>
                        </a:solidFill>
                        <a:latin typeface="나눔바른고딕"/>
                        <a:ea typeface="나눔바른고딕"/>
                        <a:cs typeface="함초롬돋움"/>
                      </a:rPr>
                      <a:t>손해비용 발생</a:t>
                    </a:r>
                  </a:p>
                </p:txBody>
              </p:sp>
              <p:sp>
                <p:nvSpPr>
                  <p:cNvPr id="64" name="직각 삼각형 23"/>
                  <p:cNvSpPr/>
                  <p:nvPr/>
                </p:nvSpPr>
                <p:spPr>
                  <a:xfrm rot="5400000">
                    <a:off x="619237" y="1600583"/>
                    <a:ext cx="139201" cy="139201"/>
                  </a:xfrm>
                  <a:prstGeom prst="rtTriangle">
                    <a:avLst/>
                  </a:prstGeom>
                  <a:solidFill>
                    <a:srgbClr val="21626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 lang="ko-KR" altLang="en-US"/>
                    </a:pPr>
                    <a:endParaRPr lang="ko-KR" altLang="en-US"/>
                  </a:p>
                </p:txBody>
              </p:sp>
            </p:grpSp>
            <p:sp>
              <p:nvSpPr>
                <p:cNvPr id="65" name="직사각형 21"/>
                <p:cNvSpPr/>
                <p:nvPr/>
              </p:nvSpPr>
              <p:spPr>
                <a:xfrm>
                  <a:off x="688836" y="1851167"/>
                  <a:ext cx="6989048" cy="3861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  <a:defRPr lang="ko-KR" altLang="en-US"/>
                  </a:pPr>
                  <a:r>
                    <a:rPr lang="ko-KR" altLang="en-US" sz="1600" dirty="0">
                      <a:solidFill>
                        <a:srgbClr val="000000"/>
                      </a:solidFill>
                      <a:latin typeface="나눔바른고딕"/>
                      <a:ea typeface="나눔바른고딕"/>
                      <a:cs typeface="함초롬돋움"/>
                    </a:rPr>
                    <a:t>직장 내 괴롭힘 한 건으로 인한 손해 비용을 </a:t>
                  </a:r>
                  <a:r>
                    <a:rPr lang="en-US" altLang="ko-KR" sz="1600" dirty="0">
                      <a:solidFill>
                        <a:srgbClr val="000000"/>
                      </a:solidFill>
                      <a:latin typeface="나눔바른고딕"/>
                      <a:ea typeface="나눔바른고딕"/>
                      <a:cs typeface="함초롬돋움"/>
                    </a:rPr>
                    <a:t>1,550</a:t>
                  </a:r>
                  <a:r>
                    <a:rPr lang="ko-KR" altLang="en-US" sz="1600" dirty="0">
                      <a:solidFill>
                        <a:srgbClr val="000000"/>
                      </a:solidFill>
                      <a:latin typeface="나눔바른고딕"/>
                      <a:ea typeface="나눔바른고딕"/>
                      <a:cs typeface="함초롬돋움"/>
                    </a:rPr>
                    <a:t>만원으로 추산한 연구결과도 있음</a:t>
                  </a:r>
                </a:p>
              </p:txBody>
            </p:sp>
          </p:grpSp>
          <p:grpSp>
            <p:nvGrpSpPr>
              <p:cNvPr id="66" name="그룹 9235"/>
              <p:cNvGrpSpPr/>
              <p:nvPr/>
            </p:nvGrpSpPr>
            <p:grpSpPr>
              <a:xfrm>
                <a:off x="500235" y="2761044"/>
                <a:ext cx="899591" cy="944294"/>
                <a:chOff x="827897" y="2504383"/>
                <a:chExt cx="989551" cy="1038724"/>
              </a:xfrm>
            </p:grpSpPr>
            <p:sp>
              <p:nvSpPr>
                <p:cNvPr id="67" name="타원 55"/>
                <p:cNvSpPr/>
                <p:nvPr/>
              </p:nvSpPr>
              <p:spPr>
                <a:xfrm>
                  <a:off x="827897" y="2578682"/>
                  <a:ext cx="964425" cy="964425"/>
                </a:xfrm>
                <a:prstGeom prst="ellipse">
                  <a:avLst/>
                </a:prstGeom>
                <a:solidFill>
                  <a:srgbClr val="56BCC7">
                    <a:alpha val="31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/>
                </a:p>
              </p:txBody>
            </p:sp>
            <p:pic>
              <p:nvPicPr>
                <p:cNvPr id="68" name="그림 5"/>
                <p:cNvPicPr>
                  <a:picLocks noChangeAspect="1"/>
                </p:cNvPicPr>
                <p:nvPr/>
              </p:nvPicPr>
              <p:blipFill rotWithShape="1">
                <a:blip r:embed="rId4"/>
                <a:stretch>
                  <a:fillRect/>
                </a:stretch>
              </p:blipFill>
              <p:spPr>
                <a:xfrm>
                  <a:off x="853023" y="2504383"/>
                  <a:ext cx="964425" cy="964425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sp>
          <p:nvSpPr>
            <p:cNvPr id="69" name="TextBox 9240"/>
            <p:cNvSpPr txBox="1"/>
            <p:nvPr/>
          </p:nvSpPr>
          <p:spPr>
            <a:xfrm>
              <a:off x="1828798" y="3210876"/>
              <a:ext cx="6610352" cy="598233"/>
            </a:xfrm>
            <a:prstGeom prst="rect">
              <a:avLst/>
            </a:prstGeom>
          </p:spPr>
          <p:txBody>
            <a:bodyPr vert="horz" wrap="square" lIns="91440" tIns="45720" rIns="91440" bIns="45720" anchor="t">
              <a:spAutoFit/>
            </a:bodyPr>
            <a:lstStyle/>
            <a:p>
              <a:pPr>
                <a:lnSpc>
                  <a:spcPct val="120000"/>
                </a:lnSpc>
                <a:defRPr lang="ko-KR" altLang="en-US"/>
              </a:pPr>
              <a:r>
                <a:rPr lang="ko-KR" altLang="en-US" sz="1400">
                  <a:solidFill>
                    <a:srgbClr val="2F888F"/>
                  </a:solidFill>
                  <a:latin typeface="나눔바른고딕"/>
                  <a:ea typeface="나눔바른고딕"/>
                  <a:cs typeface="함초롬돋움"/>
                </a:rPr>
                <a:t>* 피해자의 결근</a:t>
              </a:r>
              <a:r>
                <a:rPr lang="en-US" altLang="ko-KR" sz="1400">
                  <a:solidFill>
                    <a:srgbClr val="2F888F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400">
                  <a:solidFill>
                    <a:srgbClr val="2F888F"/>
                  </a:solidFill>
                  <a:latin typeface="나눔바른고딕"/>
                  <a:ea typeface="나눔바른고딕"/>
                  <a:cs typeface="함초롬돋움"/>
                </a:rPr>
                <a:t>근무태도 불성실 등에 따른 근로시간 손실분</a:t>
              </a:r>
              <a:r>
                <a:rPr lang="en-US" altLang="ko-KR" sz="1400">
                  <a:solidFill>
                    <a:srgbClr val="2F888F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400">
                  <a:solidFill>
                    <a:srgbClr val="2F888F"/>
                  </a:solidFill>
                  <a:latin typeface="나눔바른고딕"/>
                  <a:ea typeface="나눔바른고딕"/>
                  <a:cs typeface="함초롬돋움"/>
                </a:rPr>
                <a:t>대체인력</a:t>
              </a:r>
              <a:r>
                <a:rPr lang="en-US" altLang="ko-KR" sz="1400">
                  <a:solidFill>
                    <a:srgbClr val="2F888F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400">
                  <a:solidFill>
                    <a:srgbClr val="2F888F"/>
                  </a:solidFill>
                  <a:latin typeface="나눔바른고딕"/>
                  <a:ea typeface="나눔바른고딕"/>
                  <a:cs typeface="함초롬돋움"/>
                </a:rPr>
                <a:t>괴롭힘 조사비용</a:t>
              </a:r>
            </a:p>
            <a:p>
              <a:pPr>
                <a:lnSpc>
                  <a:spcPct val="120000"/>
                </a:lnSpc>
                <a:defRPr lang="ko-KR" altLang="en-US"/>
              </a:pPr>
              <a:r>
                <a:rPr lang="ko-KR" altLang="en-US" sz="1400">
                  <a:solidFill>
                    <a:srgbClr val="2F888F"/>
                  </a:solidFill>
                  <a:latin typeface="나눔바른고딕"/>
                  <a:ea typeface="나눔바른고딕"/>
                  <a:cs typeface="함초롬돋움"/>
                </a:rPr>
                <a:t>   등을 바탕으로 계산</a:t>
              </a:r>
              <a:endParaRPr lang="ko-KR" altLang="en-US">
                <a:solidFill>
                  <a:srgbClr val="2F888F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EACCC78-255C-4ECC-90BA-269C977C2A4B}"/>
              </a:ext>
            </a:extLst>
          </p:cNvPr>
          <p:cNvGrpSpPr/>
          <p:nvPr/>
        </p:nvGrpSpPr>
        <p:grpSpPr>
          <a:xfrm>
            <a:off x="585386" y="5292709"/>
            <a:ext cx="7956812" cy="876750"/>
            <a:chOff x="585386" y="5292709"/>
            <a:chExt cx="7956812" cy="876750"/>
          </a:xfrm>
        </p:grpSpPr>
        <p:grpSp>
          <p:nvGrpSpPr>
            <p:cNvPr id="72" name="그룹 30"/>
            <p:cNvGrpSpPr/>
            <p:nvPr/>
          </p:nvGrpSpPr>
          <p:grpSpPr>
            <a:xfrm>
              <a:off x="1727261" y="5384665"/>
              <a:ext cx="6814937" cy="692839"/>
              <a:chOff x="618154" y="1538836"/>
              <a:chExt cx="6814937" cy="692839"/>
            </a:xfrm>
          </p:grpSpPr>
          <p:grpSp>
            <p:nvGrpSpPr>
              <p:cNvPr id="73" name="그룹 31"/>
              <p:cNvGrpSpPr/>
              <p:nvPr/>
            </p:nvGrpSpPr>
            <p:grpSpPr>
              <a:xfrm>
                <a:off x="618154" y="1538836"/>
                <a:ext cx="6763826" cy="397564"/>
                <a:chOff x="618154" y="1538836"/>
                <a:chExt cx="6763826" cy="397564"/>
              </a:xfrm>
            </p:grpSpPr>
            <p:sp>
              <p:nvSpPr>
                <p:cNvPr id="74" name="Rectangle 6"/>
                <p:cNvSpPr>
                  <a:spLocks noChangeArrowheads="1"/>
                </p:cNvSpPr>
                <p:nvPr/>
              </p:nvSpPr>
              <p:spPr bwMode="white">
                <a:xfrm>
                  <a:off x="618154" y="1538836"/>
                  <a:ext cx="6763826" cy="3975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 anchor="t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  <a:spcBef>
                      <a:spcPct val="0"/>
                    </a:spcBef>
                    <a:defRPr lang="ko-KR" altLang="en-US"/>
                  </a:pPr>
                  <a:r>
                    <a:rPr lang="ko-KR" altLang="en-US" sz="1600" b="1">
                      <a:solidFill>
                        <a:srgbClr val="000000"/>
                      </a:solidFill>
                      <a:latin typeface="나눔바른고딕"/>
                      <a:ea typeface="나눔바른고딕"/>
                      <a:cs typeface="함초롬돋움"/>
                    </a:rPr>
                    <a:t> </a:t>
                  </a:r>
                  <a:r>
                    <a:rPr lang="ko-KR" altLang="en-US" sz="1600" b="1">
                      <a:solidFill>
                        <a:srgbClr val="1F595F"/>
                      </a:solidFill>
                      <a:latin typeface="나눔바른고딕"/>
                      <a:ea typeface="나눔바른고딕"/>
                      <a:cs typeface="함초롬돋움"/>
                    </a:rPr>
                    <a:t>기업 이미지 손실</a:t>
                  </a:r>
                </a:p>
              </p:txBody>
            </p:sp>
            <p:sp>
              <p:nvSpPr>
                <p:cNvPr id="75" name="직각 삼각형 34"/>
                <p:cNvSpPr/>
                <p:nvPr/>
              </p:nvSpPr>
              <p:spPr>
                <a:xfrm rot="5400000">
                  <a:off x="619237" y="1600583"/>
                  <a:ext cx="139201" cy="139201"/>
                </a:xfrm>
                <a:prstGeom prst="rtTriangle">
                  <a:avLst/>
                </a:prstGeom>
                <a:solidFill>
                  <a:srgbClr val="2162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/>
                </a:p>
              </p:txBody>
            </p:sp>
          </p:grpSp>
          <p:sp>
            <p:nvSpPr>
              <p:cNvPr id="76" name="직사각형 32"/>
              <p:cNvSpPr/>
              <p:nvPr/>
            </p:nvSpPr>
            <p:spPr>
              <a:xfrm>
                <a:off x="688836" y="1851168"/>
                <a:ext cx="6744255" cy="3805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사건 발생 사업장으로 주목받을 시 기업 이미지 하락으로 인한 손실 발생할 수 있음</a:t>
                </a:r>
              </a:p>
            </p:txBody>
          </p:sp>
        </p:grpSp>
        <p:grpSp>
          <p:nvGrpSpPr>
            <p:cNvPr id="77" name="그룹 9237"/>
            <p:cNvGrpSpPr/>
            <p:nvPr/>
          </p:nvGrpSpPr>
          <p:grpSpPr>
            <a:xfrm>
              <a:off x="585386" y="5292709"/>
              <a:ext cx="876750" cy="876750"/>
              <a:chOff x="827897" y="5346697"/>
              <a:chExt cx="964425" cy="964425"/>
            </a:xfrm>
          </p:grpSpPr>
          <p:sp>
            <p:nvSpPr>
              <p:cNvPr id="78" name="타원 57"/>
              <p:cNvSpPr/>
              <p:nvPr/>
            </p:nvSpPr>
            <p:spPr>
              <a:xfrm>
                <a:off x="827897" y="5346697"/>
                <a:ext cx="964425" cy="964425"/>
              </a:xfrm>
              <a:prstGeom prst="ellipse">
                <a:avLst/>
              </a:prstGeom>
              <a:solidFill>
                <a:srgbClr val="56BCC7">
                  <a:alpha val="3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  <p:pic>
            <p:nvPicPr>
              <p:cNvPr id="79" name="그림 9224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1068295" y="5530999"/>
                <a:ext cx="597345" cy="59734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80" name="그림 922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652913" y="5479678"/>
            <a:ext cx="216148" cy="40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9" name="직사각형 8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사각형: 둥근 위쪽 모서리 9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1" name="평행 사변형 10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평행 사변형 11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27426" y="240029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501222" y="2592634"/>
            <a:ext cx="7944298" cy="1636563"/>
            <a:chOff x="527421" y="1599183"/>
            <a:chExt cx="7944758" cy="1636657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2" name="사각형: 둥근 모서리 31"/>
            <p:cNvSpPr/>
            <p:nvPr/>
          </p:nvSpPr>
          <p:spPr>
            <a:xfrm>
              <a:off x="527421" y="1726362"/>
              <a:ext cx="7944758" cy="1509478"/>
            </a:xfrm>
            <a:prstGeom prst="roundRect">
              <a:avLst>
                <a:gd name="adj" fmla="val 16667"/>
              </a:avLst>
            </a:prstGeom>
            <a:solidFill>
              <a:srgbClr val="E9F5FB"/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white">
            <a:xfrm>
              <a:off x="759000" y="1961738"/>
              <a:ext cx="7563181" cy="1192190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247DAE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상사가 퇴근 이후 주말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저녁 시간에 술에 취해 팀 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모바일메신저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단체 채팅방에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247DAE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하소연하는 글을 올리고 답을 요구하며 팀원들을 괴롭힘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247DAE"/>
                </a:buClr>
                <a:buSzPct val="80000"/>
                <a:defRPr lang="ko-KR" altLang="en-US"/>
              </a:pPr>
              <a:endParaRPr kumimoji="1" lang="ko-KR" altLang="en-US" sz="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247DAE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상사 본인 의지대로 안 되면 소리를 지르고 윽박지르는 등의 행위로 정신적 고통을 유발함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white">
            <a:xfrm>
              <a:off x="808071" y="1599183"/>
              <a:ext cx="715096" cy="324018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501222" y="4567075"/>
            <a:ext cx="7944298" cy="1980546"/>
            <a:chOff x="527421" y="1599181"/>
            <a:chExt cx="7944758" cy="1980660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사각형: 둥근 모서리 35"/>
            <p:cNvSpPr/>
            <p:nvPr/>
          </p:nvSpPr>
          <p:spPr>
            <a:xfrm>
              <a:off x="527421" y="1726362"/>
              <a:ext cx="7944758" cy="1853479"/>
            </a:xfrm>
            <a:prstGeom prst="roundRect">
              <a:avLst>
                <a:gd name="adj" fmla="val 16667"/>
              </a:avLst>
            </a:prstGeom>
            <a:solidFill>
              <a:srgbClr val="E9F5FB"/>
            </a:solidFill>
            <a:ln w="38100">
              <a:solidFill>
                <a:srgbClr val="D1CE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sp>
          <p:nvSpPr>
            <p:cNvPr id="37" name="Rectangle 4"/>
            <p:cNvSpPr>
              <a:spLocks noChangeArrowheads="1"/>
            </p:cNvSpPr>
            <p:nvPr/>
          </p:nvSpPr>
          <p:spPr bwMode="white">
            <a:xfrm>
              <a:off x="759000" y="1991123"/>
              <a:ext cx="7563181" cy="1514348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247DAE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상사가 아침 일찍 모바일 채팅으로 갑자기 조기 출근을 지시하여 직원들이 급하게 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247DAE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출근 중 이었으나</a:t>
              </a: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그냥 다음에 </a:t>
              </a:r>
              <a:r>
                <a:rPr kumimoji="1"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얘기하자며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다시 정시 출근하라고 함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247DAE"/>
                </a:buClr>
                <a:buSzPct val="80000"/>
                <a:defRPr lang="ko-KR" altLang="en-US"/>
              </a:pPr>
              <a:endParaRPr kumimoji="1" lang="ko-KR" altLang="en-US" sz="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247DAE"/>
                </a:buClr>
                <a:buSzPct val="80000"/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밤낮 없이 단체 채팅을 시도했으나 감정 상한 일을 따지는 말이 대부분이었으며</a:t>
              </a:r>
              <a:endParaRPr kumimoji="1"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 defTabSz="884374">
                <a:lnSpc>
                  <a:spcPct val="130000"/>
                </a:lnSpc>
                <a:spcBef>
                  <a:spcPct val="0"/>
                </a:spcBef>
                <a:buClr>
                  <a:srgbClr val="247DAE"/>
                </a:buClr>
                <a:buSzPct val="80000"/>
                <a:defRPr lang="ko-KR" altLang="en-US"/>
              </a:pPr>
              <a:r>
                <a:rPr kumimoji="1"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</a:t>
              </a:r>
              <a:r>
                <a:rPr kumimoji="1"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응답하지 않는 직원에게는 단체 채팅 등을 통해 화풀이를 함</a:t>
              </a:r>
            </a:p>
          </p:txBody>
        </p:sp>
        <p:sp>
          <p:nvSpPr>
            <p:cNvPr id="38" name="Rectangle 7"/>
            <p:cNvSpPr>
              <a:spLocks noChangeArrowheads="1"/>
            </p:cNvSpPr>
            <p:nvPr/>
          </p:nvSpPr>
          <p:spPr bwMode="white">
            <a:xfrm>
              <a:off x="808071" y="1599181"/>
              <a:ext cx="715096" cy="324018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case </a:t>
              </a:r>
              <a:r>
                <a:rPr lang="en-US" altLang="ko-KR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2</a:t>
              </a:r>
              <a:endParaRPr lang="ko-KR" altLang="en-US" sz="16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0" y="1533607"/>
            <a:ext cx="3727286" cy="469398"/>
            <a:chOff x="0" y="1096913"/>
            <a:chExt cx="3727286" cy="469398"/>
          </a:xfrm>
        </p:grpSpPr>
        <p:grpSp>
          <p:nvGrpSpPr>
            <p:cNvPr id="25" name="그룹 24"/>
            <p:cNvGrpSpPr/>
            <p:nvPr/>
          </p:nvGrpSpPr>
          <p:grpSpPr>
            <a:xfrm>
              <a:off x="0" y="1096913"/>
              <a:ext cx="3727286" cy="469398"/>
              <a:chOff x="0" y="1081980"/>
              <a:chExt cx="3727501" cy="469425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0" y="1081980"/>
                <a:ext cx="1310110" cy="469424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grpSp>
            <p:nvGrpSpPr>
              <p:cNvPr id="27" name="그룹 26"/>
              <p:cNvGrpSpPr/>
              <p:nvPr/>
            </p:nvGrpSpPr>
            <p:grpSpPr>
              <a:xfrm>
                <a:off x="92873" y="1081981"/>
                <a:ext cx="3634628" cy="469424"/>
                <a:chOff x="-34127" y="1081981"/>
                <a:chExt cx="3634628" cy="469424"/>
              </a:xfrm>
            </p:grpSpPr>
            <p:sp>
              <p:nvSpPr>
                <p:cNvPr id="28" name="사각형: 둥근 모서리 27"/>
                <p:cNvSpPr/>
                <p:nvPr/>
              </p:nvSpPr>
              <p:spPr>
                <a:xfrm>
                  <a:off x="716397" y="1081981"/>
                  <a:ext cx="2884104" cy="46942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8A5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29" name="타원 28"/>
                <p:cNvSpPr/>
                <p:nvPr/>
              </p:nvSpPr>
              <p:spPr>
                <a:xfrm>
                  <a:off x="3177318" y="1142852"/>
                  <a:ext cx="346665" cy="3466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30" name="직사각형 29"/>
                <p:cNvSpPr/>
                <p:nvPr/>
              </p:nvSpPr>
              <p:spPr>
                <a:xfrm>
                  <a:off x="-34127" y="1140149"/>
                  <a:ext cx="3199157" cy="3589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0"/>
                    </a:spcBef>
                    <a:defRPr lang="ko-KR" altLang="en-US"/>
                  </a:pPr>
                  <a:r>
                    <a:rPr lang="en-US" altLang="ko-KR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sns, </a:t>
                  </a: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모바일메신저를 통한 괴롭힘</a:t>
                  </a:r>
                </a:p>
              </p:txBody>
            </p:sp>
          </p:grpSp>
        </p:grpSp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3385420" y="1203112"/>
              <a:ext cx="250064" cy="250064"/>
            </a:xfrm>
            <a:prstGeom prst="rect">
              <a:avLst/>
            </a:prstGeom>
          </p:spPr>
        </p:pic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r="48470" b="14450"/>
          <a:stretch>
            <a:fillRect/>
          </a:stretch>
        </p:blipFill>
        <p:spPr>
          <a:xfrm>
            <a:off x="7141688" y="1352134"/>
            <a:ext cx="2002312" cy="1923127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60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그림 56" descr="개체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746440" y="3149297"/>
            <a:ext cx="637033" cy="100889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7" name="직사각형 6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8" name="사각형: 둥근 위쪽 모서리 7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9" name="평행 사변형 8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3D3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평행 사변형 9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7426" y="240029"/>
              <a:ext cx="5441088" cy="46073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괴롭힘으로 볼 수 있는 구체적 사례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03324" y="281174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3D384A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4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99060" y="429780"/>
              <a:ext cx="2335402" cy="26159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행위 예시</a:t>
              </a: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0" y="1264693"/>
            <a:ext cx="1121701" cy="469398"/>
            <a:chOff x="0" y="1096913"/>
            <a:chExt cx="1121701" cy="469398"/>
          </a:xfrm>
        </p:grpSpPr>
        <p:grpSp>
          <p:nvGrpSpPr>
            <p:cNvPr id="22" name="그룹 21"/>
            <p:cNvGrpSpPr/>
            <p:nvPr/>
          </p:nvGrpSpPr>
          <p:grpSpPr>
            <a:xfrm>
              <a:off x="0" y="1096913"/>
              <a:ext cx="1121701" cy="469398"/>
              <a:chOff x="0" y="1081980"/>
              <a:chExt cx="1121766" cy="469425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0" y="1081980"/>
                <a:ext cx="876757" cy="469424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grpSp>
            <p:nvGrpSpPr>
              <p:cNvPr id="24" name="그룹 23"/>
              <p:cNvGrpSpPr/>
              <p:nvPr/>
            </p:nvGrpSpPr>
            <p:grpSpPr>
              <a:xfrm>
                <a:off x="92873" y="1081981"/>
                <a:ext cx="1028893" cy="469424"/>
                <a:chOff x="-34127" y="1081981"/>
                <a:chExt cx="1028893" cy="469424"/>
              </a:xfrm>
            </p:grpSpPr>
            <p:sp>
              <p:nvSpPr>
                <p:cNvPr id="25" name="사각형: 둥근 모서리 24"/>
                <p:cNvSpPr/>
                <p:nvPr/>
              </p:nvSpPr>
              <p:spPr>
                <a:xfrm>
                  <a:off x="528054" y="1081981"/>
                  <a:ext cx="466712" cy="46942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BB7C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26" name="타원 25"/>
                <p:cNvSpPr/>
                <p:nvPr/>
              </p:nvSpPr>
              <p:spPr>
                <a:xfrm>
                  <a:off x="528054" y="1142852"/>
                  <a:ext cx="346665" cy="3466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innerShdw blurRad="635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200">
                    <a:latin typeface="나눔바른고딕"/>
                    <a:ea typeface="나눔바른고딕"/>
                  </a:endParaRPr>
                </a:p>
              </p:txBody>
            </p:sp>
            <p:sp>
              <p:nvSpPr>
                <p:cNvPr id="27" name="직사각형 26"/>
                <p:cNvSpPr/>
                <p:nvPr/>
              </p:nvSpPr>
              <p:spPr>
                <a:xfrm>
                  <a:off x="-34127" y="1140149"/>
                  <a:ext cx="598682" cy="36935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0"/>
                    </a:spcBef>
                    <a:defRPr lang="ko-KR" altLang="en-US"/>
                  </a:pPr>
                  <a:r>
                    <a:rPr lang="ko-KR" altLang="en-US" b="1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감시</a:t>
                  </a:r>
                </a:p>
              </p:txBody>
            </p:sp>
          </p:grpSp>
        </p:grpSp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701490" y="1232579"/>
              <a:ext cx="261802" cy="261802"/>
            </a:xfrm>
            <a:prstGeom prst="rect">
              <a:avLst/>
            </a:prstGeom>
          </p:spPr>
        </p:pic>
      </p:grpSp>
      <p:sp>
        <p:nvSpPr>
          <p:cNvPr id="19" name="Rectangle 5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20" name="_x604907768"/>
          <p:cNvGrpSpPr/>
          <p:nvPr/>
        </p:nvGrpSpPr>
        <p:grpSpPr>
          <a:xfrm>
            <a:off x="593849" y="2063186"/>
            <a:ext cx="7943850" cy="1591221"/>
            <a:chOff x="526" y="379"/>
            <a:chExt cx="62553" cy="13162"/>
          </a:xfrm>
        </p:grpSpPr>
        <p:sp>
          <p:nvSpPr>
            <p:cNvPr id="21" name="_x604907336"/>
            <p:cNvSpPr>
              <a:spLocks noChangeArrowheads="1"/>
            </p:cNvSpPr>
            <p:nvPr/>
          </p:nvSpPr>
          <p:spPr>
            <a:xfrm>
              <a:off x="526" y="1379"/>
              <a:ext cx="62553" cy="12162"/>
            </a:xfrm>
            <a:prstGeom prst="roundRect">
              <a:avLst>
                <a:gd name="adj" fmla="val 21250"/>
              </a:avLst>
            </a:prstGeom>
            <a:solidFill>
              <a:srgbClr val="F6EEEE"/>
            </a:solidFill>
            <a:ln w="38100">
              <a:solidFill>
                <a:srgbClr val="D1CED8"/>
              </a:solidFill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66560" name="_x604906760"/>
            <p:cNvSpPr>
              <a:spLocks noChangeArrowheads="1"/>
            </p:cNvSpPr>
            <p:nvPr/>
          </p:nvSpPr>
          <p:spPr>
            <a:xfrm>
              <a:off x="2349" y="3428"/>
              <a:ext cx="57049" cy="90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 defTabSz="900000" eaLnBrk="0" hangingPunct="0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0" lang="ko-KR" altLang="ko-KR" sz="1600" b="0" i="0" u="none" strike="noStrike" cap="none" normalizeH="0" dirty="0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회사 내에 </a:t>
              </a:r>
              <a:r>
                <a:rPr kumimoji="0" lang="en-US" altLang="ko-KR" sz="1600" b="0" i="0" u="none" strike="noStrike" cap="none" normalizeH="0" dirty="0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CCTV</a:t>
              </a:r>
              <a:r>
                <a:rPr kumimoji="0" lang="ko-KR" altLang="en-US" sz="1600" b="0" i="0" u="none" strike="noStrike" cap="none" normalizeH="0" dirty="0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가 설치되어 있고 해당 모니터가 중간관리자의 자리에 설치돼 있음</a:t>
              </a:r>
              <a:endParaRPr kumimoji="0" lang="en-US" altLang="ko-KR" sz="16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endParaRPr>
            </a:p>
            <a:p>
              <a:pPr lvl="0" defTabSz="900000" eaLnBrk="0" hangingPunct="0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endParaRPr kumimoji="0" lang="ko-KR" altLang="en-US" sz="8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endParaRPr>
            </a:p>
            <a:p>
              <a:pPr lvl="0" defTabSz="900000" eaLnBrk="0" hangingPunct="0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 err="1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kumimoji="0" lang="en-US" altLang="ko-KR" sz="1600" b="0" i="0" u="none" strike="noStrike" cap="none" normalizeH="0" dirty="0" err="1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CCTV</a:t>
              </a:r>
              <a:r>
                <a:rPr kumimoji="0" lang="ko-KR" altLang="en-US" sz="1600" b="0" i="0" u="none" strike="noStrike" cap="none" normalizeH="0" dirty="0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로 직원들을 실시간 관찰하며 간식을 먹은 직원들에게 “간식은 </a:t>
              </a:r>
              <a:r>
                <a:rPr kumimoji="0" lang="ko-KR" altLang="en-US" sz="1600" b="0" i="0" u="none" strike="noStrike" cap="none" normalizeH="0" dirty="0" err="1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맛있었냐”는</a:t>
              </a:r>
              <a:r>
                <a:rPr kumimoji="0" lang="ko-KR" altLang="en-US" sz="1600" b="0" i="0" u="none" strike="noStrike" cap="none" normalizeH="0" dirty="0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 등</a:t>
              </a:r>
              <a:endParaRPr kumimoji="0" lang="en-US" altLang="ko-KR" sz="1600" b="0" i="0" u="none" strike="noStrike" cap="none" normalizeH="0" dirty="0">
                <a:solidFill>
                  <a:srgbClr val="000000"/>
                </a:solidFill>
                <a:effectLst/>
                <a:latin typeface="나눔바른고딕"/>
                <a:ea typeface="나눔바른고딕"/>
              </a:endParaRPr>
            </a:p>
            <a:p>
              <a:pPr lvl="0" defTabSz="900000" eaLnBrk="0" hangingPunct="0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kumimoji="0" lang="ko-KR" altLang="en-US" sz="1600" b="0" i="0" u="none" strike="noStrike" cap="none" normalizeH="0" dirty="0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    경고 메일</a:t>
              </a:r>
              <a:r>
                <a:rPr kumimoji="0" lang="en-US" altLang="ko-KR" sz="1600" b="0" i="0" u="none" strike="noStrike" cap="none" normalizeH="0" dirty="0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, </a:t>
              </a:r>
              <a:r>
                <a:rPr kumimoji="0" lang="ko-KR" altLang="en-US" sz="1600" b="0" i="0" u="none" strike="noStrike" cap="none" normalizeH="0" dirty="0">
                  <a:solidFill>
                    <a:srgbClr val="000000"/>
                  </a:solidFill>
                  <a:effectLst/>
                  <a:latin typeface="나눔바른고딕"/>
                  <a:ea typeface="나눔바른고딕"/>
                </a:rPr>
                <a:t>메시지 등을 보내면서 감시 사실을 주지시킴</a:t>
              </a:r>
              <a:endParaRPr kumimoji="0" lang="ko-KR" altLang="en-US" sz="1800" b="0" i="0" u="none" strike="noStrike" cap="none" normalizeH="0" dirty="0">
                <a:solidFill>
                  <a:schemeClr val="tx1"/>
                </a:solidFill>
                <a:effectLst/>
                <a:latin typeface="Arial"/>
              </a:endParaRPr>
            </a:p>
          </p:txBody>
        </p:sp>
        <p:sp>
          <p:nvSpPr>
            <p:cNvPr id="66561" name="_x604911656"/>
            <p:cNvSpPr>
              <a:spLocks noChangeArrowheads="1"/>
            </p:cNvSpPr>
            <p:nvPr/>
          </p:nvSpPr>
          <p:spPr>
            <a:xfrm>
              <a:off x="2734" y="379"/>
              <a:ext cx="6237" cy="2680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txBody>
            <a:bodyPr vert="horz" wrap="square" lIns="91440" tIns="45720" rIns="91440" bIns="45720" anchor="ctr" anchorCtr="0">
              <a:prstTxWarp prst="textNoShape">
                <a:avLst/>
              </a:prstTxWarp>
            </a:bodyPr>
            <a:lstStyle/>
            <a:p>
              <a:pPr marL="0" lvl="0" indent="0" algn="ctr" defTabSz="900000" rtl="0" eaLnBrk="0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 lang="ko-KR" altLang="en-US"/>
              </a:pPr>
              <a:r>
                <a:rPr kumimoji="0" lang="en-US" altLang="ko-KR" sz="1600" b="1" i="0" u="none" strike="noStrike" cap="none" normalizeH="0">
                  <a:solidFill>
                    <a:srgbClr val="FFFFFF"/>
                  </a:solidFill>
                  <a:effectLst/>
                  <a:latin typeface="나눔바른고딕"/>
                  <a:ea typeface="나눔바른고딕"/>
                </a:rPr>
                <a:t>case 1</a:t>
              </a:r>
              <a:endParaRPr kumimoji="0" lang="en-US" altLang="ko-KR" sz="1800" b="0" i="0" u="none" strike="noStrike" cap="none" normalizeH="0">
                <a:solidFill>
                  <a:schemeClr val="tx1"/>
                </a:solidFill>
                <a:effectLst/>
                <a:latin typeface="Arial"/>
              </a:endParaRPr>
            </a:p>
          </p:txBody>
        </p:sp>
      </p:grpSp>
      <p:sp>
        <p:nvSpPr>
          <p:cNvPr id="66562" name="Rectangle 2"/>
          <p:cNvSpPr>
            <a:spLocks noChangeArrowheads="1"/>
          </p:cNvSpPr>
          <p:nvPr/>
        </p:nvSpPr>
        <p:spPr>
          <a:xfrm>
            <a:off x="2260600" y="117701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572000" y="3979295"/>
            <a:ext cx="3173448" cy="2878706"/>
            <a:chOff x="4572000" y="3979295"/>
            <a:chExt cx="3173448" cy="2878706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그룹 64"/>
            <p:cNvGrpSpPr/>
            <p:nvPr/>
          </p:nvGrpSpPr>
          <p:grpSpPr>
            <a:xfrm>
              <a:off x="4858496" y="3979295"/>
              <a:ext cx="2886952" cy="1658170"/>
              <a:chOff x="-1655763" y="2060575"/>
              <a:chExt cx="5876926" cy="4159250"/>
            </a:xfrm>
          </p:grpSpPr>
          <p:sp>
            <p:nvSpPr>
              <p:cNvPr id="44" name="AutoShape 11"/>
              <p:cNvSpPr>
                <a:spLocks noChangeAspect="1" noChangeArrowheads="1" noTextEdit="1"/>
              </p:cNvSpPr>
              <p:nvPr/>
            </p:nvSpPr>
            <p:spPr>
              <a:xfrm>
                <a:off x="-1655763" y="2060575"/>
                <a:ext cx="5876926" cy="4159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>
              <a:xfrm>
                <a:off x="-1104900" y="2441575"/>
                <a:ext cx="4770438" cy="2936875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46" name="Freeform 16"/>
              <p:cNvSpPr>
                <a:spLocks noEditPoints="1"/>
              </p:cNvSpPr>
              <p:nvPr/>
            </p:nvSpPr>
            <p:spPr>
              <a:xfrm>
                <a:off x="-1471613" y="2074863"/>
                <a:ext cx="5503863" cy="3854450"/>
              </a:xfrm>
              <a:custGeom>
                <a:avLst/>
                <a:gdLst>
                  <a:gd name="T0" fmla="*/ 289 w 3467"/>
                  <a:gd name="T1" fmla="*/ 231 h 2428"/>
                  <a:gd name="T2" fmla="*/ 270 w 3467"/>
                  <a:gd name="T3" fmla="*/ 233 h 2428"/>
                  <a:gd name="T4" fmla="*/ 254 w 3467"/>
                  <a:gd name="T5" fmla="*/ 242 h 2428"/>
                  <a:gd name="T6" fmla="*/ 242 w 3467"/>
                  <a:gd name="T7" fmla="*/ 255 h 2428"/>
                  <a:gd name="T8" fmla="*/ 234 w 3467"/>
                  <a:gd name="T9" fmla="*/ 271 h 2428"/>
                  <a:gd name="T10" fmla="*/ 231 w 3467"/>
                  <a:gd name="T11" fmla="*/ 288 h 2428"/>
                  <a:gd name="T12" fmla="*/ 231 w 3467"/>
                  <a:gd name="T13" fmla="*/ 2024 h 2428"/>
                  <a:gd name="T14" fmla="*/ 234 w 3467"/>
                  <a:gd name="T15" fmla="*/ 2042 h 2428"/>
                  <a:gd name="T16" fmla="*/ 242 w 3467"/>
                  <a:gd name="T17" fmla="*/ 2058 h 2428"/>
                  <a:gd name="T18" fmla="*/ 254 w 3467"/>
                  <a:gd name="T19" fmla="*/ 2070 h 2428"/>
                  <a:gd name="T20" fmla="*/ 270 w 3467"/>
                  <a:gd name="T21" fmla="*/ 2079 h 2428"/>
                  <a:gd name="T22" fmla="*/ 289 w 3467"/>
                  <a:gd name="T23" fmla="*/ 2081 h 2428"/>
                  <a:gd name="T24" fmla="*/ 3178 w 3467"/>
                  <a:gd name="T25" fmla="*/ 2081 h 2428"/>
                  <a:gd name="T26" fmla="*/ 3196 w 3467"/>
                  <a:gd name="T27" fmla="*/ 2079 h 2428"/>
                  <a:gd name="T28" fmla="*/ 3212 w 3467"/>
                  <a:gd name="T29" fmla="*/ 2070 h 2428"/>
                  <a:gd name="T30" fmla="*/ 3225 w 3467"/>
                  <a:gd name="T31" fmla="*/ 2058 h 2428"/>
                  <a:gd name="T32" fmla="*/ 3233 w 3467"/>
                  <a:gd name="T33" fmla="*/ 2042 h 2428"/>
                  <a:gd name="T34" fmla="*/ 3236 w 3467"/>
                  <a:gd name="T35" fmla="*/ 2024 h 2428"/>
                  <a:gd name="T36" fmla="*/ 3236 w 3467"/>
                  <a:gd name="T37" fmla="*/ 288 h 2428"/>
                  <a:gd name="T38" fmla="*/ 3233 w 3467"/>
                  <a:gd name="T39" fmla="*/ 271 h 2428"/>
                  <a:gd name="T40" fmla="*/ 3225 w 3467"/>
                  <a:gd name="T41" fmla="*/ 255 h 2428"/>
                  <a:gd name="T42" fmla="*/ 3212 w 3467"/>
                  <a:gd name="T43" fmla="*/ 242 h 2428"/>
                  <a:gd name="T44" fmla="*/ 3196 w 3467"/>
                  <a:gd name="T45" fmla="*/ 233 h 2428"/>
                  <a:gd name="T46" fmla="*/ 3178 w 3467"/>
                  <a:gd name="T47" fmla="*/ 231 h 2428"/>
                  <a:gd name="T48" fmla="*/ 289 w 3467"/>
                  <a:gd name="T49" fmla="*/ 231 h 2428"/>
                  <a:gd name="T50" fmla="*/ 265 w 3467"/>
                  <a:gd name="T51" fmla="*/ 0 h 2428"/>
                  <a:gd name="T52" fmla="*/ 3200 w 3467"/>
                  <a:gd name="T53" fmla="*/ 0 h 2428"/>
                  <a:gd name="T54" fmla="*/ 3244 w 3467"/>
                  <a:gd name="T55" fmla="*/ 3 h 2428"/>
                  <a:gd name="T56" fmla="*/ 3284 w 3467"/>
                  <a:gd name="T57" fmla="*/ 13 h 2428"/>
                  <a:gd name="T58" fmla="*/ 3322 w 3467"/>
                  <a:gd name="T59" fmla="*/ 29 h 2428"/>
                  <a:gd name="T60" fmla="*/ 3357 w 3467"/>
                  <a:gd name="T61" fmla="*/ 52 h 2428"/>
                  <a:gd name="T62" fmla="*/ 3389 w 3467"/>
                  <a:gd name="T63" fmla="*/ 77 h 2428"/>
                  <a:gd name="T64" fmla="*/ 3415 w 3467"/>
                  <a:gd name="T65" fmla="*/ 109 h 2428"/>
                  <a:gd name="T66" fmla="*/ 3437 w 3467"/>
                  <a:gd name="T67" fmla="*/ 144 h 2428"/>
                  <a:gd name="T68" fmla="*/ 3454 w 3467"/>
                  <a:gd name="T69" fmla="*/ 182 h 2428"/>
                  <a:gd name="T70" fmla="*/ 3464 w 3467"/>
                  <a:gd name="T71" fmla="*/ 222 h 2428"/>
                  <a:gd name="T72" fmla="*/ 3467 w 3467"/>
                  <a:gd name="T73" fmla="*/ 266 h 2428"/>
                  <a:gd name="T74" fmla="*/ 3467 w 3467"/>
                  <a:gd name="T75" fmla="*/ 2371 h 2428"/>
                  <a:gd name="T76" fmla="*/ 3464 w 3467"/>
                  <a:gd name="T77" fmla="*/ 2389 h 2428"/>
                  <a:gd name="T78" fmla="*/ 3456 w 3467"/>
                  <a:gd name="T79" fmla="*/ 2404 h 2428"/>
                  <a:gd name="T80" fmla="*/ 3444 w 3467"/>
                  <a:gd name="T81" fmla="*/ 2417 h 2428"/>
                  <a:gd name="T82" fmla="*/ 3428 w 3467"/>
                  <a:gd name="T83" fmla="*/ 2426 h 2428"/>
                  <a:gd name="T84" fmla="*/ 3409 w 3467"/>
                  <a:gd name="T85" fmla="*/ 2428 h 2428"/>
                  <a:gd name="T86" fmla="*/ 58 w 3467"/>
                  <a:gd name="T87" fmla="*/ 2428 h 2428"/>
                  <a:gd name="T88" fmla="*/ 39 w 3467"/>
                  <a:gd name="T89" fmla="*/ 2426 h 2428"/>
                  <a:gd name="T90" fmla="*/ 23 w 3467"/>
                  <a:gd name="T91" fmla="*/ 2417 h 2428"/>
                  <a:gd name="T92" fmla="*/ 11 w 3467"/>
                  <a:gd name="T93" fmla="*/ 2404 h 2428"/>
                  <a:gd name="T94" fmla="*/ 3 w 3467"/>
                  <a:gd name="T95" fmla="*/ 2389 h 2428"/>
                  <a:gd name="T96" fmla="*/ 0 w 3467"/>
                  <a:gd name="T97" fmla="*/ 2371 h 2428"/>
                  <a:gd name="T98" fmla="*/ 0 w 3467"/>
                  <a:gd name="T99" fmla="*/ 266 h 2428"/>
                  <a:gd name="T100" fmla="*/ 3 w 3467"/>
                  <a:gd name="T101" fmla="*/ 222 h 2428"/>
                  <a:gd name="T102" fmla="*/ 13 w 3467"/>
                  <a:gd name="T103" fmla="*/ 182 h 2428"/>
                  <a:gd name="T104" fmla="*/ 30 w 3467"/>
                  <a:gd name="T105" fmla="*/ 144 h 2428"/>
                  <a:gd name="T106" fmla="*/ 51 w 3467"/>
                  <a:gd name="T107" fmla="*/ 109 h 2428"/>
                  <a:gd name="T108" fmla="*/ 78 w 3467"/>
                  <a:gd name="T109" fmla="*/ 77 h 2428"/>
                  <a:gd name="T110" fmla="*/ 108 w 3467"/>
                  <a:gd name="T111" fmla="*/ 52 h 2428"/>
                  <a:gd name="T112" fmla="*/ 143 w 3467"/>
                  <a:gd name="T113" fmla="*/ 29 h 2428"/>
                  <a:gd name="T114" fmla="*/ 181 w 3467"/>
                  <a:gd name="T115" fmla="*/ 13 h 2428"/>
                  <a:gd name="T116" fmla="*/ 223 w 3467"/>
                  <a:gd name="T117" fmla="*/ 3 h 2428"/>
                  <a:gd name="T118" fmla="*/ 265 w 3467"/>
                  <a:gd name="T119" fmla="*/ 0 h 2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467" h="2428">
                    <a:moveTo>
                      <a:pt x="289" y="231"/>
                    </a:moveTo>
                    <a:lnTo>
                      <a:pt x="270" y="233"/>
                    </a:lnTo>
                    <a:lnTo>
                      <a:pt x="254" y="242"/>
                    </a:lnTo>
                    <a:lnTo>
                      <a:pt x="242" y="255"/>
                    </a:lnTo>
                    <a:lnTo>
                      <a:pt x="234" y="271"/>
                    </a:lnTo>
                    <a:lnTo>
                      <a:pt x="231" y="288"/>
                    </a:lnTo>
                    <a:lnTo>
                      <a:pt x="231" y="2024"/>
                    </a:lnTo>
                    <a:lnTo>
                      <a:pt x="234" y="2042"/>
                    </a:lnTo>
                    <a:lnTo>
                      <a:pt x="242" y="2058"/>
                    </a:lnTo>
                    <a:lnTo>
                      <a:pt x="254" y="2070"/>
                    </a:lnTo>
                    <a:lnTo>
                      <a:pt x="270" y="2079"/>
                    </a:lnTo>
                    <a:lnTo>
                      <a:pt x="289" y="2081"/>
                    </a:lnTo>
                    <a:lnTo>
                      <a:pt x="3178" y="2081"/>
                    </a:lnTo>
                    <a:lnTo>
                      <a:pt x="3196" y="2079"/>
                    </a:lnTo>
                    <a:lnTo>
                      <a:pt x="3212" y="2070"/>
                    </a:lnTo>
                    <a:lnTo>
                      <a:pt x="3225" y="2058"/>
                    </a:lnTo>
                    <a:lnTo>
                      <a:pt x="3233" y="2042"/>
                    </a:lnTo>
                    <a:lnTo>
                      <a:pt x="3236" y="2024"/>
                    </a:lnTo>
                    <a:lnTo>
                      <a:pt x="3236" y="288"/>
                    </a:lnTo>
                    <a:lnTo>
                      <a:pt x="3233" y="271"/>
                    </a:lnTo>
                    <a:lnTo>
                      <a:pt x="3225" y="255"/>
                    </a:lnTo>
                    <a:lnTo>
                      <a:pt x="3212" y="242"/>
                    </a:lnTo>
                    <a:lnTo>
                      <a:pt x="3196" y="233"/>
                    </a:lnTo>
                    <a:lnTo>
                      <a:pt x="3178" y="231"/>
                    </a:lnTo>
                    <a:lnTo>
                      <a:pt x="289" y="231"/>
                    </a:lnTo>
                    <a:close/>
                    <a:moveTo>
                      <a:pt x="265" y="0"/>
                    </a:moveTo>
                    <a:lnTo>
                      <a:pt x="3200" y="0"/>
                    </a:lnTo>
                    <a:lnTo>
                      <a:pt x="3244" y="3"/>
                    </a:lnTo>
                    <a:lnTo>
                      <a:pt x="3284" y="13"/>
                    </a:lnTo>
                    <a:lnTo>
                      <a:pt x="3322" y="29"/>
                    </a:lnTo>
                    <a:lnTo>
                      <a:pt x="3357" y="52"/>
                    </a:lnTo>
                    <a:lnTo>
                      <a:pt x="3389" y="77"/>
                    </a:lnTo>
                    <a:lnTo>
                      <a:pt x="3415" y="109"/>
                    </a:lnTo>
                    <a:lnTo>
                      <a:pt x="3437" y="144"/>
                    </a:lnTo>
                    <a:lnTo>
                      <a:pt x="3454" y="182"/>
                    </a:lnTo>
                    <a:lnTo>
                      <a:pt x="3464" y="222"/>
                    </a:lnTo>
                    <a:lnTo>
                      <a:pt x="3467" y="266"/>
                    </a:lnTo>
                    <a:lnTo>
                      <a:pt x="3467" y="2371"/>
                    </a:lnTo>
                    <a:lnTo>
                      <a:pt x="3464" y="2389"/>
                    </a:lnTo>
                    <a:lnTo>
                      <a:pt x="3456" y="2404"/>
                    </a:lnTo>
                    <a:lnTo>
                      <a:pt x="3444" y="2417"/>
                    </a:lnTo>
                    <a:lnTo>
                      <a:pt x="3428" y="2426"/>
                    </a:lnTo>
                    <a:lnTo>
                      <a:pt x="3409" y="2428"/>
                    </a:lnTo>
                    <a:lnTo>
                      <a:pt x="58" y="2428"/>
                    </a:lnTo>
                    <a:lnTo>
                      <a:pt x="39" y="2426"/>
                    </a:lnTo>
                    <a:lnTo>
                      <a:pt x="23" y="2417"/>
                    </a:lnTo>
                    <a:lnTo>
                      <a:pt x="11" y="2404"/>
                    </a:lnTo>
                    <a:lnTo>
                      <a:pt x="3" y="2389"/>
                    </a:lnTo>
                    <a:lnTo>
                      <a:pt x="0" y="2371"/>
                    </a:lnTo>
                    <a:lnTo>
                      <a:pt x="0" y="266"/>
                    </a:lnTo>
                    <a:lnTo>
                      <a:pt x="3" y="222"/>
                    </a:lnTo>
                    <a:lnTo>
                      <a:pt x="13" y="182"/>
                    </a:lnTo>
                    <a:lnTo>
                      <a:pt x="30" y="144"/>
                    </a:lnTo>
                    <a:lnTo>
                      <a:pt x="51" y="109"/>
                    </a:lnTo>
                    <a:lnTo>
                      <a:pt x="78" y="77"/>
                    </a:lnTo>
                    <a:lnTo>
                      <a:pt x="108" y="52"/>
                    </a:lnTo>
                    <a:lnTo>
                      <a:pt x="143" y="29"/>
                    </a:lnTo>
                    <a:lnTo>
                      <a:pt x="181" y="13"/>
                    </a:lnTo>
                    <a:lnTo>
                      <a:pt x="223" y="3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5C546A"/>
              </a:solidFill>
              <a:ln w="0">
                <a:solidFill>
                  <a:srgbClr val="5C546A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47" name="Freeform 17"/>
              <p:cNvSpPr/>
              <p:nvPr/>
            </p:nvSpPr>
            <p:spPr>
              <a:xfrm>
                <a:off x="-1655763" y="5745163"/>
                <a:ext cx="5872163" cy="460375"/>
              </a:xfrm>
              <a:custGeom>
                <a:avLst/>
                <a:gdLst>
                  <a:gd name="T0" fmla="*/ 57 w 3699"/>
                  <a:gd name="T1" fmla="*/ 0 h 290"/>
                  <a:gd name="T2" fmla="*/ 3640 w 3699"/>
                  <a:gd name="T3" fmla="*/ 0 h 290"/>
                  <a:gd name="T4" fmla="*/ 3659 w 3699"/>
                  <a:gd name="T5" fmla="*/ 4 h 290"/>
                  <a:gd name="T6" fmla="*/ 3675 w 3699"/>
                  <a:gd name="T7" fmla="*/ 12 h 290"/>
                  <a:gd name="T8" fmla="*/ 3687 w 3699"/>
                  <a:gd name="T9" fmla="*/ 24 h 290"/>
                  <a:gd name="T10" fmla="*/ 3695 w 3699"/>
                  <a:gd name="T11" fmla="*/ 40 h 290"/>
                  <a:gd name="T12" fmla="*/ 3699 w 3699"/>
                  <a:gd name="T13" fmla="*/ 59 h 290"/>
                  <a:gd name="T14" fmla="*/ 3695 w 3699"/>
                  <a:gd name="T15" fmla="*/ 96 h 290"/>
                  <a:gd name="T16" fmla="*/ 3686 w 3699"/>
                  <a:gd name="T17" fmla="*/ 132 h 290"/>
                  <a:gd name="T18" fmla="*/ 3673 w 3699"/>
                  <a:gd name="T19" fmla="*/ 164 h 290"/>
                  <a:gd name="T20" fmla="*/ 3654 w 3699"/>
                  <a:gd name="T21" fmla="*/ 196 h 290"/>
                  <a:gd name="T22" fmla="*/ 3630 w 3699"/>
                  <a:gd name="T23" fmla="*/ 223 h 290"/>
                  <a:gd name="T24" fmla="*/ 3603 w 3699"/>
                  <a:gd name="T25" fmla="*/ 245 h 290"/>
                  <a:gd name="T26" fmla="*/ 3573 w 3699"/>
                  <a:gd name="T27" fmla="*/ 264 h 290"/>
                  <a:gd name="T28" fmla="*/ 3540 w 3699"/>
                  <a:gd name="T29" fmla="*/ 278 h 290"/>
                  <a:gd name="T30" fmla="*/ 3505 w 3699"/>
                  <a:gd name="T31" fmla="*/ 287 h 290"/>
                  <a:gd name="T32" fmla="*/ 3468 w 3699"/>
                  <a:gd name="T33" fmla="*/ 290 h 290"/>
                  <a:gd name="T34" fmla="*/ 231 w 3699"/>
                  <a:gd name="T35" fmla="*/ 290 h 290"/>
                  <a:gd name="T36" fmla="*/ 194 w 3699"/>
                  <a:gd name="T37" fmla="*/ 287 h 290"/>
                  <a:gd name="T38" fmla="*/ 158 w 3699"/>
                  <a:gd name="T39" fmla="*/ 278 h 290"/>
                  <a:gd name="T40" fmla="*/ 126 w 3699"/>
                  <a:gd name="T41" fmla="*/ 264 h 290"/>
                  <a:gd name="T42" fmla="*/ 95 w 3699"/>
                  <a:gd name="T43" fmla="*/ 245 h 290"/>
                  <a:gd name="T44" fmla="*/ 67 w 3699"/>
                  <a:gd name="T45" fmla="*/ 223 h 290"/>
                  <a:gd name="T46" fmla="*/ 45 w 3699"/>
                  <a:gd name="T47" fmla="*/ 196 h 290"/>
                  <a:gd name="T48" fmla="*/ 26 w 3699"/>
                  <a:gd name="T49" fmla="*/ 164 h 290"/>
                  <a:gd name="T50" fmla="*/ 12 w 3699"/>
                  <a:gd name="T51" fmla="*/ 132 h 290"/>
                  <a:gd name="T52" fmla="*/ 3 w 3699"/>
                  <a:gd name="T53" fmla="*/ 96 h 290"/>
                  <a:gd name="T54" fmla="*/ 0 w 3699"/>
                  <a:gd name="T55" fmla="*/ 59 h 290"/>
                  <a:gd name="T56" fmla="*/ 3 w 3699"/>
                  <a:gd name="T57" fmla="*/ 40 h 290"/>
                  <a:gd name="T58" fmla="*/ 11 w 3699"/>
                  <a:gd name="T59" fmla="*/ 24 h 290"/>
                  <a:gd name="T60" fmla="*/ 24 w 3699"/>
                  <a:gd name="T61" fmla="*/ 12 h 290"/>
                  <a:gd name="T62" fmla="*/ 39 w 3699"/>
                  <a:gd name="T63" fmla="*/ 4 h 290"/>
                  <a:gd name="T64" fmla="*/ 57 w 3699"/>
                  <a:gd name="T65" fmla="*/ 0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99" h="290">
                    <a:moveTo>
                      <a:pt x="57" y="0"/>
                    </a:moveTo>
                    <a:lnTo>
                      <a:pt x="3640" y="0"/>
                    </a:lnTo>
                    <a:lnTo>
                      <a:pt x="3659" y="4"/>
                    </a:lnTo>
                    <a:lnTo>
                      <a:pt x="3675" y="12"/>
                    </a:lnTo>
                    <a:lnTo>
                      <a:pt x="3687" y="24"/>
                    </a:lnTo>
                    <a:lnTo>
                      <a:pt x="3695" y="40"/>
                    </a:lnTo>
                    <a:lnTo>
                      <a:pt x="3699" y="59"/>
                    </a:lnTo>
                    <a:lnTo>
                      <a:pt x="3695" y="96"/>
                    </a:lnTo>
                    <a:lnTo>
                      <a:pt x="3686" y="132"/>
                    </a:lnTo>
                    <a:lnTo>
                      <a:pt x="3673" y="164"/>
                    </a:lnTo>
                    <a:lnTo>
                      <a:pt x="3654" y="196"/>
                    </a:lnTo>
                    <a:lnTo>
                      <a:pt x="3630" y="223"/>
                    </a:lnTo>
                    <a:lnTo>
                      <a:pt x="3603" y="245"/>
                    </a:lnTo>
                    <a:lnTo>
                      <a:pt x="3573" y="264"/>
                    </a:lnTo>
                    <a:lnTo>
                      <a:pt x="3540" y="278"/>
                    </a:lnTo>
                    <a:lnTo>
                      <a:pt x="3505" y="287"/>
                    </a:lnTo>
                    <a:lnTo>
                      <a:pt x="3468" y="290"/>
                    </a:lnTo>
                    <a:lnTo>
                      <a:pt x="231" y="290"/>
                    </a:lnTo>
                    <a:lnTo>
                      <a:pt x="194" y="287"/>
                    </a:lnTo>
                    <a:lnTo>
                      <a:pt x="158" y="278"/>
                    </a:lnTo>
                    <a:lnTo>
                      <a:pt x="126" y="264"/>
                    </a:lnTo>
                    <a:lnTo>
                      <a:pt x="95" y="245"/>
                    </a:lnTo>
                    <a:lnTo>
                      <a:pt x="67" y="223"/>
                    </a:lnTo>
                    <a:lnTo>
                      <a:pt x="45" y="196"/>
                    </a:lnTo>
                    <a:lnTo>
                      <a:pt x="26" y="164"/>
                    </a:lnTo>
                    <a:lnTo>
                      <a:pt x="12" y="132"/>
                    </a:lnTo>
                    <a:lnTo>
                      <a:pt x="3" y="96"/>
                    </a:lnTo>
                    <a:lnTo>
                      <a:pt x="0" y="59"/>
                    </a:lnTo>
                    <a:lnTo>
                      <a:pt x="3" y="40"/>
                    </a:lnTo>
                    <a:lnTo>
                      <a:pt x="11" y="24"/>
                    </a:lnTo>
                    <a:lnTo>
                      <a:pt x="24" y="12"/>
                    </a:lnTo>
                    <a:lnTo>
                      <a:pt x="39" y="4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B9BBC1"/>
              </a:solidFill>
              <a:ln w="0">
                <a:solidFill>
                  <a:srgbClr val="B9BBC1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48" name="Freeform 32"/>
              <p:cNvSpPr/>
              <p:nvPr/>
            </p:nvSpPr>
            <p:spPr>
              <a:xfrm>
                <a:off x="728662" y="5745163"/>
                <a:ext cx="1100138" cy="184150"/>
              </a:xfrm>
              <a:custGeom>
                <a:avLst/>
                <a:gdLst>
                  <a:gd name="T0" fmla="*/ 0 w 693"/>
                  <a:gd name="T1" fmla="*/ 0 h 116"/>
                  <a:gd name="T2" fmla="*/ 693 w 693"/>
                  <a:gd name="T3" fmla="*/ 0 h 116"/>
                  <a:gd name="T4" fmla="*/ 691 w 693"/>
                  <a:gd name="T5" fmla="*/ 27 h 116"/>
                  <a:gd name="T6" fmla="*/ 682 w 693"/>
                  <a:gd name="T7" fmla="*/ 52 h 116"/>
                  <a:gd name="T8" fmla="*/ 669 w 693"/>
                  <a:gd name="T9" fmla="*/ 73 h 116"/>
                  <a:gd name="T10" fmla="*/ 651 w 693"/>
                  <a:gd name="T11" fmla="*/ 91 h 116"/>
                  <a:gd name="T12" fmla="*/ 629 w 693"/>
                  <a:gd name="T13" fmla="*/ 105 h 116"/>
                  <a:gd name="T14" fmla="*/ 605 w 693"/>
                  <a:gd name="T15" fmla="*/ 114 h 116"/>
                  <a:gd name="T16" fmla="*/ 578 w 693"/>
                  <a:gd name="T17" fmla="*/ 116 h 116"/>
                  <a:gd name="T18" fmla="*/ 116 w 693"/>
                  <a:gd name="T19" fmla="*/ 116 h 116"/>
                  <a:gd name="T20" fmla="*/ 90 w 693"/>
                  <a:gd name="T21" fmla="*/ 114 h 116"/>
                  <a:gd name="T22" fmla="*/ 65 w 693"/>
                  <a:gd name="T23" fmla="*/ 105 h 116"/>
                  <a:gd name="T24" fmla="*/ 44 w 693"/>
                  <a:gd name="T25" fmla="*/ 91 h 116"/>
                  <a:gd name="T26" fmla="*/ 26 w 693"/>
                  <a:gd name="T27" fmla="*/ 73 h 116"/>
                  <a:gd name="T28" fmla="*/ 12 w 693"/>
                  <a:gd name="T29" fmla="*/ 52 h 116"/>
                  <a:gd name="T30" fmla="*/ 3 w 693"/>
                  <a:gd name="T31" fmla="*/ 27 h 116"/>
                  <a:gd name="T32" fmla="*/ 0 w 693"/>
                  <a:gd name="T3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3" h="116">
                    <a:moveTo>
                      <a:pt x="0" y="0"/>
                    </a:moveTo>
                    <a:lnTo>
                      <a:pt x="693" y="0"/>
                    </a:lnTo>
                    <a:lnTo>
                      <a:pt x="691" y="27"/>
                    </a:lnTo>
                    <a:lnTo>
                      <a:pt x="682" y="52"/>
                    </a:lnTo>
                    <a:lnTo>
                      <a:pt x="669" y="73"/>
                    </a:lnTo>
                    <a:lnTo>
                      <a:pt x="651" y="91"/>
                    </a:lnTo>
                    <a:lnTo>
                      <a:pt x="629" y="105"/>
                    </a:lnTo>
                    <a:lnTo>
                      <a:pt x="605" y="114"/>
                    </a:lnTo>
                    <a:lnTo>
                      <a:pt x="578" y="116"/>
                    </a:lnTo>
                    <a:lnTo>
                      <a:pt x="116" y="116"/>
                    </a:lnTo>
                    <a:lnTo>
                      <a:pt x="90" y="114"/>
                    </a:lnTo>
                    <a:lnTo>
                      <a:pt x="65" y="105"/>
                    </a:lnTo>
                    <a:lnTo>
                      <a:pt x="44" y="91"/>
                    </a:lnTo>
                    <a:lnTo>
                      <a:pt x="26" y="73"/>
                    </a:lnTo>
                    <a:lnTo>
                      <a:pt x="12" y="52"/>
                    </a:lnTo>
                    <a:lnTo>
                      <a:pt x="3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B8996"/>
              </a:solidFill>
              <a:ln w="0">
                <a:solidFill>
                  <a:srgbClr val="8B8996"/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</p:grpSp>
        <p:pic>
          <p:nvPicPr>
            <p:cNvPr id="49" name="그림 48"/>
            <p:cNvPicPr>
              <a:picLocks noChangeAspect="1"/>
            </p:cNvPicPr>
            <p:nvPr/>
          </p:nvPicPr>
          <p:blipFill rotWithShape="1">
            <a:blip r:embed="rId4"/>
            <a:srcRect b="18700"/>
            <a:stretch>
              <a:fillRect/>
            </a:stretch>
          </p:blipFill>
          <p:spPr>
            <a:xfrm flipH="1">
              <a:off x="4832593" y="5866485"/>
              <a:ext cx="946617" cy="991516"/>
            </a:xfrm>
            <a:prstGeom prst="rect">
              <a:avLst/>
            </a:prstGeom>
          </p:spPr>
        </p:pic>
        <p:pic>
          <p:nvPicPr>
            <p:cNvPr id="63" name="그림 62" descr="장난감, 레고, 벡터그래픽이(가) 표시된 사진  자동 생성된 설명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5468077" y="4235772"/>
              <a:ext cx="1663890" cy="1020310"/>
            </a:xfrm>
            <a:prstGeom prst="rect">
              <a:avLst/>
            </a:prstGeom>
          </p:spPr>
        </p:pic>
        <p:pic>
          <p:nvPicPr>
            <p:cNvPr id="3073" name="_x639149640" descr="cif00001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4572000" y="5866485"/>
              <a:ext cx="1571625" cy="533400"/>
            </a:xfrm>
            <a:prstGeom prst="rect">
              <a:avLst/>
            </a:prstGeom>
            <a:noFill/>
          </p:spPr>
        </p:pic>
      </p:grp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61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E3EB4EA-61DE-45F9-A7A4-3CBC139EAFFF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675E7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954BCFA1-C131-43FE-B52C-58C0B99791FB}"/>
              </a:ext>
            </a:extLst>
          </p:cNvPr>
          <p:cNvSpPr/>
          <p:nvPr/>
        </p:nvSpPr>
        <p:spPr>
          <a:xfrm>
            <a:off x="1093703" y="962969"/>
            <a:ext cx="6956593" cy="2665603"/>
          </a:xfrm>
          <a:prstGeom prst="roundRect">
            <a:avLst>
              <a:gd name="adj" fmla="val 28102"/>
            </a:avLst>
          </a:prstGeom>
          <a:solidFill>
            <a:srgbClr val="675E7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CAD212-26AE-4730-A4B7-AB6338467A0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2167271" y="1434133"/>
            <a:ext cx="489652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  <a:spcBef>
                <a:spcPct val="0"/>
              </a:spcBef>
            </a:pPr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anose="02030504000101010101" pitchFamily="18" charset="-127"/>
              </a:rPr>
              <a:t>직장 내 괴롭힘 </a:t>
            </a:r>
            <a:br>
              <a:rPr lang="en-US" altLang="ko-KR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anose="02030504000101010101" pitchFamily="18" charset="-127"/>
              </a:rPr>
            </a:br>
            <a:r>
              <a:rPr lang="ko-KR" alt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바탕" panose="02030504000101010101" pitchFamily="18" charset="-127"/>
              </a:rPr>
              <a:t>사례 연구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C9273B65-CEF0-4BE2-9CA7-2DAD91DE5A7E}"/>
              </a:ext>
            </a:extLst>
          </p:cNvPr>
          <p:cNvSpPr/>
          <p:nvPr/>
        </p:nvSpPr>
        <p:spPr>
          <a:xfrm>
            <a:off x="1215379" y="1111655"/>
            <a:ext cx="6713240" cy="2399282"/>
          </a:xfrm>
          <a:prstGeom prst="roundRect">
            <a:avLst>
              <a:gd name="adj" fmla="val 28102"/>
            </a:avLst>
          </a:pr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래픽 2">
            <a:extLst>
              <a:ext uri="{FF2B5EF4-FFF2-40B4-BE49-F238E27FC236}">
                <a16:creationId xmlns:a16="http://schemas.microsoft.com/office/drawing/2014/main" id="{BD5C9616-CF55-44E1-82AA-98BE1CA5F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1325" y="4145687"/>
            <a:ext cx="5761348" cy="25563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072908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6" name="그룹 5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7" name="직사각형 6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8" name="사각형: 둥근 위쪽 모서리 7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9" name="평행 사변형 8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0" name="평행 사변형 9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직사각형 10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16" name="타원 15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1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grpSp>
        <p:nvGrpSpPr>
          <p:cNvPr id="68610" name="그룹 68609"/>
          <p:cNvGrpSpPr/>
          <p:nvPr/>
        </p:nvGrpSpPr>
        <p:grpSpPr>
          <a:xfrm>
            <a:off x="799983" y="1529533"/>
            <a:ext cx="3917717" cy="1026788"/>
            <a:chOff x="137433" y="1276834"/>
            <a:chExt cx="3917717" cy="1026788"/>
          </a:xfrm>
        </p:grpSpPr>
        <p:sp>
          <p:nvSpPr>
            <p:cNvPr id="24" name="사각형: 둥근 모서리 23"/>
            <p:cNvSpPr/>
            <p:nvPr/>
          </p:nvSpPr>
          <p:spPr>
            <a:xfrm>
              <a:off x="137433" y="1342873"/>
              <a:ext cx="3917717" cy="960749"/>
            </a:xfrm>
            <a:prstGeom prst="roundRect">
              <a:avLst>
                <a:gd name="adj" fmla="val 16667"/>
              </a:avLst>
            </a:prstGeom>
            <a:solidFill>
              <a:srgbClr val="F2F1F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68608" name="그룹 68607"/>
            <p:cNvGrpSpPr/>
            <p:nvPr/>
          </p:nvGrpSpPr>
          <p:grpSpPr>
            <a:xfrm>
              <a:off x="285623" y="1276834"/>
              <a:ext cx="582342" cy="640576"/>
              <a:chOff x="439754" y="1276833"/>
              <a:chExt cx="692997" cy="762297"/>
            </a:xfrm>
          </p:grpSpPr>
          <p:pic>
            <p:nvPicPr>
              <p:cNvPr id="27" name="그래픽 26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439754" y="1276833"/>
                <a:ext cx="692997" cy="762297"/>
              </a:xfrm>
              <a:prstGeom prst="rect">
                <a:avLst/>
              </a:prstGeom>
            </p:spPr>
          </p:pic>
          <p:sp>
            <p:nvSpPr>
              <p:cNvPr id="28" name="직사각형 27"/>
              <p:cNvSpPr/>
              <p:nvPr/>
            </p:nvSpPr>
            <p:spPr>
              <a:xfrm>
                <a:off x="516875" y="1315370"/>
                <a:ext cx="484911" cy="610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2800">
                    <a:solidFill>
                      <a:srgbClr val="3D384A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 sz="2800">
                  <a:solidFill>
                    <a:srgbClr val="3D384A"/>
                  </a:solidFill>
                </a:endParaRPr>
              </a:p>
            </p:txBody>
          </p:sp>
        </p:grpSp>
        <p:sp>
          <p:nvSpPr>
            <p:cNvPr id="31" name="사각형: 둥근 모서리 30"/>
            <p:cNvSpPr/>
            <p:nvPr/>
          </p:nvSpPr>
          <p:spPr>
            <a:xfrm>
              <a:off x="939665" y="1419146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행위자</a:t>
              </a:r>
            </a:p>
          </p:txBody>
        </p:sp>
        <p:sp>
          <p:nvSpPr>
            <p:cNvPr id="36" name="사각형: 둥근 모서리 35"/>
            <p:cNvSpPr/>
            <p:nvPr/>
          </p:nvSpPr>
          <p:spPr>
            <a:xfrm>
              <a:off x="939665" y="169116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피해자</a:t>
              </a:r>
            </a:p>
          </p:txBody>
        </p:sp>
        <p:sp>
          <p:nvSpPr>
            <p:cNvPr id="37" name="사각형: 둥근 모서리 36"/>
            <p:cNvSpPr/>
            <p:nvPr/>
          </p:nvSpPr>
          <p:spPr>
            <a:xfrm>
              <a:off x="939665" y="196318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행위장소</a:t>
              </a:r>
            </a:p>
          </p:txBody>
        </p:sp>
        <p:sp>
          <p:nvSpPr>
            <p:cNvPr id="68609" name="직사각형 68608"/>
            <p:cNvSpPr/>
            <p:nvPr/>
          </p:nvSpPr>
          <p:spPr>
            <a:xfrm>
              <a:off x="1772423" y="1415970"/>
              <a:ext cx="1325684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회사 임원(전무)</a:t>
              </a: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772423" y="1687807"/>
              <a:ext cx="1956052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육아휴직 후 복직한 직원</a:t>
              </a: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772423" y="1962285"/>
              <a:ext cx="777457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사업장 내</a:t>
              </a: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495183" y="3581400"/>
            <a:ext cx="8158121" cy="2587287"/>
            <a:chOff x="342784" y="2486210"/>
            <a:chExt cx="8158121" cy="2587287"/>
          </a:xfrm>
        </p:grpSpPr>
        <p:sp>
          <p:nvSpPr>
            <p:cNvPr id="34" name="사각형: 둥근 위쪽 모서리 33"/>
            <p:cNvSpPr/>
            <p:nvPr/>
          </p:nvSpPr>
          <p:spPr>
            <a:xfrm>
              <a:off x="618154" y="2486210"/>
              <a:ext cx="2707957" cy="4004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5" name="Rectangle 5"/>
            <p:cNvSpPr>
              <a:spLocks noChangeArrowheads="1"/>
            </p:cNvSpPr>
            <p:nvPr/>
          </p:nvSpPr>
          <p:spPr bwMode="white">
            <a:xfrm>
              <a:off x="688838" y="2506115"/>
              <a:ext cx="2566588" cy="387765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1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행위내용 및 사실관계</a:t>
              </a:r>
            </a:p>
          </p:txBody>
        </p:sp>
        <p:sp>
          <p:nvSpPr>
            <p:cNvPr id="38" name="사각형: 둥근 모서리 37"/>
            <p:cNvSpPr/>
            <p:nvPr/>
          </p:nvSpPr>
          <p:spPr>
            <a:xfrm>
              <a:off x="342784" y="2906538"/>
              <a:ext cx="8158121" cy="2166959"/>
            </a:xfrm>
            <a:prstGeom prst="roundRect">
              <a:avLst>
                <a:gd name="adj" fmla="val 2499"/>
              </a:avLst>
            </a:prstGeom>
            <a:solidFill>
              <a:schemeClr val="bg1"/>
            </a:solidFill>
            <a:ln w="38100">
              <a:solidFill>
                <a:srgbClr val="675E7C"/>
              </a:solidFill>
            </a:ln>
            <a:effectLst>
              <a:outerShdw blurRad="50800" dist="127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41" name="Rectangle 6"/>
            <p:cNvSpPr>
              <a:spLocks noChangeArrowheads="1"/>
            </p:cNvSpPr>
            <p:nvPr/>
          </p:nvSpPr>
          <p:spPr bwMode="white">
            <a:xfrm>
              <a:off x="618153" y="3039629"/>
              <a:ext cx="7561205" cy="19123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육아휴직 후 복직한 직원에게 기존 업무(창구 수신업무)가 아닌 창구 안내 및 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총무 보조업무를 줌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피해자가 없는 회의에서 직원들에게 피해자에 대한 따돌림을 지시하고 책상을 치워 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창구에 앉지 못하게 했으며 직원으로 생각하지 않는다는 취지의 발언도 함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괴롭힘을 당한 피해자는 우울증을 앓았고, 결국 퇴사함</a:t>
              </a:r>
            </a:p>
          </p:txBody>
        </p:sp>
      </p:grp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63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5" name="그림 4" descr="의류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236825" y="1455613"/>
            <a:ext cx="1858804" cy="256569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611" name="Rectangle 5"/>
          <p:cNvSpPr>
            <a:spLocks noChangeArrowheads="1"/>
          </p:cNvSpPr>
          <p:nvPr/>
        </p:nvSpPr>
        <p:spPr bwMode="white">
          <a:xfrm>
            <a:off x="4894283" y="240030"/>
            <a:ext cx="1383712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solidFill>
                  <a:srgbClr val="FFC611"/>
                </a:solidFill>
                <a:latin typeface="나눔스퀘어라운드 ExtraBold"/>
                <a:ea typeface="나눔스퀘어라운드 ExtraBold"/>
              </a:rPr>
              <a:t>인정 사례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9" name="그룹 8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사각형: 둥근 위쪽 모서리 12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10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383712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인정 사례</a:t>
              </a:r>
            </a:p>
          </p:txBody>
        </p:sp>
        <p:sp>
          <p:nvSpPr>
            <p:cNvPr id="11" name="타원 10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1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sp>
        <p:nvSpPr>
          <p:cNvPr id="21" name="사각형: 둥근 위쪽 모서리 20"/>
          <p:cNvSpPr/>
          <p:nvPr/>
        </p:nvSpPr>
        <p:spPr>
          <a:xfrm>
            <a:off x="749465" y="1200157"/>
            <a:ext cx="2707957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7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white">
          <a:xfrm>
            <a:off x="820149" y="1201012"/>
            <a:ext cx="2566588" cy="387758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직장 내 괴롭힘 판단</a:t>
            </a:r>
          </a:p>
        </p:txBody>
      </p:sp>
      <p:sp>
        <p:nvSpPr>
          <p:cNvPr id="23" name="사각형: 둥근 모서리 22"/>
          <p:cNvSpPr/>
          <p:nvPr/>
        </p:nvSpPr>
        <p:spPr>
          <a:xfrm>
            <a:off x="474095" y="1620484"/>
            <a:ext cx="8195810" cy="3720807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38100">
            <a:solidFill>
              <a:srgbClr val="817799"/>
            </a:solidFill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750548" y="1731170"/>
            <a:ext cx="7630804" cy="714850"/>
            <a:chOff x="619237" y="1560060"/>
            <a:chExt cx="7630804" cy="714850"/>
          </a:xfrm>
        </p:grpSpPr>
        <p:grpSp>
          <p:nvGrpSpPr>
            <p:cNvPr id="4" name="그룹 3"/>
            <p:cNvGrpSpPr/>
            <p:nvPr/>
          </p:nvGrpSpPr>
          <p:grpSpPr>
            <a:xfrm>
              <a:off x="619237" y="1560060"/>
              <a:ext cx="7576899" cy="400525"/>
              <a:chOff x="619237" y="1560060"/>
              <a:chExt cx="7576899" cy="400525"/>
            </a:xfrm>
          </p:grpSpPr>
          <p:sp>
            <p:nvSpPr>
              <p:cNvPr id="24" name="Rectangle 6"/>
              <p:cNvSpPr>
                <a:spLocks noChangeArrowheads="1"/>
              </p:cNvSpPr>
              <p:nvPr/>
            </p:nvSpPr>
            <p:spPr bwMode="white">
              <a:xfrm>
                <a:off x="634931" y="1560060"/>
                <a:ext cx="7561205" cy="40052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직장에서의 지위 또는 관계 등의 우위 이용 여부</a:t>
                </a:r>
              </a:p>
            </p:txBody>
          </p:sp>
          <p:sp>
            <p:nvSpPr>
              <p:cNvPr id="2" name="직각 삼각형 1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" name="직사각형 2"/>
            <p:cNvSpPr/>
            <p:nvPr/>
          </p:nvSpPr>
          <p:spPr>
            <a:xfrm>
              <a:off x="688836" y="1872434"/>
              <a:ext cx="7561205" cy="402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회사 임원이라는 지위를 이용하여 다른 직원들에게 따돌림을 지시하는 등의 행위를 함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750548" y="2509837"/>
            <a:ext cx="7630804" cy="1666591"/>
            <a:chOff x="619237" y="1560060"/>
            <a:chExt cx="7630804" cy="1666591"/>
          </a:xfrm>
        </p:grpSpPr>
        <p:grpSp>
          <p:nvGrpSpPr>
            <p:cNvPr id="30" name="그룹 29"/>
            <p:cNvGrpSpPr/>
            <p:nvPr/>
          </p:nvGrpSpPr>
          <p:grpSpPr>
            <a:xfrm>
              <a:off x="619237" y="1560060"/>
              <a:ext cx="7576899" cy="389209"/>
              <a:chOff x="619237" y="1560060"/>
              <a:chExt cx="7576899" cy="389209"/>
            </a:xfrm>
          </p:grpSpPr>
          <p:sp>
            <p:nvSpPr>
              <p:cNvPr id="32" name="Rectangle 6"/>
              <p:cNvSpPr>
                <a:spLocks noChangeArrowheads="1"/>
              </p:cNvSpPr>
              <p:nvPr/>
            </p:nvSpPr>
            <p:spPr bwMode="white">
              <a:xfrm>
                <a:off x="634931" y="1560060"/>
                <a:ext cx="7561205" cy="402908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업무상 적정 범위를 넘었는지의 여부</a:t>
                </a:r>
              </a:p>
            </p:txBody>
          </p:sp>
          <p:sp>
            <p:nvSpPr>
              <p:cNvPr id="33" name="직각 삼각형 32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1" name="직사각형 30"/>
            <p:cNvSpPr/>
            <p:nvPr/>
          </p:nvSpPr>
          <p:spPr>
            <a:xfrm>
              <a:off x="688836" y="1872434"/>
              <a:ext cx="7561205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육아휴직 후 복귀한 직원에게는 휴직 전과 같은 업무 또는 같은 수준의 임금을 지급하는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직무에 복귀시켜야 하는 법적 의무가 있음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남녀고용평등법 제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19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조제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4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항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)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endParaRPr lang="en-US" altLang="ko-KR" sz="5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이를 무시한 채 보조업무 부여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책상 치우기 등을 한 것은 업무상 필요성이 없는 행위이며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따돌림 지시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책상을 치우기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비하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모욕 발언 등은 사회 통념상 상당하지 않은 행위</a:t>
              </a: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750548" y="4190816"/>
            <a:ext cx="7576899" cy="983327"/>
            <a:chOff x="619237" y="1560060"/>
            <a:chExt cx="7576899" cy="983327"/>
          </a:xfrm>
        </p:grpSpPr>
        <p:grpSp>
          <p:nvGrpSpPr>
            <p:cNvPr id="35" name="그룹 34"/>
            <p:cNvGrpSpPr/>
            <p:nvPr/>
          </p:nvGrpSpPr>
          <p:grpSpPr>
            <a:xfrm>
              <a:off x="619237" y="1560060"/>
              <a:ext cx="7576899" cy="389209"/>
              <a:chOff x="619237" y="1560060"/>
              <a:chExt cx="7576899" cy="389209"/>
            </a:xfrm>
          </p:grpSpPr>
          <p:sp>
            <p:nvSpPr>
              <p:cNvPr id="37" name="Rectangle 6"/>
              <p:cNvSpPr>
                <a:spLocks noChangeArrowheads="1"/>
              </p:cNvSpPr>
              <p:nvPr/>
            </p:nvSpPr>
            <p:spPr bwMode="white">
              <a:xfrm>
                <a:off x="634931" y="1560060"/>
                <a:ext cx="7561205" cy="39832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신체적</a:t>
                </a:r>
                <a:r>
                  <a:rPr lang="en-US" altLang="ko-KR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·</a:t>
                </a: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정신적 고통을 주거나 근무환경을 악화시켰는지의 여부</a:t>
                </a:r>
              </a:p>
            </p:txBody>
          </p:sp>
          <p:sp>
            <p:nvSpPr>
              <p:cNvPr id="38" name="직각 삼각형 37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6" name="직사각형 35"/>
            <p:cNvSpPr/>
            <p:nvPr/>
          </p:nvSpPr>
          <p:spPr>
            <a:xfrm>
              <a:off x="677903" y="1872434"/>
              <a:ext cx="5270707" cy="67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피해자는 극심한 정신적 스트레스로 인한 우울증을 앓았고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결국 퇴사함</a:t>
              </a: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6281689" y="4367603"/>
            <a:ext cx="2053097" cy="2053097"/>
            <a:chOff x="5910686" y="3795788"/>
            <a:chExt cx="2053097" cy="20530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그래픽 6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5910686" y="3795788"/>
              <a:ext cx="2053097" cy="2053097"/>
            </a:xfrm>
            <a:prstGeom prst="rect">
              <a:avLst/>
            </a:prstGeom>
          </p:spPr>
        </p:pic>
        <p:grpSp>
          <p:nvGrpSpPr>
            <p:cNvPr id="28" name="그룹 27"/>
            <p:cNvGrpSpPr/>
            <p:nvPr/>
          </p:nvGrpSpPr>
          <p:grpSpPr>
            <a:xfrm>
              <a:off x="5937370" y="4234576"/>
              <a:ext cx="2024395" cy="1049579"/>
              <a:chOff x="5937370" y="4234576"/>
              <a:chExt cx="2024395" cy="1049579"/>
            </a:xfrm>
          </p:grpSpPr>
          <p:sp>
            <p:nvSpPr>
              <p:cNvPr id="44" name="자유형: 도형 43"/>
              <p:cNvSpPr/>
              <p:nvPr/>
            </p:nvSpPr>
            <p:spPr>
              <a:xfrm>
                <a:off x="6131831" y="4234576"/>
                <a:ext cx="1623332" cy="302212"/>
              </a:xfrm>
              <a:custGeom>
                <a:avLst/>
                <a:gdLst>
                  <a:gd name="connsiteX0" fmla="*/ 199266 w 1785665"/>
                  <a:gd name="connsiteY0" fmla="*/ 0 h 369332"/>
                  <a:gd name="connsiteX1" fmla="*/ 1586398 w 1785665"/>
                  <a:gd name="connsiteY1" fmla="*/ 0 h 369332"/>
                  <a:gd name="connsiteX2" fmla="*/ 1659329 w 1785665"/>
                  <a:gd name="connsiteY2" fmla="*/ 88393 h 369332"/>
                  <a:gd name="connsiteX3" fmla="*/ 1775638 w 1785665"/>
                  <a:gd name="connsiteY3" fmla="*/ 330336 h 369332"/>
                  <a:gd name="connsiteX4" fmla="*/ 1785665 w 1785665"/>
                  <a:gd name="connsiteY4" fmla="*/ 369332 h 369332"/>
                  <a:gd name="connsiteX5" fmla="*/ 0 w 1785665"/>
                  <a:gd name="connsiteY5" fmla="*/ 369332 h 369332"/>
                  <a:gd name="connsiteX6" fmla="*/ 10027 w 1785665"/>
                  <a:gd name="connsiteY6" fmla="*/ 330336 h 369332"/>
                  <a:gd name="connsiteX7" fmla="*/ 126336 w 1785665"/>
                  <a:gd name="connsiteY7" fmla="*/ 88393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5665" h="369332">
                    <a:moveTo>
                      <a:pt x="199266" y="0"/>
                    </a:moveTo>
                    <a:lnTo>
                      <a:pt x="1586398" y="0"/>
                    </a:lnTo>
                    <a:lnTo>
                      <a:pt x="1659329" y="88393"/>
                    </a:lnTo>
                    <a:cubicBezTo>
                      <a:pt x="1709163" y="162158"/>
                      <a:pt x="1748630" y="243502"/>
                      <a:pt x="1775638" y="330336"/>
                    </a:cubicBezTo>
                    <a:lnTo>
                      <a:pt x="1785665" y="369332"/>
                    </a:lnTo>
                    <a:lnTo>
                      <a:pt x="0" y="369332"/>
                    </a:lnTo>
                    <a:lnTo>
                      <a:pt x="10027" y="330336"/>
                    </a:lnTo>
                    <a:cubicBezTo>
                      <a:pt x="37035" y="243502"/>
                      <a:pt x="76501" y="162158"/>
                      <a:pt x="126336" y="88393"/>
                    </a:cubicBezTo>
                    <a:close/>
                  </a:path>
                </a:pathLst>
              </a:custGeom>
              <a:solidFill>
                <a:srgbClr val="CCCCCC"/>
              </a:solidFill>
            </p:spPr>
            <p:txBody>
              <a:bodyPr wrap="none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600" b="1">
                    <a:latin typeface="나눔바른고딕"/>
                    <a:ea typeface="나눔바른고딕"/>
                    <a:cs typeface="함초롬돋움"/>
                  </a:rPr>
                  <a:t>종합적 판단</a:t>
                </a:r>
                <a:endParaRPr lang="ko-KR" altLang="en-US" sz="14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42" name="Rectangle 6"/>
              <p:cNvSpPr>
                <a:spLocks noChangeArrowheads="1"/>
              </p:cNvSpPr>
              <p:nvPr/>
            </p:nvSpPr>
            <p:spPr bwMode="white">
              <a:xfrm>
                <a:off x="5937370" y="4590827"/>
                <a:ext cx="2024395" cy="69332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직장 내 </a:t>
                </a:r>
                <a:br>
                  <a:rPr lang="en-US" altLang="ko-KR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</a:b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괴롭힘에 해당</a:t>
                </a:r>
              </a:p>
            </p:txBody>
          </p:sp>
        </p:grpSp>
      </p:grpSp>
      <p:grpSp>
        <p:nvGrpSpPr>
          <p:cNvPr id="46" name="그룹 45"/>
          <p:cNvGrpSpPr/>
          <p:nvPr/>
        </p:nvGrpSpPr>
        <p:grpSpPr>
          <a:xfrm>
            <a:off x="933158" y="5484915"/>
            <a:ext cx="5033751" cy="1079614"/>
            <a:chOff x="814598" y="5159262"/>
            <a:chExt cx="5033751" cy="1079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사각형: 둥근 모서리 42"/>
            <p:cNvSpPr/>
            <p:nvPr/>
          </p:nvSpPr>
          <p:spPr>
            <a:xfrm>
              <a:off x="816616" y="5483860"/>
              <a:ext cx="5031733" cy="755016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>
              <a:solidFill>
                <a:srgbClr val="0B0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814598" y="5159262"/>
              <a:ext cx="1261875" cy="447675"/>
              <a:chOff x="688836" y="5173732"/>
              <a:chExt cx="1261875" cy="447675"/>
            </a:xfrm>
          </p:grpSpPr>
          <p:sp>
            <p:nvSpPr>
              <p:cNvPr id="51" name="Rectangle 7"/>
              <p:cNvSpPr>
                <a:spLocks noChangeArrowheads="1"/>
              </p:cNvSpPr>
              <p:nvPr/>
            </p:nvSpPr>
            <p:spPr bwMode="white">
              <a:xfrm>
                <a:off x="896123" y="5253809"/>
                <a:ext cx="1054588" cy="338839"/>
              </a:xfrm>
              <a:prstGeom prst="rect">
                <a:avLst/>
              </a:prstGeom>
              <a:solidFill>
                <a:srgbClr val="0B0B0B"/>
              </a:solidFill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160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 참고사항</a:t>
                </a:r>
              </a:p>
            </p:txBody>
          </p:sp>
          <p:pic>
            <p:nvPicPr>
              <p:cNvPr id="52" name="그림 51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688836" y="5173732"/>
                <a:ext cx="447675" cy="447675"/>
              </a:xfrm>
              <a:prstGeom prst="rect">
                <a:avLst/>
              </a:prstGeom>
            </p:spPr>
          </p:pic>
        </p:grpSp>
        <p:sp>
          <p:nvSpPr>
            <p:cNvPr id="54" name="Rectangle 8"/>
            <p:cNvSpPr>
              <a:spLocks noChangeArrowheads="1"/>
            </p:cNvSpPr>
            <p:nvPr/>
          </p:nvSpPr>
          <p:spPr bwMode="white">
            <a:xfrm>
              <a:off x="958747" y="5578178"/>
              <a:ext cx="4738999" cy="60511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401" dirty="0">
                  <a:latin typeface="나눔바른고딕"/>
                  <a:ea typeface="나눔바른고딕"/>
                  <a:cs typeface="함초롬돋움"/>
                </a:rPr>
                <a:t>남녀고용평등법 제19조제4항 위반으로 처벌 가능</a:t>
              </a:r>
            </a:p>
            <a:p>
              <a:pPr algn="just"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401" dirty="0">
                  <a:latin typeface="나눔바른고딕"/>
                  <a:ea typeface="나눔바른고딕"/>
                  <a:cs typeface="함초롬돋움"/>
                </a:rPr>
                <a:t>* 실제 사안에서도 남녀고용평등법 위반으로 인한 처벌을 받음</a:t>
              </a:r>
            </a:p>
          </p:txBody>
        </p:sp>
      </p:grp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사각형: 둥근 위쪽 모서리 1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2" name="평행 사변형 1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8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383712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인정 사례</a:t>
              </a:r>
            </a:p>
          </p:txBody>
        </p:sp>
        <p:sp>
          <p:nvSpPr>
            <p:cNvPr id="9" name="타원 8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2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752358" y="1529533"/>
            <a:ext cx="3917717" cy="1026788"/>
            <a:chOff x="137433" y="1276834"/>
            <a:chExt cx="3917717" cy="1026788"/>
          </a:xfrm>
        </p:grpSpPr>
        <p:sp>
          <p:nvSpPr>
            <p:cNvPr id="19" name="사각형: 둥근 모서리 18"/>
            <p:cNvSpPr/>
            <p:nvPr/>
          </p:nvSpPr>
          <p:spPr>
            <a:xfrm>
              <a:off x="137433" y="1342873"/>
              <a:ext cx="3917717" cy="960749"/>
            </a:xfrm>
            <a:prstGeom prst="roundRect">
              <a:avLst>
                <a:gd name="adj" fmla="val 16667"/>
              </a:avLst>
            </a:prstGeom>
            <a:solidFill>
              <a:srgbClr val="F2F1F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285623" y="1276834"/>
              <a:ext cx="582342" cy="640576"/>
              <a:chOff x="439754" y="1276833"/>
              <a:chExt cx="692997" cy="762297"/>
            </a:xfrm>
          </p:grpSpPr>
          <p:pic>
            <p:nvPicPr>
              <p:cNvPr id="27" name="그래픽 26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439754" y="1276833"/>
                <a:ext cx="692997" cy="762297"/>
              </a:xfrm>
              <a:prstGeom prst="rect">
                <a:avLst/>
              </a:prstGeom>
            </p:spPr>
          </p:pic>
          <p:sp>
            <p:nvSpPr>
              <p:cNvPr id="28" name="직사각형 27"/>
              <p:cNvSpPr/>
              <p:nvPr/>
            </p:nvSpPr>
            <p:spPr>
              <a:xfrm>
                <a:off x="516876" y="1315371"/>
                <a:ext cx="484912" cy="610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2800">
                    <a:solidFill>
                      <a:srgbClr val="3D384A"/>
                    </a:solidFill>
                    <a:latin typeface="나눔스퀘어라운드 ExtraBold"/>
                    <a:ea typeface="나눔스퀘어라운드 ExtraBold"/>
                  </a:rPr>
                  <a:t>2</a:t>
                </a:r>
                <a:endParaRPr lang="ko-KR" altLang="en-US" sz="2800">
                  <a:solidFill>
                    <a:srgbClr val="3D384A"/>
                  </a:solidFill>
                </a:endParaRPr>
              </a:p>
            </p:txBody>
          </p:sp>
        </p:grpSp>
        <p:sp>
          <p:nvSpPr>
            <p:cNvPr id="21" name="사각형: 둥근 모서리 20"/>
            <p:cNvSpPr/>
            <p:nvPr/>
          </p:nvSpPr>
          <p:spPr>
            <a:xfrm>
              <a:off x="939665" y="1419146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행위자</a:t>
              </a:r>
            </a:p>
          </p:txBody>
        </p:sp>
        <p:sp>
          <p:nvSpPr>
            <p:cNvPr id="22" name="사각형: 둥근 모서리 21"/>
            <p:cNvSpPr/>
            <p:nvPr/>
          </p:nvSpPr>
          <p:spPr>
            <a:xfrm>
              <a:off x="939665" y="169116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피해자</a:t>
              </a:r>
            </a:p>
          </p:txBody>
        </p:sp>
        <p:sp>
          <p:nvSpPr>
            <p:cNvPr id="23" name="사각형: 둥근 모서리 22"/>
            <p:cNvSpPr/>
            <p:nvPr/>
          </p:nvSpPr>
          <p:spPr>
            <a:xfrm>
              <a:off x="939665" y="196318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행위장소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772423" y="1415970"/>
              <a:ext cx="777457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선배 직원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772423" y="1687807"/>
              <a:ext cx="777457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후배 직원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772423" y="1962285"/>
              <a:ext cx="1041652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사업장 내</a:t>
              </a:r>
              <a:r>
                <a:rPr lang="en-US" altLang="ko-KR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외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492939" y="3410875"/>
            <a:ext cx="8158121" cy="1818663"/>
            <a:chOff x="342784" y="2486210"/>
            <a:chExt cx="8158121" cy="1818663"/>
          </a:xfrm>
        </p:grpSpPr>
        <p:sp>
          <p:nvSpPr>
            <p:cNvPr id="30" name="사각형: 둥근 위쪽 모서리 29"/>
            <p:cNvSpPr/>
            <p:nvPr/>
          </p:nvSpPr>
          <p:spPr>
            <a:xfrm>
              <a:off x="618154" y="2486210"/>
              <a:ext cx="2707957" cy="4004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white">
            <a:xfrm>
              <a:off x="688838" y="2506115"/>
              <a:ext cx="2566588" cy="386840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1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행위내용 및 사실관계</a:t>
              </a:r>
            </a:p>
          </p:txBody>
        </p:sp>
        <p:sp>
          <p:nvSpPr>
            <p:cNvPr id="32" name="사각형: 둥근 모서리 31"/>
            <p:cNvSpPr/>
            <p:nvPr/>
          </p:nvSpPr>
          <p:spPr>
            <a:xfrm>
              <a:off x="342784" y="2906539"/>
              <a:ext cx="8158121" cy="1398334"/>
            </a:xfrm>
            <a:prstGeom prst="roundRect">
              <a:avLst>
                <a:gd name="adj" fmla="val 2499"/>
              </a:avLst>
            </a:prstGeom>
            <a:solidFill>
              <a:schemeClr val="bg1"/>
            </a:solidFill>
            <a:ln w="38100">
              <a:solidFill>
                <a:srgbClr val="675E7C"/>
              </a:solidFill>
            </a:ln>
            <a:effectLst>
              <a:outerShdw blurRad="50800" dist="127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white">
            <a:xfrm>
              <a:off x="618153" y="3032024"/>
              <a:ext cx="7882752" cy="11941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선배 직원이 후배 직원에게 술자리 마련하지 않으면 인사상 불이익을 주겠다고 반복한 사건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“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술자리 만들어라”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“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아직도 날짜 못 잡았냐”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“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성과급의 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30%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는 선배를 접대하는 것이다” 등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반복해서 술자리를 요청하고 시말서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사유서를 쓰게 함</a:t>
              </a:r>
            </a:p>
          </p:txBody>
        </p:sp>
      </p:grpSp>
      <p:pic>
        <p:nvPicPr>
          <p:cNvPr id="36" name="그림 35" descr="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03961" y="1848215"/>
            <a:ext cx="2558556" cy="196020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65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사각형: 둥근 위쪽 모서리 1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2" name="평행 사변형 1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8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383712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인정</a:t>
              </a:r>
              <a:r>
                <a:rPr lang="ko-KR" altLang="en-US" sz="240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나눔스퀘어라운드 ExtraBold"/>
                  <a:ea typeface="나눔스퀘어라운드 ExtraBold"/>
                </a:rPr>
                <a:t> </a:t>
              </a: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사례</a:t>
              </a:r>
            </a:p>
          </p:txBody>
        </p:sp>
        <p:sp>
          <p:nvSpPr>
            <p:cNvPr id="9" name="타원 8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2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sp>
        <p:nvSpPr>
          <p:cNvPr id="48" name="사각형: 둥근 위쪽 모서리 47"/>
          <p:cNvSpPr/>
          <p:nvPr/>
        </p:nvSpPr>
        <p:spPr>
          <a:xfrm>
            <a:off x="837681" y="1547004"/>
            <a:ext cx="2707957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7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white">
          <a:xfrm>
            <a:off x="908365" y="1538334"/>
            <a:ext cx="2566588" cy="400423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직장 내 괴롭힘 판단</a:t>
            </a:r>
          </a:p>
        </p:txBody>
      </p:sp>
      <p:sp>
        <p:nvSpPr>
          <p:cNvPr id="50" name="사각형: 둥근 모서리 49"/>
          <p:cNvSpPr/>
          <p:nvPr/>
        </p:nvSpPr>
        <p:spPr>
          <a:xfrm>
            <a:off x="562310" y="1967331"/>
            <a:ext cx="8019379" cy="2923337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38100">
            <a:solidFill>
              <a:srgbClr val="817799"/>
            </a:solidFill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51" name="그룹 50"/>
          <p:cNvGrpSpPr/>
          <p:nvPr/>
        </p:nvGrpSpPr>
        <p:grpSpPr>
          <a:xfrm>
            <a:off x="838764" y="2120591"/>
            <a:ext cx="7630804" cy="726587"/>
            <a:chOff x="619237" y="1538836"/>
            <a:chExt cx="7630804" cy="726587"/>
          </a:xfrm>
        </p:grpSpPr>
        <p:grpSp>
          <p:nvGrpSpPr>
            <p:cNvPr id="73" name="그룹 72"/>
            <p:cNvGrpSpPr/>
            <p:nvPr/>
          </p:nvGrpSpPr>
          <p:grpSpPr>
            <a:xfrm>
              <a:off x="619237" y="1538836"/>
              <a:ext cx="7576899" cy="401629"/>
              <a:chOff x="619237" y="1538836"/>
              <a:chExt cx="7576899" cy="401629"/>
            </a:xfrm>
          </p:grpSpPr>
          <p:sp>
            <p:nvSpPr>
              <p:cNvPr id="75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1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 dirty="0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직장에서의 지위 또는 관계 등의 우위 이용 여부</a:t>
                </a:r>
              </a:p>
            </p:txBody>
          </p:sp>
          <p:sp>
            <p:nvSpPr>
              <p:cNvPr id="76" name="직각 삼각형 75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74" name="직사각형 73"/>
            <p:cNvSpPr/>
            <p:nvPr/>
          </p:nvSpPr>
          <p:spPr>
            <a:xfrm>
              <a:off x="688836" y="1861801"/>
              <a:ext cx="7561205" cy="4036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직장 내 입사 선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후배라는 관계의 우위를 이용</a:t>
              </a:r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838764" y="2910134"/>
            <a:ext cx="7630804" cy="1006618"/>
            <a:chOff x="619237" y="1538836"/>
            <a:chExt cx="7630804" cy="1006618"/>
          </a:xfrm>
        </p:grpSpPr>
        <p:grpSp>
          <p:nvGrpSpPr>
            <p:cNvPr id="69" name="그룹 68"/>
            <p:cNvGrpSpPr/>
            <p:nvPr/>
          </p:nvGrpSpPr>
          <p:grpSpPr>
            <a:xfrm>
              <a:off x="619237" y="1538836"/>
              <a:ext cx="7576899" cy="389209"/>
              <a:chOff x="619237" y="1538836"/>
              <a:chExt cx="7576899" cy="389209"/>
            </a:xfrm>
          </p:grpSpPr>
          <p:sp>
            <p:nvSpPr>
              <p:cNvPr id="71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436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업무상 적정 범위를 넘었는지의 여부</a:t>
                </a:r>
              </a:p>
            </p:txBody>
          </p:sp>
          <p:sp>
            <p:nvSpPr>
              <p:cNvPr id="72" name="직각 삼각형 71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70" name="직사각형 69"/>
            <p:cNvSpPr/>
            <p:nvPr/>
          </p:nvSpPr>
          <p:spPr>
            <a:xfrm>
              <a:off x="688836" y="1874501"/>
              <a:ext cx="7561205" cy="6783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술자리 마련을 강요하고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불응 시 시말서 등을 쓰게 하는 등 사회 통념상 상당하지 않은 행위를 함</a:t>
              </a: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838764" y="3979708"/>
            <a:ext cx="7630804" cy="724845"/>
            <a:chOff x="619237" y="1538836"/>
            <a:chExt cx="7630804" cy="724845"/>
          </a:xfrm>
        </p:grpSpPr>
        <p:grpSp>
          <p:nvGrpSpPr>
            <p:cNvPr id="65" name="그룹 64"/>
            <p:cNvGrpSpPr/>
            <p:nvPr/>
          </p:nvGrpSpPr>
          <p:grpSpPr>
            <a:xfrm>
              <a:off x="619237" y="1538836"/>
              <a:ext cx="7576898" cy="389209"/>
              <a:chOff x="619237" y="1538836"/>
              <a:chExt cx="7576898" cy="389209"/>
            </a:xfrm>
          </p:grpSpPr>
          <p:sp>
            <p:nvSpPr>
              <p:cNvPr id="67" name="Rectangle 6"/>
              <p:cNvSpPr>
                <a:spLocks noChangeArrowheads="1"/>
              </p:cNvSpPr>
              <p:nvPr/>
            </p:nvSpPr>
            <p:spPr bwMode="white">
              <a:xfrm>
                <a:off x="634930" y="1538836"/>
                <a:ext cx="7561205" cy="39988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신체적</a:t>
                </a:r>
                <a:r>
                  <a:rPr lang="en-US" altLang="ko-KR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·</a:t>
                </a: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정신적 고통을 주거나 근무환경을 악화 시켰는지의 여부</a:t>
                </a:r>
              </a:p>
            </p:txBody>
          </p:sp>
          <p:sp>
            <p:nvSpPr>
              <p:cNvPr id="68" name="직각 삼각형 67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66" name="직사각형 65"/>
            <p:cNvSpPr/>
            <p:nvPr/>
          </p:nvSpPr>
          <p:spPr>
            <a:xfrm>
              <a:off x="688836" y="1861801"/>
              <a:ext cx="7561205" cy="401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피해자는 선배 직원의 강요로 정신적 고통을 당함</a:t>
              </a: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6188738" y="3881810"/>
            <a:ext cx="2053097" cy="2053097"/>
            <a:chOff x="6019336" y="3795788"/>
            <a:chExt cx="2053097" cy="20530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1" name="그래픽 60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6019336" y="3795788"/>
              <a:ext cx="2053097" cy="2053097"/>
            </a:xfrm>
            <a:prstGeom prst="rect">
              <a:avLst/>
            </a:prstGeom>
          </p:spPr>
        </p:pic>
        <p:grpSp>
          <p:nvGrpSpPr>
            <p:cNvPr id="62" name="그룹 61"/>
            <p:cNvGrpSpPr/>
            <p:nvPr/>
          </p:nvGrpSpPr>
          <p:grpSpPr>
            <a:xfrm>
              <a:off x="6033686" y="4234576"/>
              <a:ext cx="2024395" cy="1049597"/>
              <a:chOff x="6033686" y="4234576"/>
              <a:chExt cx="2024395" cy="1049597"/>
            </a:xfrm>
          </p:grpSpPr>
          <p:sp>
            <p:nvSpPr>
              <p:cNvPr id="63" name="자유형: 도형 62"/>
              <p:cNvSpPr/>
              <p:nvPr/>
            </p:nvSpPr>
            <p:spPr>
              <a:xfrm>
                <a:off x="6246566" y="4234576"/>
                <a:ext cx="1623332" cy="302212"/>
              </a:xfrm>
              <a:custGeom>
                <a:avLst/>
                <a:gdLst>
                  <a:gd name="connsiteX0" fmla="*/ 199266 w 1785665"/>
                  <a:gd name="connsiteY0" fmla="*/ 0 h 369332"/>
                  <a:gd name="connsiteX1" fmla="*/ 1586398 w 1785665"/>
                  <a:gd name="connsiteY1" fmla="*/ 0 h 369332"/>
                  <a:gd name="connsiteX2" fmla="*/ 1659329 w 1785665"/>
                  <a:gd name="connsiteY2" fmla="*/ 88393 h 369332"/>
                  <a:gd name="connsiteX3" fmla="*/ 1775638 w 1785665"/>
                  <a:gd name="connsiteY3" fmla="*/ 330336 h 369332"/>
                  <a:gd name="connsiteX4" fmla="*/ 1785665 w 1785665"/>
                  <a:gd name="connsiteY4" fmla="*/ 369332 h 369332"/>
                  <a:gd name="connsiteX5" fmla="*/ 0 w 1785665"/>
                  <a:gd name="connsiteY5" fmla="*/ 369332 h 369332"/>
                  <a:gd name="connsiteX6" fmla="*/ 10027 w 1785665"/>
                  <a:gd name="connsiteY6" fmla="*/ 330336 h 369332"/>
                  <a:gd name="connsiteX7" fmla="*/ 126336 w 1785665"/>
                  <a:gd name="connsiteY7" fmla="*/ 88393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5665" h="369332">
                    <a:moveTo>
                      <a:pt x="199266" y="0"/>
                    </a:moveTo>
                    <a:lnTo>
                      <a:pt x="1586398" y="0"/>
                    </a:lnTo>
                    <a:lnTo>
                      <a:pt x="1659329" y="88393"/>
                    </a:lnTo>
                    <a:cubicBezTo>
                      <a:pt x="1709163" y="162158"/>
                      <a:pt x="1748630" y="243502"/>
                      <a:pt x="1775638" y="330336"/>
                    </a:cubicBezTo>
                    <a:lnTo>
                      <a:pt x="1785665" y="369332"/>
                    </a:lnTo>
                    <a:lnTo>
                      <a:pt x="0" y="369332"/>
                    </a:lnTo>
                    <a:lnTo>
                      <a:pt x="10027" y="330336"/>
                    </a:lnTo>
                    <a:cubicBezTo>
                      <a:pt x="37035" y="243502"/>
                      <a:pt x="76501" y="162158"/>
                      <a:pt x="126336" y="88393"/>
                    </a:cubicBezTo>
                    <a:close/>
                  </a:path>
                </a:pathLst>
              </a:custGeom>
              <a:solidFill>
                <a:srgbClr val="CCCCCC"/>
              </a:solidFill>
            </p:spPr>
            <p:txBody>
              <a:bodyPr wrap="none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600" b="1">
                    <a:latin typeface="나눔바른고딕"/>
                    <a:ea typeface="나눔바른고딕"/>
                    <a:cs typeface="함초롬돋움"/>
                  </a:rPr>
                  <a:t>종합적 판단</a:t>
                </a:r>
                <a:endParaRPr lang="ko-KR" altLang="en-US" sz="14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64" name="Rectangle 6"/>
              <p:cNvSpPr>
                <a:spLocks noChangeArrowheads="1"/>
              </p:cNvSpPr>
              <p:nvPr/>
            </p:nvSpPr>
            <p:spPr bwMode="white">
              <a:xfrm>
                <a:off x="6033686" y="4590827"/>
                <a:ext cx="2024395" cy="69334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직장 내 </a:t>
                </a:r>
                <a:br>
                  <a:rPr lang="en-US" altLang="ko-KR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</a:b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괴롭힘에 해당</a:t>
                </a:r>
              </a:p>
            </p:txBody>
          </p:sp>
        </p:grpSp>
      </p:grp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사각형: 둥근 위쪽 모서리 1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2" name="평행 사변형 1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8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383712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인정 사례</a:t>
              </a:r>
            </a:p>
          </p:txBody>
        </p:sp>
        <p:sp>
          <p:nvSpPr>
            <p:cNvPr id="9" name="타원 8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3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85708" y="1520008"/>
            <a:ext cx="3917717" cy="1026788"/>
            <a:chOff x="137433" y="1276834"/>
            <a:chExt cx="3917717" cy="1026788"/>
          </a:xfrm>
        </p:grpSpPr>
        <p:sp>
          <p:nvSpPr>
            <p:cNvPr id="19" name="사각형: 둥근 모서리 18"/>
            <p:cNvSpPr/>
            <p:nvPr/>
          </p:nvSpPr>
          <p:spPr>
            <a:xfrm>
              <a:off x="137433" y="1342873"/>
              <a:ext cx="3917717" cy="960749"/>
            </a:xfrm>
            <a:prstGeom prst="roundRect">
              <a:avLst>
                <a:gd name="adj" fmla="val 16667"/>
              </a:avLst>
            </a:prstGeom>
            <a:solidFill>
              <a:srgbClr val="F2F1F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285623" y="1276834"/>
              <a:ext cx="582342" cy="640576"/>
              <a:chOff x="439754" y="1276833"/>
              <a:chExt cx="692997" cy="762297"/>
            </a:xfrm>
          </p:grpSpPr>
          <p:pic>
            <p:nvPicPr>
              <p:cNvPr id="27" name="그래픽 26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439754" y="1276833"/>
                <a:ext cx="692997" cy="762297"/>
              </a:xfrm>
              <a:prstGeom prst="rect">
                <a:avLst/>
              </a:prstGeom>
            </p:spPr>
          </p:pic>
          <p:sp>
            <p:nvSpPr>
              <p:cNvPr id="28" name="직사각형 27"/>
              <p:cNvSpPr/>
              <p:nvPr/>
            </p:nvSpPr>
            <p:spPr>
              <a:xfrm>
                <a:off x="516876" y="1315371"/>
                <a:ext cx="484912" cy="610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2800">
                    <a:solidFill>
                      <a:srgbClr val="3D384A"/>
                    </a:solidFill>
                    <a:latin typeface="나눔스퀘어라운드 ExtraBold"/>
                    <a:ea typeface="나눔스퀘어라운드 ExtraBold"/>
                  </a:rPr>
                  <a:t>3</a:t>
                </a:r>
                <a:endParaRPr lang="ko-KR" altLang="en-US" sz="2800">
                  <a:solidFill>
                    <a:srgbClr val="3D384A"/>
                  </a:solidFill>
                </a:endParaRPr>
              </a:p>
            </p:txBody>
          </p:sp>
        </p:grpSp>
        <p:sp>
          <p:nvSpPr>
            <p:cNvPr id="21" name="사각형: 둥근 모서리 20"/>
            <p:cNvSpPr/>
            <p:nvPr/>
          </p:nvSpPr>
          <p:spPr>
            <a:xfrm>
              <a:off x="939665" y="1419146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행위자</a:t>
              </a:r>
            </a:p>
          </p:txBody>
        </p:sp>
        <p:sp>
          <p:nvSpPr>
            <p:cNvPr id="22" name="사각형: 둥근 모서리 21"/>
            <p:cNvSpPr/>
            <p:nvPr/>
          </p:nvSpPr>
          <p:spPr>
            <a:xfrm>
              <a:off x="939665" y="169116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피해자</a:t>
              </a:r>
            </a:p>
          </p:txBody>
        </p:sp>
        <p:sp>
          <p:nvSpPr>
            <p:cNvPr id="23" name="사각형: 둥근 모서리 22"/>
            <p:cNvSpPr/>
            <p:nvPr/>
          </p:nvSpPr>
          <p:spPr>
            <a:xfrm>
              <a:off x="939665" y="196318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행위장소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772423" y="1415970"/>
              <a:ext cx="365485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회장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772423" y="1687807"/>
              <a:ext cx="1325684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고용된 운전기사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772423" y="1962285"/>
              <a:ext cx="1956052" cy="246221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업무수행 중인 자동차 안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69140" y="3380059"/>
            <a:ext cx="8005720" cy="1971491"/>
            <a:chOff x="342783" y="2486210"/>
            <a:chExt cx="8005720" cy="1971491"/>
          </a:xfrm>
        </p:grpSpPr>
        <p:sp>
          <p:nvSpPr>
            <p:cNvPr id="30" name="사각형: 둥근 위쪽 모서리 29"/>
            <p:cNvSpPr/>
            <p:nvPr/>
          </p:nvSpPr>
          <p:spPr>
            <a:xfrm>
              <a:off x="618154" y="2486210"/>
              <a:ext cx="2707957" cy="4004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white">
            <a:xfrm>
              <a:off x="688838" y="2487065"/>
              <a:ext cx="2566588" cy="389081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1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행위내용 및 사실관계</a:t>
              </a:r>
            </a:p>
          </p:txBody>
        </p:sp>
        <p:sp>
          <p:nvSpPr>
            <p:cNvPr id="32" name="사각형: 둥근 모서리 31"/>
            <p:cNvSpPr/>
            <p:nvPr/>
          </p:nvSpPr>
          <p:spPr>
            <a:xfrm>
              <a:off x="342783" y="2906539"/>
              <a:ext cx="8005720" cy="1551162"/>
            </a:xfrm>
            <a:prstGeom prst="roundRect">
              <a:avLst>
                <a:gd name="adj" fmla="val 2499"/>
              </a:avLst>
            </a:prstGeom>
            <a:solidFill>
              <a:schemeClr val="bg1"/>
            </a:solidFill>
            <a:ln w="38100">
              <a:solidFill>
                <a:srgbClr val="675E7C"/>
              </a:solidFill>
            </a:ln>
            <a:effectLst>
              <a:outerShdw blurRad="50800" dist="127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white">
            <a:xfrm>
              <a:off x="641242" y="3051819"/>
              <a:ext cx="7561205" cy="12721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46000"/>
                </a:spcAft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회장이 운전이 마음에 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안든다며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운전기사에게 지속적으로 폭언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욕설을 함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46000"/>
                </a:spcAft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운전 중인 기사의 머리를 뒤에서 가격하며 마구 때리기도 함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46000"/>
                </a:spcAft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룸미러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사이드미러를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접은 상태에서 운전을 시켜 극도의 스트레스 속에서 운전업무를 함</a:t>
              </a:r>
            </a:p>
          </p:txBody>
        </p:sp>
      </p:grp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67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2" name="그래픽 1"/>
          <p:cNvPicPr>
            <a:picLocks noChangeAspect="1"/>
          </p:cNvPicPr>
          <p:nvPr/>
        </p:nvPicPr>
        <p:blipFill rotWithShape="1">
          <a:blip r:embed="rId3"/>
          <a:srcRect r="23760"/>
          <a:stretch>
            <a:fillRect/>
          </a:stretch>
        </p:blipFill>
        <p:spPr>
          <a:xfrm>
            <a:off x="6602131" y="1479760"/>
            <a:ext cx="2541869" cy="349630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9" name="그룹 8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사각형: 둥근 위쪽 모서리 12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10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383712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인정 사례</a:t>
              </a:r>
            </a:p>
          </p:txBody>
        </p:sp>
        <p:sp>
          <p:nvSpPr>
            <p:cNvPr id="11" name="타원 10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3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sp>
        <p:nvSpPr>
          <p:cNvPr id="21" name="사각형: 둥근 위쪽 모서리 20"/>
          <p:cNvSpPr/>
          <p:nvPr/>
        </p:nvSpPr>
        <p:spPr>
          <a:xfrm>
            <a:off x="669070" y="1183379"/>
            <a:ext cx="2707957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7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white">
          <a:xfrm>
            <a:off x="739754" y="1174709"/>
            <a:ext cx="2566588" cy="400423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직장 내 괴롭힘 판단</a:t>
            </a:r>
          </a:p>
        </p:txBody>
      </p:sp>
      <p:sp>
        <p:nvSpPr>
          <p:cNvPr id="23" name="사각형: 둥근 모서리 22"/>
          <p:cNvSpPr/>
          <p:nvPr/>
        </p:nvSpPr>
        <p:spPr>
          <a:xfrm>
            <a:off x="393700" y="1603706"/>
            <a:ext cx="8356599" cy="3540836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38100">
            <a:solidFill>
              <a:srgbClr val="817799"/>
            </a:solidFill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24" name="그룹 23"/>
          <p:cNvGrpSpPr/>
          <p:nvPr/>
        </p:nvGrpSpPr>
        <p:grpSpPr>
          <a:xfrm>
            <a:off x="670153" y="1756966"/>
            <a:ext cx="7630804" cy="728262"/>
            <a:chOff x="619237" y="1538836"/>
            <a:chExt cx="7630804" cy="728262"/>
          </a:xfrm>
        </p:grpSpPr>
        <p:grpSp>
          <p:nvGrpSpPr>
            <p:cNvPr id="46" name="그룹 45"/>
            <p:cNvGrpSpPr/>
            <p:nvPr/>
          </p:nvGrpSpPr>
          <p:grpSpPr>
            <a:xfrm>
              <a:off x="619237" y="1538836"/>
              <a:ext cx="7576899" cy="403304"/>
              <a:chOff x="619237" y="1538836"/>
              <a:chExt cx="7576899" cy="403304"/>
            </a:xfrm>
          </p:grpSpPr>
          <p:sp>
            <p:nvSpPr>
              <p:cNvPr id="48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330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직장에서의 지위 또는 관계 등의 우위 이용 여부</a:t>
                </a:r>
              </a:p>
            </p:txBody>
          </p:sp>
          <p:sp>
            <p:nvSpPr>
              <p:cNvPr id="49" name="직각 삼각형 48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47" name="직사각형 46"/>
            <p:cNvSpPr/>
            <p:nvPr/>
          </p:nvSpPr>
          <p:spPr>
            <a:xfrm>
              <a:off x="688836" y="1861801"/>
              <a:ext cx="7561205" cy="405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회장이라는 </a:t>
              </a:r>
              <a:r>
                <a:rPr lang="en-US" altLang="ko-KR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사용자로서의</a:t>
              </a:r>
              <a:r>
                <a:rPr lang="en-US" altLang="ko-KR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) </a:t>
              </a: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지위를 이용함</a:t>
              </a: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670153" y="2560093"/>
            <a:ext cx="7630804" cy="1357483"/>
            <a:chOff x="619237" y="1538836"/>
            <a:chExt cx="7630804" cy="1357483"/>
          </a:xfrm>
        </p:grpSpPr>
        <p:grpSp>
          <p:nvGrpSpPr>
            <p:cNvPr id="42" name="그룹 41"/>
            <p:cNvGrpSpPr/>
            <p:nvPr/>
          </p:nvGrpSpPr>
          <p:grpSpPr>
            <a:xfrm>
              <a:off x="619237" y="1538836"/>
              <a:ext cx="7576899" cy="389209"/>
              <a:chOff x="619237" y="1538836"/>
              <a:chExt cx="7576899" cy="389209"/>
            </a:xfrm>
          </p:grpSpPr>
          <p:sp>
            <p:nvSpPr>
              <p:cNvPr id="44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02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업무상 적정 범위를 넘었는지의 여부</a:t>
                </a:r>
              </a:p>
            </p:txBody>
          </p:sp>
          <p:sp>
            <p:nvSpPr>
              <p:cNvPr id="45" name="직각 삼각형 44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43" name="직사각형 42"/>
            <p:cNvSpPr/>
            <p:nvPr/>
          </p:nvSpPr>
          <p:spPr>
            <a:xfrm>
              <a:off x="688836" y="1874501"/>
              <a:ext cx="7561205" cy="1021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지속적인 폭언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욕설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머리 폭행 등 사회 통념상 상당하지 않은 행위를 함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endParaRPr lang="ko-KR" altLang="en-US" sz="3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룸미러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사이드미러를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접은 상태로 운전을 지시한 것은 안전한 업무수행을 방해한 것으로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사회 통념상 상당하지 않은 행위</a:t>
              </a: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670153" y="3937041"/>
            <a:ext cx="7576899" cy="1056437"/>
            <a:chOff x="619237" y="1538836"/>
            <a:chExt cx="7576899" cy="1056437"/>
          </a:xfrm>
        </p:grpSpPr>
        <p:grpSp>
          <p:nvGrpSpPr>
            <p:cNvPr id="38" name="그룹 37"/>
            <p:cNvGrpSpPr/>
            <p:nvPr/>
          </p:nvGrpSpPr>
          <p:grpSpPr>
            <a:xfrm>
              <a:off x="619237" y="1538836"/>
              <a:ext cx="7576899" cy="389209"/>
              <a:chOff x="619237" y="1538836"/>
              <a:chExt cx="7576899" cy="389209"/>
            </a:xfrm>
          </p:grpSpPr>
          <p:sp>
            <p:nvSpPr>
              <p:cNvPr id="40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44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신체적</a:t>
                </a:r>
                <a:r>
                  <a:rPr lang="en-US" altLang="ko-KR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·</a:t>
                </a: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정신적 고통을 주거나 근무환경을 악화시켰는지의 여부</a:t>
                </a:r>
              </a:p>
            </p:txBody>
          </p:sp>
          <p:sp>
            <p:nvSpPr>
              <p:cNvPr id="41" name="직각 삼각형 40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688836" y="1874501"/>
              <a:ext cx="5515495" cy="6783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폭행으로 인한 신체적 고통</a:t>
              </a:r>
              <a:r>
                <a:rPr lang="en-US" altLang="ko-KR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폭언</a:t>
              </a:r>
              <a:r>
                <a:rPr lang="en-US" altLang="ko-KR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욕설 및 비정상적인 운전 지시로 정신적 고통을 당함</a:t>
              </a: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6468837" y="3857941"/>
            <a:ext cx="2053097" cy="2053097"/>
            <a:chOff x="6050612" y="3795788"/>
            <a:chExt cx="2053097" cy="20530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4" name="그래픽 33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6050612" y="3795788"/>
              <a:ext cx="2053097" cy="2053097"/>
            </a:xfrm>
            <a:prstGeom prst="rect">
              <a:avLst/>
            </a:prstGeom>
          </p:spPr>
        </p:pic>
        <p:grpSp>
          <p:nvGrpSpPr>
            <p:cNvPr id="35" name="그룹 34"/>
            <p:cNvGrpSpPr/>
            <p:nvPr/>
          </p:nvGrpSpPr>
          <p:grpSpPr>
            <a:xfrm>
              <a:off x="6077296" y="4234576"/>
              <a:ext cx="2024395" cy="1064137"/>
              <a:chOff x="6077296" y="4234576"/>
              <a:chExt cx="2024395" cy="1064137"/>
            </a:xfrm>
          </p:grpSpPr>
          <p:sp>
            <p:nvSpPr>
              <p:cNvPr id="36" name="자유형: 도형 35"/>
              <p:cNvSpPr/>
              <p:nvPr/>
            </p:nvSpPr>
            <p:spPr>
              <a:xfrm>
                <a:off x="6271757" y="4234576"/>
                <a:ext cx="1623332" cy="302212"/>
              </a:xfrm>
              <a:custGeom>
                <a:avLst/>
                <a:gdLst>
                  <a:gd name="connsiteX0" fmla="*/ 199266 w 1785665"/>
                  <a:gd name="connsiteY0" fmla="*/ 0 h 369332"/>
                  <a:gd name="connsiteX1" fmla="*/ 1586398 w 1785665"/>
                  <a:gd name="connsiteY1" fmla="*/ 0 h 369332"/>
                  <a:gd name="connsiteX2" fmla="*/ 1659329 w 1785665"/>
                  <a:gd name="connsiteY2" fmla="*/ 88393 h 369332"/>
                  <a:gd name="connsiteX3" fmla="*/ 1775638 w 1785665"/>
                  <a:gd name="connsiteY3" fmla="*/ 330336 h 369332"/>
                  <a:gd name="connsiteX4" fmla="*/ 1785665 w 1785665"/>
                  <a:gd name="connsiteY4" fmla="*/ 369332 h 369332"/>
                  <a:gd name="connsiteX5" fmla="*/ 0 w 1785665"/>
                  <a:gd name="connsiteY5" fmla="*/ 369332 h 369332"/>
                  <a:gd name="connsiteX6" fmla="*/ 10027 w 1785665"/>
                  <a:gd name="connsiteY6" fmla="*/ 330336 h 369332"/>
                  <a:gd name="connsiteX7" fmla="*/ 126336 w 1785665"/>
                  <a:gd name="connsiteY7" fmla="*/ 88393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5665" h="369332">
                    <a:moveTo>
                      <a:pt x="199266" y="0"/>
                    </a:moveTo>
                    <a:lnTo>
                      <a:pt x="1586398" y="0"/>
                    </a:lnTo>
                    <a:lnTo>
                      <a:pt x="1659329" y="88393"/>
                    </a:lnTo>
                    <a:cubicBezTo>
                      <a:pt x="1709163" y="162158"/>
                      <a:pt x="1748630" y="243502"/>
                      <a:pt x="1775638" y="330336"/>
                    </a:cubicBezTo>
                    <a:lnTo>
                      <a:pt x="1785665" y="369332"/>
                    </a:lnTo>
                    <a:lnTo>
                      <a:pt x="0" y="369332"/>
                    </a:lnTo>
                    <a:lnTo>
                      <a:pt x="10027" y="330336"/>
                    </a:lnTo>
                    <a:cubicBezTo>
                      <a:pt x="37035" y="243502"/>
                      <a:pt x="76501" y="162158"/>
                      <a:pt x="126336" y="88393"/>
                    </a:cubicBezTo>
                    <a:close/>
                  </a:path>
                </a:pathLst>
              </a:custGeom>
              <a:solidFill>
                <a:srgbClr val="CCCCCC"/>
              </a:solidFill>
            </p:spPr>
            <p:txBody>
              <a:bodyPr wrap="none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600" b="1">
                    <a:latin typeface="나눔바른고딕"/>
                    <a:ea typeface="나눔바른고딕"/>
                    <a:cs typeface="함초롬돋움"/>
                  </a:rPr>
                  <a:t>종합적 판단</a:t>
                </a:r>
                <a:endParaRPr lang="ko-KR" altLang="en-US" sz="14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37" name="Rectangle 6"/>
              <p:cNvSpPr>
                <a:spLocks noChangeArrowheads="1"/>
              </p:cNvSpPr>
              <p:nvPr/>
            </p:nvSpPr>
            <p:spPr bwMode="white">
              <a:xfrm>
                <a:off x="6077296" y="4590827"/>
                <a:ext cx="2024395" cy="70788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직장 내 </a:t>
                </a:r>
                <a:br>
                  <a:rPr lang="en-US" altLang="ko-KR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</a:b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괴롭힘에 해당</a:t>
                </a:r>
              </a:p>
            </p:txBody>
          </p:sp>
        </p:grpSp>
      </p:grpSp>
      <p:grpSp>
        <p:nvGrpSpPr>
          <p:cNvPr id="28" name="그룹 27"/>
          <p:cNvGrpSpPr/>
          <p:nvPr/>
        </p:nvGrpSpPr>
        <p:grpSpPr>
          <a:xfrm>
            <a:off x="965775" y="5243647"/>
            <a:ext cx="5033751" cy="1079614"/>
            <a:chOff x="814598" y="5159262"/>
            <a:chExt cx="5033751" cy="1079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사각형: 둥근 모서리 28"/>
            <p:cNvSpPr/>
            <p:nvPr/>
          </p:nvSpPr>
          <p:spPr>
            <a:xfrm>
              <a:off x="816616" y="5483860"/>
              <a:ext cx="5031733" cy="755016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>
              <a:solidFill>
                <a:srgbClr val="0B0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814598" y="5159262"/>
              <a:ext cx="1261875" cy="447675"/>
              <a:chOff x="688836" y="5173732"/>
              <a:chExt cx="1261875" cy="447675"/>
            </a:xfrm>
          </p:grpSpPr>
          <p:sp>
            <p:nvSpPr>
              <p:cNvPr id="32" name="Rectangle 7"/>
              <p:cNvSpPr>
                <a:spLocks noChangeArrowheads="1"/>
              </p:cNvSpPr>
              <p:nvPr/>
            </p:nvSpPr>
            <p:spPr bwMode="white">
              <a:xfrm>
                <a:off x="896123" y="5253809"/>
                <a:ext cx="1054588" cy="338839"/>
              </a:xfrm>
              <a:prstGeom prst="rect">
                <a:avLst/>
              </a:prstGeom>
              <a:solidFill>
                <a:srgbClr val="0B0B0B"/>
              </a:solidFill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160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 참고사항</a:t>
                </a:r>
              </a:p>
            </p:txBody>
          </p:sp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688836" y="5173732"/>
                <a:ext cx="447675" cy="447675"/>
              </a:xfrm>
              <a:prstGeom prst="rect">
                <a:avLst/>
              </a:prstGeom>
            </p:spPr>
          </p:pic>
        </p:grpSp>
        <p:sp>
          <p:nvSpPr>
            <p:cNvPr id="31" name="Rectangle 8"/>
            <p:cNvSpPr>
              <a:spLocks noChangeArrowheads="1"/>
            </p:cNvSpPr>
            <p:nvPr/>
          </p:nvSpPr>
          <p:spPr bwMode="white">
            <a:xfrm>
              <a:off x="958747" y="5710626"/>
              <a:ext cx="4738999" cy="3467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401">
                  <a:latin typeface="나눔바른고딕"/>
                  <a:ea typeface="나눔바른고딕"/>
                  <a:cs typeface="함초롬돋움"/>
                </a:rPr>
                <a:t>근로기준법상 폭행</a:t>
              </a:r>
              <a:r>
                <a:rPr lang="en-US" altLang="ko-KR" sz="1401"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401">
                  <a:latin typeface="나눔바른고딕"/>
                  <a:ea typeface="나눔바른고딕"/>
                  <a:cs typeface="함초롬돋움"/>
                </a:rPr>
                <a:t>형법상 폭행으로도 처벌 가능</a:t>
              </a:r>
            </a:p>
          </p:txBody>
        </p:sp>
      </p:grpSp>
      <p:sp>
        <p:nvSpPr>
          <p:cNvPr id="5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사각형: 둥근 위쪽 모서리 1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2" name="평행 사변형 1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8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383712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인정 사례</a:t>
              </a:r>
            </a:p>
          </p:txBody>
        </p:sp>
        <p:sp>
          <p:nvSpPr>
            <p:cNvPr id="9" name="타원 8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4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38083" y="1491433"/>
            <a:ext cx="3917717" cy="1026788"/>
            <a:chOff x="137433" y="1276834"/>
            <a:chExt cx="3917717" cy="1026788"/>
          </a:xfrm>
        </p:grpSpPr>
        <p:sp>
          <p:nvSpPr>
            <p:cNvPr id="19" name="사각형: 둥근 모서리 18"/>
            <p:cNvSpPr/>
            <p:nvPr/>
          </p:nvSpPr>
          <p:spPr>
            <a:xfrm>
              <a:off x="137433" y="1342873"/>
              <a:ext cx="3917717" cy="960749"/>
            </a:xfrm>
            <a:prstGeom prst="roundRect">
              <a:avLst>
                <a:gd name="adj" fmla="val 16667"/>
              </a:avLst>
            </a:prstGeom>
            <a:solidFill>
              <a:srgbClr val="F2F1F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285623" y="1276834"/>
              <a:ext cx="582342" cy="640576"/>
              <a:chOff x="439754" y="1276833"/>
              <a:chExt cx="692997" cy="762297"/>
            </a:xfrm>
          </p:grpSpPr>
          <p:pic>
            <p:nvPicPr>
              <p:cNvPr id="27" name="그래픽 26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439754" y="1276833"/>
                <a:ext cx="692997" cy="762297"/>
              </a:xfrm>
              <a:prstGeom prst="rect">
                <a:avLst/>
              </a:prstGeom>
            </p:spPr>
          </p:pic>
          <p:sp>
            <p:nvSpPr>
              <p:cNvPr id="28" name="직사각형 27"/>
              <p:cNvSpPr/>
              <p:nvPr/>
            </p:nvSpPr>
            <p:spPr>
              <a:xfrm>
                <a:off x="516876" y="1315371"/>
                <a:ext cx="484912" cy="610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2800">
                    <a:solidFill>
                      <a:srgbClr val="3D384A"/>
                    </a:solidFill>
                    <a:latin typeface="나눔스퀘어라운드 ExtraBold"/>
                    <a:ea typeface="나눔스퀘어라운드 ExtraBold"/>
                  </a:rPr>
                  <a:t>4</a:t>
                </a:r>
                <a:endParaRPr lang="ko-KR" altLang="en-US" sz="2800">
                  <a:solidFill>
                    <a:srgbClr val="3D384A"/>
                  </a:solidFill>
                </a:endParaRPr>
              </a:p>
            </p:txBody>
          </p:sp>
        </p:grpSp>
        <p:sp>
          <p:nvSpPr>
            <p:cNvPr id="21" name="사각형: 둥근 모서리 20"/>
            <p:cNvSpPr/>
            <p:nvPr/>
          </p:nvSpPr>
          <p:spPr>
            <a:xfrm>
              <a:off x="939665" y="1419146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행위자</a:t>
              </a:r>
            </a:p>
          </p:txBody>
        </p:sp>
        <p:sp>
          <p:nvSpPr>
            <p:cNvPr id="22" name="사각형: 둥근 모서리 21"/>
            <p:cNvSpPr/>
            <p:nvPr/>
          </p:nvSpPr>
          <p:spPr>
            <a:xfrm>
              <a:off x="939665" y="169116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피해자</a:t>
              </a:r>
            </a:p>
          </p:txBody>
        </p:sp>
        <p:sp>
          <p:nvSpPr>
            <p:cNvPr id="23" name="사각형: 둥근 모서리 22"/>
            <p:cNvSpPr/>
            <p:nvPr/>
          </p:nvSpPr>
          <p:spPr>
            <a:xfrm>
              <a:off x="939665" y="196318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행위장소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772423" y="1415970"/>
              <a:ext cx="365485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상사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772423" y="1687807"/>
              <a:ext cx="777457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부하 직원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772423" y="1962285"/>
              <a:ext cx="1651252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회식 장소</a:t>
              </a:r>
              <a:r>
                <a:rPr lang="en-US" altLang="ko-KR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사업장 내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45326" y="3400606"/>
            <a:ext cx="8053346" cy="2190365"/>
            <a:chOff x="342784" y="2486210"/>
            <a:chExt cx="8053346" cy="2190365"/>
          </a:xfrm>
        </p:grpSpPr>
        <p:sp>
          <p:nvSpPr>
            <p:cNvPr id="30" name="사각형: 둥근 위쪽 모서리 29"/>
            <p:cNvSpPr/>
            <p:nvPr/>
          </p:nvSpPr>
          <p:spPr>
            <a:xfrm>
              <a:off x="618154" y="2486210"/>
              <a:ext cx="2707957" cy="4004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white">
            <a:xfrm>
              <a:off x="688837" y="2496590"/>
              <a:ext cx="2566588" cy="387584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1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행위내용 및 사실관계</a:t>
              </a:r>
            </a:p>
          </p:txBody>
        </p:sp>
        <p:sp>
          <p:nvSpPr>
            <p:cNvPr id="32" name="사각형: 둥근 모서리 31"/>
            <p:cNvSpPr/>
            <p:nvPr/>
          </p:nvSpPr>
          <p:spPr>
            <a:xfrm>
              <a:off x="342784" y="2906539"/>
              <a:ext cx="8053346" cy="1770036"/>
            </a:xfrm>
            <a:prstGeom prst="roundRect">
              <a:avLst>
                <a:gd name="adj" fmla="val 2499"/>
              </a:avLst>
            </a:prstGeom>
            <a:solidFill>
              <a:schemeClr val="bg1"/>
            </a:solidFill>
            <a:ln w="38100">
              <a:solidFill>
                <a:srgbClr val="675E7C"/>
              </a:solidFill>
            </a:ln>
            <a:effectLst>
              <a:outerShdw blurRad="50800" dist="127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white">
            <a:xfrm>
              <a:off x="618153" y="2996575"/>
              <a:ext cx="7561205" cy="1592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회식자리에서 상사가 소주병을 거꾸로 쥐어 잡고 가격할 것처럼 위협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고객들 앞에서 목을 짓누르는 신체적 폭력을 가하고 임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직원이 모인 자리에서  종이를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던지며 모욕을 줌 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차렷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자세로 반복적으로 인사시키는 등 지속적으로 괴롭힘</a:t>
              </a:r>
            </a:p>
          </p:txBody>
        </p:sp>
      </p:grp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69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3" name="그래픽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595383">
            <a:off x="6567690" y="1634767"/>
            <a:ext cx="1925138" cy="254644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397"/>
            <a:ext cx="9143471" cy="6857603"/>
            <a:chOff x="265" y="199"/>
            <a:chExt cx="9143471" cy="6857603"/>
          </a:xfrm>
        </p:grpSpPr>
        <p:sp>
          <p:nvSpPr>
            <p:cNvPr id="14" name="직사각형 13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56BC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16" name="직각 삼각형 15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1F5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sp>
        <p:nvSpPr>
          <p:cNvPr id="23" name="Rectangle 4"/>
          <p:cNvSpPr>
            <a:spLocks noChangeArrowheads="1"/>
          </p:cNvSpPr>
          <p:nvPr/>
        </p:nvSpPr>
        <p:spPr bwMode="white">
          <a:xfrm>
            <a:off x="560249" y="360380"/>
            <a:ext cx="8023502" cy="77337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defRPr lang="ko-KR" altLang="en-US"/>
            </a:pPr>
            <a:r>
              <a:rPr lang="en-US" altLang="ko-KR" sz="280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“</a:t>
            </a:r>
            <a:r>
              <a:rPr lang="ko-KR" altLang="en-US" sz="280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사용자는 </a:t>
            </a:r>
            <a:r>
              <a:rPr lang="ko-KR" altLang="en-US" sz="3200" b="1" dirty="0">
                <a:solidFill>
                  <a:schemeClr val="accent1"/>
                </a:solidFill>
                <a:latin typeface="나눔바른고딕"/>
                <a:ea typeface="나눔바른고딕"/>
                <a:cs typeface="함초롬돋움"/>
              </a:rPr>
              <a:t>근로관계에 따른 배려의무</a:t>
            </a:r>
            <a:r>
              <a:rPr lang="ko-KR" altLang="en-US" sz="280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가 있습니다</a:t>
            </a:r>
            <a:r>
              <a:rPr lang="en-US" altLang="ko-KR" sz="2801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나눔바른고딕"/>
                <a:ea typeface="나눔바른고딕"/>
                <a:cs typeface="함초롬돋움"/>
              </a:rPr>
              <a:t>”</a:t>
            </a:r>
            <a:endParaRPr lang="en-US" altLang="ko-KR" sz="2801" dirty="0">
              <a:solidFill>
                <a:sysClr val="windowText" lastClr="000000"/>
              </a:solidFill>
              <a:latin typeface="나눔바른고딕"/>
              <a:ea typeface="나눔바른고딕"/>
              <a:cs typeface="함초롬돋움"/>
            </a:endParaRPr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82" name="그림 3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40310" y="2617265"/>
            <a:ext cx="1709902" cy="1780232"/>
          </a:xfrm>
          <a:prstGeom prst="rect">
            <a:avLst/>
          </a:prstGeom>
        </p:spPr>
      </p:pic>
      <p:grpSp>
        <p:nvGrpSpPr>
          <p:cNvPr id="83" name="그룹 39"/>
          <p:cNvGrpSpPr/>
          <p:nvPr/>
        </p:nvGrpSpPr>
        <p:grpSpPr>
          <a:xfrm>
            <a:off x="3019918" y="1926704"/>
            <a:ext cx="5322296" cy="3716361"/>
            <a:chOff x="3191368" y="1764030"/>
            <a:chExt cx="5322296" cy="3716361"/>
          </a:xfrm>
        </p:grpSpPr>
        <p:sp>
          <p:nvSpPr>
            <p:cNvPr id="84" name="직사각형 12"/>
            <p:cNvSpPr/>
            <p:nvPr/>
          </p:nvSpPr>
          <p:spPr>
            <a:xfrm>
              <a:off x="3499358" y="1764030"/>
              <a:ext cx="4728242" cy="1758315"/>
            </a:xfrm>
            <a:prstGeom prst="rect">
              <a:avLst/>
            </a:prstGeom>
          </p:spPr>
          <p:txBody>
            <a:bodyPr vert="horz" wrap="square" lIns="91440" tIns="45720" rIns="91440" bIns="45720" anchor="ctr">
              <a:spAutoFit/>
            </a:bodyPr>
            <a:lstStyle/>
            <a:p>
              <a:pPr>
                <a:lnSpc>
                  <a:spcPct val="130000"/>
                </a:lnSpc>
                <a:defRPr lang="ko-KR" altLang="en-US"/>
              </a:pPr>
              <a:r>
                <a:rPr lang="ko-KR" altLang="en-US" sz="20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판례에 따르면 사용자는 </a:t>
              </a:r>
            </a:p>
            <a:p>
              <a:pPr>
                <a:lnSpc>
                  <a:spcPct val="130000"/>
                </a:lnSpc>
                <a:defRPr lang="ko-KR" altLang="en-US"/>
              </a:pPr>
              <a:r>
                <a:rPr lang="ko-KR" altLang="en-US" sz="2400" b="1" dirty="0">
                  <a:solidFill>
                    <a:srgbClr val="FF0000"/>
                  </a:solidFill>
                  <a:latin typeface="나눔바른고딕"/>
                  <a:ea typeface="나눔바른고딕"/>
                  <a:cs typeface="함초롬돋움"/>
                </a:rPr>
                <a:t>근로관계에 따른 배려의무</a:t>
              </a:r>
              <a:r>
                <a:rPr lang="ko-KR" altLang="en-US" sz="2000" dirty="0">
                  <a:solidFill>
                    <a:schemeClr val="tx1"/>
                  </a:solidFill>
                  <a:latin typeface="나눔바른고딕"/>
                  <a:ea typeface="나눔바른고딕"/>
                  <a:cs typeface="함초롬돋움"/>
                </a:rPr>
                <a:t>로서</a:t>
              </a:r>
              <a:r>
                <a:rPr lang="ko-KR" altLang="en-US" sz="2200" dirty="0">
                  <a:solidFill>
                    <a:schemeClr val="tx1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ko-KR" altLang="en-US" sz="20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근로자의 인격권 보호와 </a:t>
              </a:r>
            </a:p>
            <a:p>
              <a:pPr>
                <a:lnSpc>
                  <a:spcPct val="130000"/>
                </a:lnSpc>
                <a:defRPr lang="ko-KR" altLang="en-US"/>
              </a:pPr>
              <a:r>
                <a:rPr lang="ko-KR" altLang="en-US" sz="20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쾌적한 근로환경 제공 의무가 있음</a:t>
              </a:r>
            </a:p>
          </p:txBody>
        </p:sp>
        <p:sp>
          <p:nvSpPr>
            <p:cNvPr id="85" name="Rectangle 5"/>
            <p:cNvSpPr>
              <a:spLocks noChangeArrowheads="1"/>
            </p:cNvSpPr>
            <p:nvPr/>
          </p:nvSpPr>
          <p:spPr bwMode="white">
            <a:xfrm>
              <a:off x="3499358" y="4030932"/>
              <a:ext cx="5014306" cy="1350220"/>
            </a:xfrm>
            <a:prstGeom prst="rect">
              <a:avLst/>
            </a:prstGeom>
          </p:spPr>
          <p:txBody>
            <a:bodyPr vert="horz" wrap="square" lIns="91440" tIns="45720" rIns="91440" bIns="45720" anchor="ctr">
              <a:spAutoFit/>
            </a:bodyPr>
            <a:lstStyle/>
            <a:p>
              <a:pPr>
                <a:lnSpc>
                  <a:spcPct val="130000"/>
                </a:lnSpc>
                <a:defRPr lang="ko-KR" altLang="en-US"/>
              </a:pP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배려의무를 다하지 않은 경우</a:t>
              </a:r>
              <a:r>
                <a:rPr lang="ko-KR" altLang="en-US" sz="2000">
                  <a:solidFill>
                    <a:srgbClr val="F35F67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</a:p>
            <a:p>
              <a:pPr>
                <a:lnSpc>
                  <a:spcPct val="130000"/>
                </a:lnSpc>
                <a:defRPr lang="ko-KR" altLang="en-US"/>
              </a:pPr>
              <a:r>
                <a:rPr lang="ko-KR" altLang="en-US" sz="2400" b="1">
                  <a:solidFill>
                    <a:srgbClr val="FF0000"/>
                  </a:solidFill>
                  <a:latin typeface="나눔바른고딕"/>
                  <a:ea typeface="나눔바른고딕"/>
                  <a:cs typeface="함초롬돋움"/>
                </a:rPr>
                <a:t>손해배상 책임이 인정</a:t>
              </a:r>
              <a:r>
                <a:rPr lang="ko-KR" altLang="en-US" sz="20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될 수 있으므로 근로자를 직장 내 괴롭힘으로부터 보호해야 함</a:t>
              </a:r>
            </a:p>
          </p:txBody>
        </p:sp>
        <p:sp>
          <p:nvSpPr>
            <p:cNvPr id="86" name="Shape"/>
            <p:cNvSpPr/>
            <p:nvPr/>
          </p:nvSpPr>
          <p:spPr>
            <a:xfrm rot="10800000">
              <a:off x="7091893" y="3381375"/>
              <a:ext cx="262150" cy="233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  <p:sp>
          <p:nvSpPr>
            <p:cNvPr id="87" name="Shape"/>
            <p:cNvSpPr/>
            <p:nvPr/>
          </p:nvSpPr>
          <p:spPr>
            <a:xfrm>
              <a:off x="3191368" y="1795619"/>
              <a:ext cx="263764" cy="234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  <p:sp>
          <p:nvSpPr>
            <p:cNvPr id="88" name="Shape"/>
            <p:cNvSpPr/>
            <p:nvPr/>
          </p:nvSpPr>
          <p:spPr>
            <a:xfrm rot="10800000">
              <a:off x="8244419" y="5247141"/>
              <a:ext cx="262150" cy="233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  <p:sp>
          <p:nvSpPr>
            <p:cNvPr id="89" name="Shape"/>
            <p:cNvSpPr/>
            <p:nvPr/>
          </p:nvSpPr>
          <p:spPr>
            <a:xfrm>
              <a:off x="3191368" y="4081619"/>
              <a:ext cx="263764" cy="234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086" extrusionOk="0">
                  <a:moveTo>
                    <a:pt x="18202" y="0"/>
                  </a:moveTo>
                  <a:cubicBezTo>
                    <a:pt x="17775" y="24"/>
                    <a:pt x="17354" y="102"/>
                    <a:pt x="16946" y="228"/>
                  </a:cubicBezTo>
                  <a:cubicBezTo>
                    <a:pt x="16562" y="348"/>
                    <a:pt x="16191" y="511"/>
                    <a:pt x="15833" y="705"/>
                  </a:cubicBezTo>
                  <a:cubicBezTo>
                    <a:pt x="15106" y="1099"/>
                    <a:pt x="14433" y="1621"/>
                    <a:pt x="13847" y="2262"/>
                  </a:cubicBezTo>
                  <a:cubicBezTo>
                    <a:pt x="13221" y="2947"/>
                    <a:pt x="12714" y="3744"/>
                    <a:pt x="12351" y="4619"/>
                  </a:cubicBezTo>
                  <a:cubicBezTo>
                    <a:pt x="12172" y="5050"/>
                    <a:pt x="12029" y="5500"/>
                    <a:pt x="11928" y="5963"/>
                  </a:cubicBezTo>
                  <a:cubicBezTo>
                    <a:pt x="11826" y="6433"/>
                    <a:pt x="11768" y="6917"/>
                    <a:pt x="11756" y="7407"/>
                  </a:cubicBezTo>
                  <a:lnTo>
                    <a:pt x="11756" y="15895"/>
                  </a:lnTo>
                  <a:lnTo>
                    <a:pt x="11759" y="15890"/>
                  </a:lnTo>
                  <a:cubicBezTo>
                    <a:pt x="11775" y="17212"/>
                    <a:pt x="12232" y="18529"/>
                    <a:pt x="13132" y="19538"/>
                  </a:cubicBezTo>
                  <a:cubicBezTo>
                    <a:pt x="14964" y="21592"/>
                    <a:pt x="17935" y="21592"/>
                    <a:pt x="19768" y="19538"/>
                  </a:cubicBezTo>
                  <a:cubicBezTo>
                    <a:pt x="21600" y="17484"/>
                    <a:pt x="21600" y="14154"/>
                    <a:pt x="19768" y="12100"/>
                  </a:cubicBezTo>
                  <a:cubicBezTo>
                    <a:pt x="18223" y="10368"/>
                    <a:pt x="15868" y="10096"/>
                    <a:pt x="14069" y="11285"/>
                  </a:cubicBezTo>
                  <a:lnTo>
                    <a:pt x="14069" y="7951"/>
                  </a:lnTo>
                  <a:cubicBezTo>
                    <a:pt x="14067" y="6629"/>
                    <a:pt x="14498" y="5352"/>
                    <a:pt x="15280" y="4363"/>
                  </a:cubicBezTo>
                  <a:cubicBezTo>
                    <a:pt x="15675" y="3863"/>
                    <a:pt x="16145" y="3454"/>
                    <a:pt x="16667" y="3156"/>
                  </a:cubicBezTo>
                  <a:cubicBezTo>
                    <a:pt x="16927" y="3007"/>
                    <a:pt x="17199" y="2886"/>
                    <a:pt x="17481" y="2797"/>
                  </a:cubicBezTo>
                  <a:cubicBezTo>
                    <a:pt x="17760" y="2709"/>
                    <a:pt x="18048" y="2653"/>
                    <a:pt x="18340" y="2630"/>
                  </a:cubicBezTo>
                  <a:lnTo>
                    <a:pt x="19949" y="2630"/>
                  </a:lnTo>
                  <a:lnTo>
                    <a:pt x="19949" y="0"/>
                  </a:lnTo>
                  <a:lnTo>
                    <a:pt x="18202" y="0"/>
                  </a:lnTo>
                  <a:close/>
                  <a:moveTo>
                    <a:pt x="6446" y="8"/>
                  </a:moveTo>
                  <a:cubicBezTo>
                    <a:pt x="6019" y="32"/>
                    <a:pt x="5598" y="109"/>
                    <a:pt x="5190" y="236"/>
                  </a:cubicBezTo>
                  <a:cubicBezTo>
                    <a:pt x="4806" y="355"/>
                    <a:pt x="4435" y="518"/>
                    <a:pt x="4077" y="712"/>
                  </a:cubicBezTo>
                  <a:cubicBezTo>
                    <a:pt x="3350" y="1106"/>
                    <a:pt x="2677" y="1629"/>
                    <a:pt x="2091" y="2270"/>
                  </a:cubicBezTo>
                  <a:cubicBezTo>
                    <a:pt x="1465" y="2954"/>
                    <a:pt x="957" y="3751"/>
                    <a:pt x="595" y="4626"/>
                  </a:cubicBezTo>
                  <a:cubicBezTo>
                    <a:pt x="416" y="5058"/>
                    <a:pt x="273" y="5507"/>
                    <a:pt x="172" y="5971"/>
                  </a:cubicBezTo>
                  <a:cubicBezTo>
                    <a:pt x="70" y="6441"/>
                    <a:pt x="12" y="6925"/>
                    <a:pt x="0" y="7415"/>
                  </a:cubicBezTo>
                  <a:lnTo>
                    <a:pt x="0" y="15903"/>
                  </a:lnTo>
                  <a:lnTo>
                    <a:pt x="3" y="15898"/>
                  </a:lnTo>
                  <a:cubicBezTo>
                    <a:pt x="19" y="17220"/>
                    <a:pt x="476" y="18537"/>
                    <a:pt x="1376" y="19546"/>
                  </a:cubicBezTo>
                  <a:cubicBezTo>
                    <a:pt x="3208" y="21600"/>
                    <a:pt x="6179" y="21600"/>
                    <a:pt x="8012" y="19546"/>
                  </a:cubicBezTo>
                  <a:cubicBezTo>
                    <a:pt x="9844" y="17492"/>
                    <a:pt x="9844" y="14162"/>
                    <a:pt x="8012" y="12108"/>
                  </a:cubicBezTo>
                  <a:cubicBezTo>
                    <a:pt x="6467" y="10376"/>
                    <a:pt x="4112" y="10104"/>
                    <a:pt x="2313" y="11293"/>
                  </a:cubicBezTo>
                  <a:lnTo>
                    <a:pt x="2313" y="7959"/>
                  </a:lnTo>
                  <a:cubicBezTo>
                    <a:pt x="2311" y="6637"/>
                    <a:pt x="2742" y="5360"/>
                    <a:pt x="3524" y="4370"/>
                  </a:cubicBezTo>
                  <a:cubicBezTo>
                    <a:pt x="3919" y="3871"/>
                    <a:pt x="4389" y="3462"/>
                    <a:pt x="4910" y="3163"/>
                  </a:cubicBezTo>
                  <a:cubicBezTo>
                    <a:pt x="5171" y="3014"/>
                    <a:pt x="5443" y="2893"/>
                    <a:pt x="5725" y="2804"/>
                  </a:cubicBezTo>
                  <a:cubicBezTo>
                    <a:pt x="6004" y="2717"/>
                    <a:pt x="6292" y="2660"/>
                    <a:pt x="6584" y="2638"/>
                  </a:cubicBezTo>
                  <a:lnTo>
                    <a:pt x="8193" y="2638"/>
                  </a:lnTo>
                  <a:lnTo>
                    <a:pt x="8193" y="8"/>
                  </a:lnTo>
                  <a:lnTo>
                    <a:pt x="6446" y="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/>
            </a:ln>
          </p:spPr>
          <p:txBody>
            <a:bodyPr lIns="15478" tIns="15478" rIns="15478" bIns="15478" anchor="ctr"/>
            <a:lstStyle/>
            <a:p>
              <a:pPr algn="ctr">
                <a:lnSpc>
                  <a:spcPct val="100000"/>
                </a:lnSpc>
                <a:defRPr lang="ko-KR" sz="30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ko-KR" sz="1219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9" name="그룹 8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사각형: 둥근 위쪽 모서리 12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10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383712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인정 사례</a:t>
              </a:r>
            </a:p>
          </p:txBody>
        </p:sp>
        <p:sp>
          <p:nvSpPr>
            <p:cNvPr id="11" name="타원 10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4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sp>
        <p:nvSpPr>
          <p:cNvPr id="20" name="사각형: 둥근 위쪽 모서리 19"/>
          <p:cNvSpPr/>
          <p:nvPr/>
        </p:nvSpPr>
        <p:spPr>
          <a:xfrm>
            <a:off x="754228" y="1307466"/>
            <a:ext cx="2707957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7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white">
          <a:xfrm>
            <a:off x="824912" y="1308321"/>
            <a:ext cx="2566588" cy="400423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직장 내 괴롭힘 판단</a:t>
            </a:r>
          </a:p>
        </p:txBody>
      </p:sp>
      <p:sp>
        <p:nvSpPr>
          <p:cNvPr id="22" name="사각형: 둥근 모서리 21"/>
          <p:cNvSpPr/>
          <p:nvPr/>
        </p:nvSpPr>
        <p:spPr>
          <a:xfrm>
            <a:off x="478858" y="1727793"/>
            <a:ext cx="8186284" cy="3408858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38100">
            <a:solidFill>
              <a:srgbClr val="817799"/>
            </a:solidFill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23" name="그룹 22"/>
          <p:cNvGrpSpPr/>
          <p:nvPr/>
        </p:nvGrpSpPr>
        <p:grpSpPr>
          <a:xfrm>
            <a:off x="755311" y="1881053"/>
            <a:ext cx="7630804" cy="728000"/>
            <a:chOff x="619237" y="1538836"/>
            <a:chExt cx="7630804" cy="728000"/>
          </a:xfrm>
        </p:grpSpPr>
        <p:grpSp>
          <p:nvGrpSpPr>
            <p:cNvPr id="24" name="그룹 23"/>
            <p:cNvGrpSpPr/>
            <p:nvPr/>
          </p:nvGrpSpPr>
          <p:grpSpPr>
            <a:xfrm>
              <a:off x="619237" y="1538836"/>
              <a:ext cx="7576899" cy="403042"/>
              <a:chOff x="619237" y="1538836"/>
              <a:chExt cx="7576899" cy="403042"/>
            </a:xfrm>
          </p:grpSpPr>
          <p:sp>
            <p:nvSpPr>
              <p:cNvPr id="26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30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직장에서의 지위 또는 관계 등의 우위 이용 여부</a:t>
                </a:r>
              </a:p>
            </p:txBody>
          </p:sp>
          <p:sp>
            <p:nvSpPr>
              <p:cNvPr id="27" name="직각 삼각형 26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25" name="직사각형 24"/>
            <p:cNvSpPr/>
            <p:nvPr/>
          </p:nvSpPr>
          <p:spPr>
            <a:xfrm>
              <a:off x="688836" y="1861801"/>
              <a:ext cx="7561205" cy="405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‘상사’라는 지위를 이용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755311" y="2749590"/>
            <a:ext cx="7630804" cy="1064238"/>
            <a:chOff x="619237" y="1538836"/>
            <a:chExt cx="7630804" cy="1064238"/>
          </a:xfrm>
        </p:grpSpPr>
        <p:grpSp>
          <p:nvGrpSpPr>
            <p:cNvPr id="29" name="그룹 28"/>
            <p:cNvGrpSpPr/>
            <p:nvPr/>
          </p:nvGrpSpPr>
          <p:grpSpPr>
            <a:xfrm>
              <a:off x="619237" y="1538836"/>
              <a:ext cx="7576899" cy="389209"/>
              <a:chOff x="619237" y="1538836"/>
              <a:chExt cx="7576899" cy="389209"/>
            </a:xfrm>
          </p:grpSpPr>
          <p:sp>
            <p:nvSpPr>
              <p:cNvPr id="31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273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업무상 적정 범위를 넘었는지의 여부</a:t>
                </a:r>
              </a:p>
            </p:txBody>
          </p:sp>
          <p:sp>
            <p:nvSpPr>
              <p:cNvPr id="32" name="직각 삼각형 31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0" name="직사각형 29"/>
            <p:cNvSpPr/>
            <p:nvPr/>
          </p:nvSpPr>
          <p:spPr>
            <a:xfrm>
              <a:off x="688836" y="1874501"/>
              <a:ext cx="7561205" cy="676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회식자리에서 술병으로 위협하거나 목을 짓누르고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다른 임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직원이 있는 자리에서 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모욕을 준 것은 사회 통념상 상당하지 않은 행위</a:t>
              </a: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755311" y="3954365"/>
            <a:ext cx="7576899" cy="1058163"/>
            <a:chOff x="619237" y="1538836"/>
            <a:chExt cx="7576899" cy="1058163"/>
          </a:xfrm>
        </p:grpSpPr>
        <p:grpSp>
          <p:nvGrpSpPr>
            <p:cNvPr id="34" name="그룹 33"/>
            <p:cNvGrpSpPr/>
            <p:nvPr/>
          </p:nvGrpSpPr>
          <p:grpSpPr>
            <a:xfrm>
              <a:off x="619237" y="1538836"/>
              <a:ext cx="7576899" cy="389209"/>
              <a:chOff x="619237" y="1538836"/>
              <a:chExt cx="7576899" cy="389209"/>
            </a:xfrm>
          </p:grpSpPr>
          <p:sp>
            <p:nvSpPr>
              <p:cNvPr id="36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39665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신체적</a:t>
                </a:r>
                <a:r>
                  <a:rPr lang="en-US" altLang="ko-KR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·</a:t>
                </a: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정신적 고통을 주거나 근무환경을 악화시켰는지의 여부</a:t>
                </a:r>
              </a:p>
            </p:txBody>
          </p:sp>
          <p:sp>
            <p:nvSpPr>
              <p:cNvPr id="37" name="직각 삼각형 36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5" name="직사각형 34"/>
            <p:cNvSpPr/>
            <p:nvPr/>
          </p:nvSpPr>
          <p:spPr>
            <a:xfrm>
              <a:off x="688836" y="1874501"/>
              <a:ext cx="5109171" cy="680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폭행 피해로 인한 신체적 고통 및 모욕적 행위로 인한 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정신적 고통을 받음</a:t>
              </a: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6424464" y="3815647"/>
            <a:ext cx="2053097" cy="2053097"/>
            <a:chOff x="6035381" y="3795788"/>
            <a:chExt cx="2053097" cy="20530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9" name="그래픽 38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6035381" y="3795788"/>
              <a:ext cx="2053097" cy="2053097"/>
            </a:xfrm>
            <a:prstGeom prst="rect">
              <a:avLst/>
            </a:prstGeom>
          </p:spPr>
        </p:pic>
        <p:grpSp>
          <p:nvGrpSpPr>
            <p:cNvPr id="40" name="그룹 39"/>
            <p:cNvGrpSpPr/>
            <p:nvPr/>
          </p:nvGrpSpPr>
          <p:grpSpPr>
            <a:xfrm>
              <a:off x="6062065" y="4234576"/>
              <a:ext cx="2024395" cy="1049085"/>
              <a:chOff x="6062065" y="4234576"/>
              <a:chExt cx="2024395" cy="1049085"/>
            </a:xfrm>
          </p:grpSpPr>
          <p:sp>
            <p:nvSpPr>
              <p:cNvPr id="41" name="자유형: 도형 40"/>
              <p:cNvSpPr/>
              <p:nvPr/>
            </p:nvSpPr>
            <p:spPr>
              <a:xfrm>
                <a:off x="6256526" y="4234576"/>
                <a:ext cx="1623332" cy="302212"/>
              </a:xfrm>
              <a:custGeom>
                <a:avLst/>
                <a:gdLst>
                  <a:gd name="connsiteX0" fmla="*/ 199266 w 1785665"/>
                  <a:gd name="connsiteY0" fmla="*/ 0 h 369332"/>
                  <a:gd name="connsiteX1" fmla="*/ 1586398 w 1785665"/>
                  <a:gd name="connsiteY1" fmla="*/ 0 h 369332"/>
                  <a:gd name="connsiteX2" fmla="*/ 1659329 w 1785665"/>
                  <a:gd name="connsiteY2" fmla="*/ 88393 h 369332"/>
                  <a:gd name="connsiteX3" fmla="*/ 1775638 w 1785665"/>
                  <a:gd name="connsiteY3" fmla="*/ 330336 h 369332"/>
                  <a:gd name="connsiteX4" fmla="*/ 1785665 w 1785665"/>
                  <a:gd name="connsiteY4" fmla="*/ 369332 h 369332"/>
                  <a:gd name="connsiteX5" fmla="*/ 0 w 1785665"/>
                  <a:gd name="connsiteY5" fmla="*/ 369332 h 369332"/>
                  <a:gd name="connsiteX6" fmla="*/ 10027 w 1785665"/>
                  <a:gd name="connsiteY6" fmla="*/ 330336 h 369332"/>
                  <a:gd name="connsiteX7" fmla="*/ 126336 w 1785665"/>
                  <a:gd name="connsiteY7" fmla="*/ 88393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5665" h="369332">
                    <a:moveTo>
                      <a:pt x="199266" y="0"/>
                    </a:moveTo>
                    <a:lnTo>
                      <a:pt x="1586398" y="0"/>
                    </a:lnTo>
                    <a:lnTo>
                      <a:pt x="1659329" y="88393"/>
                    </a:lnTo>
                    <a:cubicBezTo>
                      <a:pt x="1709163" y="162158"/>
                      <a:pt x="1748630" y="243502"/>
                      <a:pt x="1775638" y="330336"/>
                    </a:cubicBezTo>
                    <a:lnTo>
                      <a:pt x="1785665" y="369332"/>
                    </a:lnTo>
                    <a:lnTo>
                      <a:pt x="0" y="369332"/>
                    </a:lnTo>
                    <a:lnTo>
                      <a:pt x="10027" y="330336"/>
                    </a:lnTo>
                    <a:cubicBezTo>
                      <a:pt x="37035" y="243502"/>
                      <a:pt x="76501" y="162158"/>
                      <a:pt x="126336" y="88393"/>
                    </a:cubicBezTo>
                    <a:close/>
                  </a:path>
                </a:pathLst>
              </a:custGeom>
              <a:solidFill>
                <a:srgbClr val="CCCCCC"/>
              </a:solidFill>
            </p:spPr>
            <p:txBody>
              <a:bodyPr wrap="none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600" b="1">
                    <a:latin typeface="나눔바른고딕"/>
                    <a:ea typeface="나눔바른고딕"/>
                    <a:cs typeface="함초롬돋움"/>
                  </a:rPr>
                  <a:t>종합적 판단</a:t>
                </a:r>
                <a:endParaRPr lang="ko-KR" altLang="en-US" sz="14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42" name="Rectangle 6"/>
              <p:cNvSpPr>
                <a:spLocks noChangeArrowheads="1"/>
              </p:cNvSpPr>
              <p:nvPr/>
            </p:nvSpPr>
            <p:spPr bwMode="white">
              <a:xfrm>
                <a:off x="6062065" y="4590827"/>
                <a:ext cx="2024395" cy="6928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직장 내 </a:t>
                </a:r>
                <a:br>
                  <a:rPr lang="en-US" altLang="ko-KR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</a:b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괴롭힘에 해당</a:t>
                </a:r>
              </a:p>
            </p:txBody>
          </p:sp>
        </p:grpSp>
      </p:grpSp>
      <p:grpSp>
        <p:nvGrpSpPr>
          <p:cNvPr id="43" name="그룹 42"/>
          <p:cNvGrpSpPr/>
          <p:nvPr/>
        </p:nvGrpSpPr>
        <p:grpSpPr>
          <a:xfrm>
            <a:off x="1050933" y="5409725"/>
            <a:ext cx="5033751" cy="1079614"/>
            <a:chOff x="814598" y="5159262"/>
            <a:chExt cx="5033751" cy="1079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4" name="사각형: 둥근 모서리 43"/>
            <p:cNvSpPr/>
            <p:nvPr/>
          </p:nvSpPr>
          <p:spPr>
            <a:xfrm>
              <a:off x="816616" y="5483860"/>
              <a:ext cx="5031733" cy="755016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>
              <a:solidFill>
                <a:srgbClr val="0B0B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814598" y="5159262"/>
              <a:ext cx="1261875" cy="447675"/>
              <a:chOff x="688836" y="5173732"/>
              <a:chExt cx="1261875" cy="447675"/>
            </a:xfrm>
          </p:grpSpPr>
          <p:sp>
            <p:nvSpPr>
              <p:cNvPr id="47" name="Rectangle 7"/>
              <p:cNvSpPr>
                <a:spLocks noChangeArrowheads="1"/>
              </p:cNvSpPr>
              <p:nvPr/>
            </p:nvSpPr>
            <p:spPr bwMode="white">
              <a:xfrm>
                <a:off x="896123" y="5253809"/>
                <a:ext cx="1054588" cy="338839"/>
              </a:xfrm>
              <a:prstGeom prst="rect">
                <a:avLst/>
              </a:prstGeom>
              <a:solidFill>
                <a:srgbClr val="0B0B0B"/>
              </a:solidFill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1601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 참고사항</a:t>
                </a:r>
              </a:p>
            </p:txBody>
          </p:sp>
          <p:pic>
            <p:nvPicPr>
              <p:cNvPr id="48" name="그림 47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688836" y="5173732"/>
                <a:ext cx="447675" cy="447675"/>
              </a:xfrm>
              <a:prstGeom prst="rect">
                <a:avLst/>
              </a:prstGeom>
            </p:spPr>
          </p:pic>
        </p:grpSp>
        <p:sp>
          <p:nvSpPr>
            <p:cNvPr id="46" name="Rectangle 8"/>
            <p:cNvSpPr>
              <a:spLocks noChangeArrowheads="1"/>
            </p:cNvSpPr>
            <p:nvPr/>
          </p:nvSpPr>
          <p:spPr bwMode="white">
            <a:xfrm>
              <a:off x="958747" y="5710626"/>
              <a:ext cx="4738999" cy="3425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401">
                  <a:latin typeface="나눔바른고딕"/>
                  <a:ea typeface="나눔바른고딕"/>
                  <a:cs typeface="함초롬돋움"/>
                </a:rPr>
                <a:t>근로기준법상 폭행</a:t>
              </a:r>
              <a:r>
                <a:rPr lang="en-US" altLang="ko-KR" sz="1401"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401">
                  <a:latin typeface="나눔바른고딕"/>
                  <a:ea typeface="나눔바른고딕"/>
                  <a:cs typeface="함초롬돋움"/>
                </a:rPr>
                <a:t>형법상 폭행으로도 처벌 가능</a:t>
              </a:r>
            </a:p>
          </p:txBody>
        </p:sp>
      </p:grp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70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사각형: 둥근 위쪽 모서리 1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2" name="평행 사변형 1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8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383712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인정 사례</a:t>
              </a:r>
            </a:p>
          </p:txBody>
        </p:sp>
        <p:sp>
          <p:nvSpPr>
            <p:cNvPr id="9" name="타원 8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5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819033" y="1453333"/>
            <a:ext cx="3917717" cy="1026788"/>
            <a:chOff x="137433" y="1276834"/>
            <a:chExt cx="3917717" cy="1026788"/>
          </a:xfrm>
        </p:grpSpPr>
        <p:sp>
          <p:nvSpPr>
            <p:cNvPr id="19" name="사각형: 둥근 모서리 18"/>
            <p:cNvSpPr/>
            <p:nvPr/>
          </p:nvSpPr>
          <p:spPr>
            <a:xfrm>
              <a:off x="137433" y="1342873"/>
              <a:ext cx="3917717" cy="960749"/>
            </a:xfrm>
            <a:prstGeom prst="roundRect">
              <a:avLst>
                <a:gd name="adj" fmla="val 16667"/>
              </a:avLst>
            </a:prstGeom>
            <a:solidFill>
              <a:srgbClr val="F2F1F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285623" y="1276834"/>
              <a:ext cx="582342" cy="640576"/>
              <a:chOff x="439754" y="1276833"/>
              <a:chExt cx="692997" cy="762297"/>
            </a:xfrm>
          </p:grpSpPr>
          <p:pic>
            <p:nvPicPr>
              <p:cNvPr id="27" name="그래픽 26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439754" y="1276833"/>
                <a:ext cx="692997" cy="762297"/>
              </a:xfrm>
              <a:prstGeom prst="rect">
                <a:avLst/>
              </a:prstGeom>
            </p:spPr>
          </p:pic>
          <p:sp>
            <p:nvSpPr>
              <p:cNvPr id="28" name="직사각형 27"/>
              <p:cNvSpPr/>
              <p:nvPr/>
            </p:nvSpPr>
            <p:spPr>
              <a:xfrm>
                <a:off x="516876" y="1315371"/>
                <a:ext cx="484912" cy="610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 lang="ko-KR" altLang="en-US"/>
                </a:pPr>
                <a:r>
                  <a:rPr lang="en-US" altLang="ko-KR" sz="2800">
                    <a:solidFill>
                      <a:srgbClr val="3D384A"/>
                    </a:solidFill>
                    <a:latin typeface="나눔스퀘어라운드 ExtraBold"/>
                    <a:ea typeface="나눔스퀘어라운드 ExtraBold"/>
                  </a:rPr>
                  <a:t>5</a:t>
                </a:r>
                <a:endParaRPr lang="ko-KR" altLang="en-US" sz="2800">
                  <a:solidFill>
                    <a:srgbClr val="3D384A"/>
                  </a:solidFill>
                </a:endParaRPr>
              </a:p>
            </p:txBody>
          </p:sp>
        </p:grpSp>
        <p:sp>
          <p:nvSpPr>
            <p:cNvPr id="21" name="사각형: 둥근 모서리 20"/>
            <p:cNvSpPr/>
            <p:nvPr/>
          </p:nvSpPr>
          <p:spPr>
            <a:xfrm>
              <a:off x="939665" y="1419146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행위자</a:t>
              </a:r>
            </a:p>
          </p:txBody>
        </p:sp>
        <p:sp>
          <p:nvSpPr>
            <p:cNvPr id="22" name="사각형: 둥근 모서리 21"/>
            <p:cNvSpPr/>
            <p:nvPr/>
          </p:nvSpPr>
          <p:spPr>
            <a:xfrm>
              <a:off x="939665" y="169116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피해자</a:t>
              </a:r>
            </a:p>
          </p:txBody>
        </p:sp>
        <p:sp>
          <p:nvSpPr>
            <p:cNvPr id="23" name="사각형: 둥근 모서리 22"/>
            <p:cNvSpPr/>
            <p:nvPr/>
          </p:nvSpPr>
          <p:spPr>
            <a:xfrm>
              <a:off x="939665" y="1963185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행위장소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772423" y="1415970"/>
              <a:ext cx="777457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회사 대표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772423" y="1687807"/>
              <a:ext cx="365485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직원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772423" y="1962285"/>
              <a:ext cx="1041652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사업장 내</a:t>
              </a:r>
              <a:r>
                <a:rPr lang="en-US" altLang="ko-KR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외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583427" y="3381661"/>
            <a:ext cx="7977145" cy="2199035"/>
            <a:chOff x="342784" y="2477540"/>
            <a:chExt cx="7977145" cy="2199035"/>
          </a:xfrm>
        </p:grpSpPr>
        <p:sp>
          <p:nvSpPr>
            <p:cNvPr id="30" name="사각형: 둥근 위쪽 모서리 29"/>
            <p:cNvSpPr/>
            <p:nvPr/>
          </p:nvSpPr>
          <p:spPr>
            <a:xfrm>
              <a:off x="618154" y="2495735"/>
              <a:ext cx="2707957" cy="4004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75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white">
            <a:xfrm>
              <a:off x="688838" y="2477540"/>
              <a:ext cx="2566588" cy="388334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1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행위내용 및 사실관계</a:t>
              </a:r>
            </a:p>
          </p:txBody>
        </p:sp>
        <p:sp>
          <p:nvSpPr>
            <p:cNvPr id="32" name="사각형: 둥근 모서리 31"/>
            <p:cNvSpPr/>
            <p:nvPr/>
          </p:nvSpPr>
          <p:spPr>
            <a:xfrm>
              <a:off x="342784" y="2906539"/>
              <a:ext cx="7977145" cy="1770036"/>
            </a:xfrm>
            <a:prstGeom prst="roundRect">
              <a:avLst>
                <a:gd name="adj" fmla="val 2499"/>
              </a:avLst>
            </a:prstGeom>
            <a:solidFill>
              <a:schemeClr val="bg1"/>
            </a:solidFill>
            <a:ln w="38100">
              <a:solidFill>
                <a:srgbClr val="675E7C"/>
              </a:solidFill>
            </a:ln>
            <a:effectLst>
              <a:outerShdw blurRad="50800" dist="127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white">
            <a:xfrm>
              <a:off x="618153" y="2996575"/>
              <a:ext cx="7561205" cy="15942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원래 업무에 사적인 일까지 더해 운전기사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수행비서 역할까지 시킴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눈이 많이 온 날 대표의 부인 자동차에 있던 눈을 맨손으로 제거하게 함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대표 개인 밭의 옥수수 수확과 판매까지 시켰지만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사내 분위기가 보수적이라 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문제제기도 할 수 없었음</a:t>
              </a: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71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5" name="그래픽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37725" y="1586411"/>
            <a:ext cx="2378298" cy="220716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사각형: 둥근 위쪽 모서리 1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2" name="평행 사변형 1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8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383712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FC611"/>
                  </a:solidFill>
                  <a:latin typeface="나눔스퀘어라운드 ExtraBold"/>
                  <a:ea typeface="나눔스퀘어라운드 ExtraBold"/>
                </a:rPr>
                <a:t>인정 사례</a:t>
              </a:r>
            </a:p>
          </p:txBody>
        </p:sp>
        <p:sp>
          <p:nvSpPr>
            <p:cNvPr id="9" name="타원 8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5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sp>
        <p:nvSpPr>
          <p:cNvPr id="18" name="사각형: 둥근 위쪽 모서리 17"/>
          <p:cNvSpPr/>
          <p:nvPr/>
        </p:nvSpPr>
        <p:spPr>
          <a:xfrm>
            <a:off x="848341" y="1722372"/>
            <a:ext cx="2707957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7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white">
          <a:xfrm>
            <a:off x="919025" y="1723227"/>
            <a:ext cx="2566588" cy="389418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직장 내 괴롭힘 판단</a:t>
            </a:r>
          </a:p>
        </p:txBody>
      </p:sp>
      <p:sp>
        <p:nvSpPr>
          <p:cNvPr id="20" name="사각형: 둥근 모서리 19"/>
          <p:cNvSpPr/>
          <p:nvPr/>
        </p:nvSpPr>
        <p:spPr>
          <a:xfrm>
            <a:off x="572970" y="2142699"/>
            <a:ext cx="7998059" cy="3220337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38100">
            <a:solidFill>
              <a:srgbClr val="817799"/>
            </a:solidFill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49424" y="2367877"/>
            <a:ext cx="7630804" cy="726951"/>
            <a:chOff x="619237" y="1538836"/>
            <a:chExt cx="7630804" cy="726951"/>
          </a:xfrm>
        </p:grpSpPr>
        <p:grpSp>
          <p:nvGrpSpPr>
            <p:cNvPr id="22" name="그룹 21"/>
            <p:cNvGrpSpPr/>
            <p:nvPr/>
          </p:nvGrpSpPr>
          <p:grpSpPr>
            <a:xfrm>
              <a:off x="619237" y="1538836"/>
              <a:ext cx="7576899" cy="401993"/>
              <a:chOff x="619237" y="1538836"/>
              <a:chExt cx="7576899" cy="401993"/>
            </a:xfrm>
          </p:grpSpPr>
          <p:sp>
            <p:nvSpPr>
              <p:cNvPr id="24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19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직장에서의 지위 또는 관계 등의 우위 이용 여부</a:t>
                </a:r>
              </a:p>
            </p:txBody>
          </p:sp>
          <p:sp>
            <p:nvSpPr>
              <p:cNvPr id="25" name="직각 삼각형 24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688836" y="1861801"/>
              <a:ext cx="7561205" cy="403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사용자로서의 지위를 이용함</a:t>
              </a: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849424" y="3217102"/>
            <a:ext cx="7630804" cy="725951"/>
            <a:chOff x="619237" y="1538836"/>
            <a:chExt cx="7630804" cy="725951"/>
          </a:xfrm>
        </p:grpSpPr>
        <p:grpSp>
          <p:nvGrpSpPr>
            <p:cNvPr id="27" name="그룹 26"/>
            <p:cNvGrpSpPr/>
            <p:nvPr/>
          </p:nvGrpSpPr>
          <p:grpSpPr>
            <a:xfrm>
              <a:off x="619237" y="1538836"/>
              <a:ext cx="7576899" cy="400993"/>
              <a:chOff x="619237" y="1538836"/>
              <a:chExt cx="7576899" cy="400993"/>
            </a:xfrm>
          </p:grpSpPr>
          <p:sp>
            <p:nvSpPr>
              <p:cNvPr id="29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09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업무상 적정 범위를 넘었는지의 여부</a:t>
                </a:r>
              </a:p>
            </p:txBody>
          </p:sp>
          <p:sp>
            <p:nvSpPr>
              <p:cNvPr id="30" name="직각 삼각형 29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28" name="직사각형 27"/>
            <p:cNvSpPr/>
            <p:nvPr/>
          </p:nvSpPr>
          <p:spPr>
            <a:xfrm>
              <a:off x="688836" y="1861801"/>
              <a:ext cx="7561205" cy="402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대표의 개인 용무에 동원시키는 등 업무상 필요성이 없는 행위를 함</a:t>
              </a: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849424" y="4065327"/>
            <a:ext cx="7576899" cy="1009593"/>
            <a:chOff x="619237" y="1538836"/>
            <a:chExt cx="7576899" cy="1009593"/>
          </a:xfrm>
        </p:grpSpPr>
        <p:grpSp>
          <p:nvGrpSpPr>
            <p:cNvPr id="32" name="그룹 31"/>
            <p:cNvGrpSpPr/>
            <p:nvPr/>
          </p:nvGrpSpPr>
          <p:grpSpPr>
            <a:xfrm>
              <a:off x="619237" y="1538836"/>
              <a:ext cx="7576899" cy="399993"/>
              <a:chOff x="619237" y="1538836"/>
              <a:chExt cx="7576899" cy="399993"/>
            </a:xfrm>
          </p:grpSpPr>
          <p:sp>
            <p:nvSpPr>
              <p:cNvPr id="34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39999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신체적</a:t>
                </a:r>
                <a:r>
                  <a:rPr lang="en-US" altLang="ko-KR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·</a:t>
                </a:r>
                <a:r>
                  <a:rPr lang="ko-KR" altLang="en-US" sz="1600" b="1">
                    <a:solidFill>
                      <a:srgbClr val="4D346E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정신적 고통을 주거나 근무환경을 악화시켰는지의 여부</a:t>
                </a:r>
              </a:p>
            </p:txBody>
          </p:sp>
          <p:sp>
            <p:nvSpPr>
              <p:cNvPr id="35" name="직각 삼각형 34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688836" y="1874501"/>
              <a:ext cx="5109171" cy="673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대표의 행위로 업무와 무관한 일을 하는 등 피해자의 근무환경이 악화됨</a:t>
              </a: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192100" y="4124766"/>
            <a:ext cx="2053097" cy="2053097"/>
            <a:chOff x="5910686" y="3795788"/>
            <a:chExt cx="2053097" cy="205309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7" name="그래픽 36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5910686" y="3795788"/>
              <a:ext cx="2053097" cy="2053097"/>
            </a:xfrm>
            <a:prstGeom prst="rect">
              <a:avLst/>
            </a:prstGeom>
          </p:spPr>
        </p:pic>
        <p:grpSp>
          <p:nvGrpSpPr>
            <p:cNvPr id="38" name="그룹 37"/>
            <p:cNvGrpSpPr/>
            <p:nvPr/>
          </p:nvGrpSpPr>
          <p:grpSpPr>
            <a:xfrm>
              <a:off x="5937370" y="4234576"/>
              <a:ext cx="2024395" cy="1054291"/>
              <a:chOff x="5937370" y="4234576"/>
              <a:chExt cx="2024395" cy="1054291"/>
            </a:xfrm>
          </p:grpSpPr>
          <p:sp>
            <p:nvSpPr>
              <p:cNvPr id="39" name="자유형: 도형 38"/>
              <p:cNvSpPr/>
              <p:nvPr/>
            </p:nvSpPr>
            <p:spPr>
              <a:xfrm>
                <a:off x="6131831" y="4234576"/>
                <a:ext cx="1623332" cy="302212"/>
              </a:xfrm>
              <a:custGeom>
                <a:avLst/>
                <a:gdLst>
                  <a:gd name="connsiteX0" fmla="*/ 199266 w 1785665"/>
                  <a:gd name="connsiteY0" fmla="*/ 0 h 369332"/>
                  <a:gd name="connsiteX1" fmla="*/ 1586398 w 1785665"/>
                  <a:gd name="connsiteY1" fmla="*/ 0 h 369332"/>
                  <a:gd name="connsiteX2" fmla="*/ 1659329 w 1785665"/>
                  <a:gd name="connsiteY2" fmla="*/ 88393 h 369332"/>
                  <a:gd name="connsiteX3" fmla="*/ 1775638 w 1785665"/>
                  <a:gd name="connsiteY3" fmla="*/ 330336 h 369332"/>
                  <a:gd name="connsiteX4" fmla="*/ 1785665 w 1785665"/>
                  <a:gd name="connsiteY4" fmla="*/ 369332 h 369332"/>
                  <a:gd name="connsiteX5" fmla="*/ 0 w 1785665"/>
                  <a:gd name="connsiteY5" fmla="*/ 369332 h 369332"/>
                  <a:gd name="connsiteX6" fmla="*/ 10027 w 1785665"/>
                  <a:gd name="connsiteY6" fmla="*/ 330336 h 369332"/>
                  <a:gd name="connsiteX7" fmla="*/ 126336 w 1785665"/>
                  <a:gd name="connsiteY7" fmla="*/ 88393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5665" h="369332">
                    <a:moveTo>
                      <a:pt x="199266" y="0"/>
                    </a:moveTo>
                    <a:lnTo>
                      <a:pt x="1586398" y="0"/>
                    </a:lnTo>
                    <a:lnTo>
                      <a:pt x="1659329" y="88393"/>
                    </a:lnTo>
                    <a:cubicBezTo>
                      <a:pt x="1709163" y="162158"/>
                      <a:pt x="1748630" y="243502"/>
                      <a:pt x="1775638" y="330336"/>
                    </a:cubicBezTo>
                    <a:lnTo>
                      <a:pt x="1785665" y="369332"/>
                    </a:lnTo>
                    <a:lnTo>
                      <a:pt x="0" y="369332"/>
                    </a:lnTo>
                    <a:lnTo>
                      <a:pt x="10027" y="330336"/>
                    </a:lnTo>
                    <a:cubicBezTo>
                      <a:pt x="37035" y="243502"/>
                      <a:pt x="76501" y="162158"/>
                      <a:pt x="126336" y="88393"/>
                    </a:cubicBezTo>
                    <a:close/>
                  </a:path>
                </a:pathLst>
              </a:custGeom>
              <a:solidFill>
                <a:srgbClr val="CCCCCC"/>
              </a:solidFill>
            </p:spPr>
            <p:txBody>
              <a:bodyPr wrap="none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600" b="1">
                    <a:latin typeface="나눔바른고딕"/>
                    <a:ea typeface="나눔바른고딕"/>
                    <a:cs typeface="함초롬돋움"/>
                  </a:rPr>
                  <a:t>종합적 판단</a:t>
                </a:r>
                <a:endParaRPr lang="ko-KR" altLang="en-US" sz="14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40" name="Rectangle 6"/>
              <p:cNvSpPr>
                <a:spLocks noChangeArrowheads="1"/>
              </p:cNvSpPr>
              <p:nvPr/>
            </p:nvSpPr>
            <p:spPr bwMode="white">
              <a:xfrm>
                <a:off x="5937370" y="4590827"/>
                <a:ext cx="2024395" cy="69804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직장 내 </a:t>
                </a:r>
                <a:br>
                  <a:rPr lang="en-US" altLang="ko-KR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</a:br>
                <a:r>
                  <a:rPr lang="ko-KR" altLang="en-US" sz="2000" b="1">
                    <a:solidFill>
                      <a:srgbClr val="C00000"/>
                    </a:solidFill>
                    <a:latin typeface="나눔바른고딕"/>
                    <a:ea typeface="나눔바른고딕"/>
                    <a:cs typeface="함초롬돋움"/>
                  </a:rPr>
                  <a:t>괴롭힘에 해당</a:t>
                </a:r>
              </a:p>
            </p:txBody>
          </p:sp>
        </p:grpSp>
      </p:grp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72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래픽 1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895490" y="2029393"/>
            <a:ext cx="2255114" cy="1768588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사각형: 둥근 위쪽 모서리 1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2" name="평행 사변형 1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 dirty="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8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664238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37E5F"/>
                  </a:solidFill>
                  <a:latin typeface="나눔스퀘어라운드 ExtraBold"/>
                  <a:ea typeface="나눔스퀘어라운드 ExtraBold"/>
                </a:rPr>
                <a:t>불인정 사례</a:t>
              </a:r>
            </a:p>
          </p:txBody>
        </p:sp>
        <p:sp>
          <p:nvSpPr>
            <p:cNvPr id="9" name="타원 8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6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730483" y="1505141"/>
            <a:ext cx="3917717" cy="1032130"/>
            <a:chOff x="342783" y="1149296"/>
            <a:chExt cx="3917717" cy="1032130"/>
          </a:xfrm>
        </p:grpSpPr>
        <p:sp>
          <p:nvSpPr>
            <p:cNvPr id="19" name="사각형: 둥근 모서리 18"/>
            <p:cNvSpPr/>
            <p:nvPr/>
          </p:nvSpPr>
          <p:spPr>
            <a:xfrm>
              <a:off x="342783" y="1220677"/>
              <a:ext cx="3917717" cy="960749"/>
            </a:xfrm>
            <a:prstGeom prst="roundRect">
              <a:avLst>
                <a:gd name="adj" fmla="val 16667"/>
              </a:avLst>
            </a:prstGeom>
            <a:solidFill>
              <a:srgbClr val="F6EEE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1" name="사각형: 둥근 모서리 20"/>
            <p:cNvSpPr/>
            <p:nvPr/>
          </p:nvSpPr>
          <p:spPr>
            <a:xfrm>
              <a:off x="1145015" y="1296950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행위자</a:t>
              </a:r>
            </a:p>
          </p:txBody>
        </p:sp>
        <p:sp>
          <p:nvSpPr>
            <p:cNvPr id="22" name="사각형: 둥근 모서리 21"/>
            <p:cNvSpPr/>
            <p:nvPr/>
          </p:nvSpPr>
          <p:spPr>
            <a:xfrm>
              <a:off x="1145015" y="1568969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피해자</a:t>
              </a:r>
            </a:p>
          </p:txBody>
        </p:sp>
        <p:sp>
          <p:nvSpPr>
            <p:cNvPr id="23" name="사각형: 둥근 모서리 22"/>
            <p:cNvSpPr/>
            <p:nvPr/>
          </p:nvSpPr>
          <p:spPr>
            <a:xfrm>
              <a:off x="1145015" y="1840989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행위장소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977773" y="1293774"/>
              <a:ext cx="960199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디자인 팀장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977773" y="1565611"/>
              <a:ext cx="1142942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디자인 담당자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977773" y="1840088"/>
              <a:ext cx="777777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사업장 내</a:t>
              </a:r>
            </a:p>
          </p:txBody>
        </p:sp>
        <p:pic>
          <p:nvPicPr>
            <p:cNvPr id="2" name="그래픽 1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493528" y="1149296"/>
              <a:ext cx="582341" cy="640575"/>
            </a:xfrm>
            <a:prstGeom prst="rect">
              <a:avLst/>
            </a:prstGeom>
          </p:spPr>
        </p:pic>
        <p:sp>
          <p:nvSpPr>
            <p:cNvPr id="30" name="직사각형 29"/>
            <p:cNvSpPr/>
            <p:nvPr/>
          </p:nvSpPr>
          <p:spPr>
            <a:xfrm>
              <a:off x="555781" y="1187024"/>
              <a:ext cx="407484" cy="512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800">
                  <a:solidFill>
                    <a:srgbClr val="3D384A"/>
                  </a:solidFill>
                  <a:latin typeface="나눔스퀘어라운드 ExtraBold"/>
                  <a:ea typeface="나눔스퀘어라운드 ExtraBold"/>
                </a:rPr>
                <a:t>6</a:t>
              </a:r>
              <a:endParaRPr lang="ko-KR" altLang="en-US" sz="2800">
                <a:solidFill>
                  <a:srgbClr val="3D384A"/>
                </a:solidFill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492939" y="3422010"/>
            <a:ext cx="8158121" cy="2295950"/>
            <a:chOff x="342784" y="2487065"/>
            <a:chExt cx="8158121" cy="2295950"/>
          </a:xfrm>
        </p:grpSpPr>
        <p:sp>
          <p:nvSpPr>
            <p:cNvPr id="32" name="사각형: 둥근 위쪽 모서리 31"/>
            <p:cNvSpPr/>
            <p:nvPr/>
          </p:nvSpPr>
          <p:spPr>
            <a:xfrm>
              <a:off x="618154" y="2495735"/>
              <a:ext cx="2707957" cy="4004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35F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3" name="Rectangle 5"/>
            <p:cNvSpPr>
              <a:spLocks noChangeArrowheads="1"/>
            </p:cNvSpPr>
            <p:nvPr/>
          </p:nvSpPr>
          <p:spPr bwMode="white">
            <a:xfrm>
              <a:off x="688838" y="2487065"/>
              <a:ext cx="2566588" cy="400423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1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행위내용 및 사실관계</a:t>
              </a:r>
            </a:p>
          </p:txBody>
        </p:sp>
        <p:sp>
          <p:nvSpPr>
            <p:cNvPr id="34" name="사각형: 둥근 모서리 33"/>
            <p:cNvSpPr/>
            <p:nvPr/>
          </p:nvSpPr>
          <p:spPr>
            <a:xfrm>
              <a:off x="342784" y="2906538"/>
              <a:ext cx="8158121" cy="1876477"/>
            </a:xfrm>
            <a:prstGeom prst="roundRect">
              <a:avLst>
                <a:gd name="adj" fmla="val 2499"/>
              </a:avLst>
            </a:prstGeom>
            <a:solidFill>
              <a:schemeClr val="bg1"/>
            </a:solidFill>
            <a:ln w="38100">
              <a:solidFill>
                <a:srgbClr val="F35F67"/>
              </a:solidFill>
            </a:ln>
            <a:effectLst>
              <a:outerShdw blurRad="50800" dist="127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white">
            <a:xfrm>
              <a:off x="585121" y="3054432"/>
              <a:ext cx="7673445" cy="1592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의류회사 디자인팀장이 신상품 발표회를 앞두고 디자인 보고를 지시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디자인 담당자가 시안을 수차례 보고했으나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팀장은 신상품 발표회 콘셉트와 맞지 않는다며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계속 보완을 요구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이로 인해 디자인 담당자의 업무량이 늘어났고 스트레스를 받음</a:t>
              </a:r>
            </a:p>
          </p:txBody>
        </p:sp>
      </p:grp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73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6" name="그룹 5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0" name="사각형: 둥근 위쪽 모서리 9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1" name="평행 사변형 10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2" name="평행 사변형 11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7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664238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37E5F"/>
                  </a:solidFill>
                  <a:latin typeface="나눔스퀘어라운드 ExtraBold"/>
                  <a:ea typeface="나눔스퀘어라운드 ExtraBold"/>
                </a:rPr>
                <a:t>불인정 사례</a:t>
              </a:r>
            </a:p>
          </p:txBody>
        </p:sp>
        <p:sp>
          <p:nvSpPr>
            <p:cNvPr id="8" name="타원 7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6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sp>
        <p:nvSpPr>
          <p:cNvPr id="17" name="사각형: 둥근 위쪽 모서리 16"/>
          <p:cNvSpPr/>
          <p:nvPr/>
        </p:nvSpPr>
        <p:spPr>
          <a:xfrm>
            <a:off x="736881" y="1370259"/>
            <a:ext cx="2707957" cy="4125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35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white">
          <a:xfrm>
            <a:off x="807565" y="1386706"/>
            <a:ext cx="2566588" cy="400423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직장 내 괴롭힘 판단</a:t>
            </a:r>
          </a:p>
        </p:txBody>
      </p:sp>
      <p:sp>
        <p:nvSpPr>
          <p:cNvPr id="19" name="사각형: 둥근 모서리 18"/>
          <p:cNvSpPr/>
          <p:nvPr/>
        </p:nvSpPr>
        <p:spPr>
          <a:xfrm>
            <a:off x="461511" y="1796653"/>
            <a:ext cx="8220977" cy="2933107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38100">
            <a:solidFill>
              <a:srgbClr val="F35F67"/>
            </a:solidFill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737964" y="1949913"/>
            <a:ext cx="7630804" cy="725815"/>
            <a:chOff x="619237" y="1538836"/>
            <a:chExt cx="7630804" cy="725815"/>
          </a:xfrm>
        </p:grpSpPr>
        <p:grpSp>
          <p:nvGrpSpPr>
            <p:cNvPr id="21" name="그룹 20"/>
            <p:cNvGrpSpPr/>
            <p:nvPr/>
          </p:nvGrpSpPr>
          <p:grpSpPr>
            <a:xfrm>
              <a:off x="619237" y="1538836"/>
              <a:ext cx="7576899" cy="400857"/>
              <a:chOff x="619237" y="1538836"/>
              <a:chExt cx="7576899" cy="400857"/>
            </a:xfrm>
          </p:grpSpPr>
          <p:sp>
            <p:nvSpPr>
              <p:cNvPr id="23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085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직장에서의 지위 또는 관계 등의 우위 이용 여부</a:t>
                </a:r>
              </a:p>
            </p:txBody>
          </p:sp>
          <p:sp>
            <p:nvSpPr>
              <p:cNvPr id="24" name="직각 삼각형 23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970B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22" name="직사각형 21"/>
            <p:cNvSpPr/>
            <p:nvPr/>
          </p:nvSpPr>
          <p:spPr>
            <a:xfrm>
              <a:off x="688836" y="1861801"/>
              <a:ext cx="7561205" cy="402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‘직속 관리자’라는 지위의 우위를 이용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737964" y="2738114"/>
            <a:ext cx="7630804" cy="1025085"/>
            <a:chOff x="619237" y="1538836"/>
            <a:chExt cx="7630804" cy="1025085"/>
          </a:xfrm>
        </p:grpSpPr>
        <p:grpSp>
          <p:nvGrpSpPr>
            <p:cNvPr id="31" name="그룹 30"/>
            <p:cNvGrpSpPr/>
            <p:nvPr/>
          </p:nvGrpSpPr>
          <p:grpSpPr>
            <a:xfrm>
              <a:off x="619237" y="1538836"/>
              <a:ext cx="7576899" cy="393954"/>
              <a:chOff x="619237" y="1538836"/>
              <a:chExt cx="7576899" cy="393954"/>
            </a:xfrm>
          </p:grpSpPr>
          <p:sp>
            <p:nvSpPr>
              <p:cNvPr id="33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32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업무상 적정 범위를 넘었는지의 여부</a:t>
                </a:r>
              </a:p>
            </p:txBody>
          </p:sp>
          <p:sp>
            <p:nvSpPr>
              <p:cNvPr id="34" name="직각 삼각형 33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970B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2" name="직사각형 31"/>
            <p:cNvSpPr/>
            <p:nvPr/>
          </p:nvSpPr>
          <p:spPr>
            <a:xfrm>
              <a:off x="688836" y="1874501"/>
              <a:ext cx="7561205" cy="677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디자인 향상을 위해 업무 독려 및 평가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지시 등을 수차례 실시하는 정도의 행위는 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업무상 필요성이 있으며 그 양태가 사회 통념상 상당하지 않다고 보기 어려운 상황</a:t>
              </a: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737964" y="3825585"/>
            <a:ext cx="7630804" cy="726568"/>
            <a:chOff x="619237" y="1538836"/>
            <a:chExt cx="7630804" cy="726568"/>
          </a:xfrm>
        </p:grpSpPr>
        <p:grpSp>
          <p:nvGrpSpPr>
            <p:cNvPr id="39" name="그룹 38"/>
            <p:cNvGrpSpPr/>
            <p:nvPr/>
          </p:nvGrpSpPr>
          <p:grpSpPr>
            <a:xfrm>
              <a:off x="619237" y="1538836"/>
              <a:ext cx="7576899" cy="393954"/>
              <a:chOff x="619237" y="1538836"/>
              <a:chExt cx="7576899" cy="393954"/>
            </a:xfrm>
          </p:grpSpPr>
          <p:sp>
            <p:nvSpPr>
              <p:cNvPr id="41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16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신체적</a:t>
                </a:r>
                <a:r>
                  <a:rPr lang="en-US" altLang="ko-KR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·</a:t>
                </a:r>
                <a:r>
                  <a:rPr lang="ko-KR" altLang="en-US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정신적 고통을 주거나 근로환경을 악화시켰는지의 여부</a:t>
                </a:r>
              </a:p>
            </p:txBody>
          </p:sp>
          <p:sp>
            <p:nvSpPr>
              <p:cNvPr id="42" name="직각 삼각형 41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970B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40" name="직사각형 39"/>
            <p:cNvSpPr/>
            <p:nvPr/>
          </p:nvSpPr>
          <p:spPr>
            <a:xfrm>
              <a:off x="688836" y="1861801"/>
              <a:ext cx="7561205" cy="4036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해당 근로자는 업무상 스트레스를 받음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6151821" y="3911965"/>
            <a:ext cx="2258407" cy="2258407"/>
            <a:chOff x="5967380" y="3702011"/>
            <a:chExt cx="2258407" cy="22584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" name="그룹 2"/>
            <p:cNvGrpSpPr/>
            <p:nvPr/>
          </p:nvGrpSpPr>
          <p:grpSpPr>
            <a:xfrm>
              <a:off x="5967380" y="3702011"/>
              <a:ext cx="2258407" cy="2258407"/>
              <a:chOff x="6070035" y="3804666"/>
              <a:chExt cx="2053097" cy="2053097"/>
            </a:xfrm>
          </p:grpSpPr>
          <p:pic>
            <p:nvPicPr>
              <p:cNvPr id="44" name="그래픽 43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6070035" y="3804666"/>
                <a:ext cx="2053097" cy="2053097"/>
              </a:xfrm>
              <a:prstGeom prst="rect">
                <a:avLst/>
              </a:prstGeom>
            </p:spPr>
          </p:pic>
          <p:sp>
            <p:nvSpPr>
              <p:cNvPr id="45" name="자유형: 도형 44"/>
              <p:cNvSpPr/>
              <p:nvPr/>
            </p:nvSpPr>
            <p:spPr>
              <a:xfrm>
                <a:off x="6293922" y="4234576"/>
                <a:ext cx="1623332" cy="302212"/>
              </a:xfrm>
              <a:custGeom>
                <a:avLst/>
                <a:gdLst>
                  <a:gd name="connsiteX0" fmla="*/ 199266 w 1785665"/>
                  <a:gd name="connsiteY0" fmla="*/ 0 h 369332"/>
                  <a:gd name="connsiteX1" fmla="*/ 1586398 w 1785665"/>
                  <a:gd name="connsiteY1" fmla="*/ 0 h 369332"/>
                  <a:gd name="connsiteX2" fmla="*/ 1659329 w 1785665"/>
                  <a:gd name="connsiteY2" fmla="*/ 88393 h 369332"/>
                  <a:gd name="connsiteX3" fmla="*/ 1775638 w 1785665"/>
                  <a:gd name="connsiteY3" fmla="*/ 330336 h 369332"/>
                  <a:gd name="connsiteX4" fmla="*/ 1785665 w 1785665"/>
                  <a:gd name="connsiteY4" fmla="*/ 369332 h 369332"/>
                  <a:gd name="connsiteX5" fmla="*/ 0 w 1785665"/>
                  <a:gd name="connsiteY5" fmla="*/ 369332 h 369332"/>
                  <a:gd name="connsiteX6" fmla="*/ 10027 w 1785665"/>
                  <a:gd name="connsiteY6" fmla="*/ 330336 h 369332"/>
                  <a:gd name="connsiteX7" fmla="*/ 126336 w 1785665"/>
                  <a:gd name="connsiteY7" fmla="*/ 88393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5665" h="369332">
                    <a:moveTo>
                      <a:pt x="199266" y="0"/>
                    </a:moveTo>
                    <a:lnTo>
                      <a:pt x="1586398" y="0"/>
                    </a:lnTo>
                    <a:lnTo>
                      <a:pt x="1659329" y="88393"/>
                    </a:lnTo>
                    <a:cubicBezTo>
                      <a:pt x="1709163" y="162158"/>
                      <a:pt x="1748630" y="243502"/>
                      <a:pt x="1775638" y="330336"/>
                    </a:cubicBezTo>
                    <a:lnTo>
                      <a:pt x="1785665" y="369332"/>
                    </a:lnTo>
                    <a:lnTo>
                      <a:pt x="0" y="369332"/>
                    </a:lnTo>
                    <a:lnTo>
                      <a:pt x="10027" y="330336"/>
                    </a:lnTo>
                    <a:cubicBezTo>
                      <a:pt x="37035" y="243502"/>
                      <a:pt x="76501" y="162158"/>
                      <a:pt x="126336" y="88393"/>
                    </a:cubicBezTo>
                    <a:close/>
                  </a:path>
                </a:pathLst>
              </a:custGeom>
              <a:solidFill>
                <a:srgbClr val="CCCCCC"/>
              </a:solidFill>
            </p:spPr>
            <p:txBody>
              <a:bodyPr wrap="none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600" b="1">
                    <a:latin typeface="나눔바른고딕"/>
                    <a:ea typeface="나눔바른고딕"/>
                    <a:cs typeface="함초롬돋움"/>
                  </a:rPr>
                  <a:t>종합적 판단</a:t>
                </a:r>
                <a:endParaRPr lang="ko-KR" altLang="en-US" sz="1400">
                  <a:latin typeface="나눔바른고딕"/>
                  <a:ea typeface="나눔바른고딕"/>
                </a:endParaRPr>
              </a:p>
            </p:txBody>
          </p:sp>
        </p:grpSp>
        <p:sp>
          <p:nvSpPr>
            <p:cNvPr id="46" name="Rectangle 6"/>
            <p:cNvSpPr>
              <a:spLocks noChangeArrowheads="1"/>
            </p:cNvSpPr>
            <p:nvPr/>
          </p:nvSpPr>
          <p:spPr bwMode="white">
            <a:xfrm>
              <a:off x="6099461" y="4656749"/>
              <a:ext cx="2024395" cy="6939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spcBef>
                  <a:spcPct val="0"/>
                </a:spcBef>
                <a:defRPr lang="ko-KR" altLang="en-US"/>
              </a:pPr>
              <a:r>
                <a:rPr lang="ko-KR" altLang="en-US" sz="2000" b="1">
                  <a:solidFill>
                    <a:srgbClr val="C00000"/>
                  </a:solidFill>
                  <a:latin typeface="나눔바른고딕"/>
                  <a:ea typeface="나눔바른고딕"/>
                  <a:cs typeface="함초롬돋움"/>
                </a:rPr>
                <a:t>직장 내 괴롭힘에 해당되지 않음</a:t>
              </a:r>
            </a:p>
          </p:txBody>
        </p:sp>
      </p:grpSp>
      <p:sp>
        <p:nvSpPr>
          <p:cNvPr id="48" name="Rectangle 4"/>
          <p:cNvSpPr>
            <a:spLocks noChangeArrowheads="1"/>
          </p:cNvSpPr>
          <p:nvPr/>
        </p:nvSpPr>
        <p:spPr bwMode="white">
          <a:xfrm>
            <a:off x="843207" y="5022569"/>
            <a:ext cx="5974580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‘업무상 적정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범위'와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관련하여 팀장은 성과 향상을 위해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업무 독려 및 지시를 할 수 있는 업무상 권한이 있음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endParaRPr lang="ko-KR" altLang="en-US" sz="10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업무 독려 및 지시에 괴롭힘 행위도 없었으므로 부서원이 업무상 스트레스를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받았어도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법상 직장 내 괴롭힘에 해당한다고 볼 수 없음</a:t>
            </a:r>
          </a:p>
        </p:txBody>
      </p:sp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3">
            <a:grayscl/>
          </a:blip>
          <a:stretch>
            <a:fillRect/>
          </a:stretch>
        </p:blipFill>
        <p:spPr>
          <a:xfrm>
            <a:off x="617180" y="5118039"/>
            <a:ext cx="226027" cy="226027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3">
            <a:grayscl/>
          </a:blip>
          <a:stretch>
            <a:fillRect/>
          </a:stretch>
        </p:blipFill>
        <p:spPr>
          <a:xfrm>
            <a:off x="617180" y="5875409"/>
            <a:ext cx="226027" cy="226027"/>
          </a:xfrm>
          <a:prstGeom prst="rect">
            <a:avLst/>
          </a:prstGeom>
        </p:spPr>
      </p:pic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0" name="직사각형 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1" name="사각형: 둥근 위쪽 모서리 1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2" name="평행 사변형 1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3D38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675E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727426" y="240030"/>
                <a:ext cx="29169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판단례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403324" y="281174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3D384A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4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99060" y="429780"/>
                <a:ext cx="2335402" cy="26159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행위 예시</a:t>
                </a:r>
              </a:p>
            </p:txBody>
          </p:sp>
        </p:grpSp>
        <p:sp>
          <p:nvSpPr>
            <p:cNvPr id="8" name="Rectangle 5"/>
            <p:cNvSpPr>
              <a:spLocks noChangeArrowheads="1"/>
            </p:cNvSpPr>
            <p:nvPr/>
          </p:nvSpPr>
          <p:spPr bwMode="white">
            <a:xfrm>
              <a:off x="4894283" y="240030"/>
              <a:ext cx="1664238" cy="46074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rgbClr val="F37E5F"/>
                  </a:solidFill>
                  <a:latin typeface="나눔스퀘어라운드 ExtraBold"/>
                  <a:ea typeface="나눔스퀘어라운드 ExtraBold"/>
                </a:rPr>
                <a:t>불인정 사례</a:t>
              </a:r>
            </a:p>
          </p:txBody>
        </p:sp>
        <p:sp>
          <p:nvSpPr>
            <p:cNvPr id="9" name="타원 8"/>
            <p:cNvSpPr/>
            <p:nvPr/>
          </p:nvSpPr>
          <p:spPr>
            <a:xfrm>
              <a:off x="4652547" y="331227"/>
              <a:ext cx="277425" cy="277425"/>
            </a:xfrm>
            <a:prstGeom prst="ellipse">
              <a:avLst/>
            </a:prstGeom>
            <a:solidFill>
              <a:srgbClr val="F37E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 lang="ko-KR" altLang="en-US"/>
              </a:pPr>
              <a:r>
                <a:rPr lang="en-US" altLang="ko-KR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7</a:t>
              </a:r>
              <a:endPara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933333" y="1552766"/>
            <a:ext cx="3917717" cy="1032130"/>
            <a:chOff x="342783" y="1149296"/>
            <a:chExt cx="3917717" cy="1032130"/>
          </a:xfrm>
        </p:grpSpPr>
        <p:sp>
          <p:nvSpPr>
            <p:cNvPr id="19" name="사각형: 둥근 모서리 18"/>
            <p:cNvSpPr/>
            <p:nvPr/>
          </p:nvSpPr>
          <p:spPr>
            <a:xfrm>
              <a:off x="342783" y="1220677"/>
              <a:ext cx="3917717" cy="960749"/>
            </a:xfrm>
            <a:prstGeom prst="roundRect">
              <a:avLst>
                <a:gd name="adj" fmla="val 16667"/>
              </a:avLst>
            </a:prstGeom>
            <a:solidFill>
              <a:srgbClr val="F6EEE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0" name="사각형: 둥근 모서리 19"/>
            <p:cNvSpPr/>
            <p:nvPr/>
          </p:nvSpPr>
          <p:spPr>
            <a:xfrm>
              <a:off x="1145015" y="1296950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행위자</a:t>
              </a:r>
            </a:p>
          </p:txBody>
        </p:sp>
        <p:sp>
          <p:nvSpPr>
            <p:cNvPr id="21" name="사각형: 둥근 모서리 20"/>
            <p:cNvSpPr/>
            <p:nvPr/>
          </p:nvSpPr>
          <p:spPr>
            <a:xfrm>
              <a:off x="1145015" y="1568969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피해자</a:t>
              </a:r>
            </a:p>
          </p:txBody>
        </p:sp>
        <p:sp>
          <p:nvSpPr>
            <p:cNvPr id="22" name="사각형: 둥근 모서리 21"/>
            <p:cNvSpPr/>
            <p:nvPr/>
          </p:nvSpPr>
          <p:spPr>
            <a:xfrm>
              <a:off x="1145015" y="1840989"/>
              <a:ext cx="730311" cy="23519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ko-KR" altLang="en-US" sz="1200" b="1">
                  <a:latin typeface="나눔바른고딕"/>
                  <a:ea typeface="나눔바른고딕"/>
                </a:rPr>
                <a:t>행위장소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977773" y="1293774"/>
              <a:ext cx="548227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본부장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977773" y="1565611"/>
              <a:ext cx="1142942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영업소 매니저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977773" y="1840089"/>
              <a:ext cx="777457" cy="246221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사업장 내</a:t>
              </a:r>
            </a:p>
          </p:txBody>
        </p:sp>
        <p:pic>
          <p:nvPicPr>
            <p:cNvPr id="26" name="그래픽 25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493528" y="1149296"/>
              <a:ext cx="582341" cy="640575"/>
            </a:xfrm>
            <a:prstGeom prst="rect">
              <a:avLst/>
            </a:prstGeom>
          </p:spPr>
        </p:pic>
        <p:sp>
          <p:nvSpPr>
            <p:cNvPr id="27" name="직사각형 26"/>
            <p:cNvSpPr/>
            <p:nvPr/>
          </p:nvSpPr>
          <p:spPr>
            <a:xfrm>
              <a:off x="555781" y="1187024"/>
              <a:ext cx="407484" cy="512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 lang="ko-KR" altLang="en-US"/>
              </a:pPr>
              <a:r>
                <a:rPr lang="en-US" altLang="ko-KR" sz="2800">
                  <a:solidFill>
                    <a:srgbClr val="3D384A"/>
                  </a:solidFill>
                  <a:latin typeface="나눔스퀘어라운드 ExtraBold"/>
                  <a:ea typeface="나눔스퀘어라운드 ExtraBold"/>
                </a:rPr>
                <a:t>7</a:t>
              </a:r>
              <a:endParaRPr lang="ko-KR" altLang="en-US" sz="2800">
                <a:solidFill>
                  <a:srgbClr val="3D384A"/>
                </a:solidFill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578664" y="3433784"/>
            <a:ext cx="7986671" cy="2510385"/>
            <a:chOff x="342784" y="2468015"/>
            <a:chExt cx="7986671" cy="2510385"/>
          </a:xfrm>
        </p:grpSpPr>
        <p:sp>
          <p:nvSpPr>
            <p:cNvPr id="29" name="사각형: 둥근 위쪽 모서리 28"/>
            <p:cNvSpPr/>
            <p:nvPr/>
          </p:nvSpPr>
          <p:spPr>
            <a:xfrm>
              <a:off x="618154" y="2486210"/>
              <a:ext cx="2707957" cy="40042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35F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0" name="Rectangle 5"/>
            <p:cNvSpPr>
              <a:spLocks noChangeArrowheads="1"/>
            </p:cNvSpPr>
            <p:nvPr/>
          </p:nvSpPr>
          <p:spPr bwMode="white">
            <a:xfrm>
              <a:off x="688838" y="2468015"/>
              <a:ext cx="2566588" cy="400423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2001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행위내용 및 사실관계</a:t>
              </a:r>
            </a:p>
          </p:txBody>
        </p:sp>
        <p:sp>
          <p:nvSpPr>
            <p:cNvPr id="31" name="사각형: 둥근 모서리 30"/>
            <p:cNvSpPr/>
            <p:nvPr/>
          </p:nvSpPr>
          <p:spPr>
            <a:xfrm>
              <a:off x="342784" y="2906538"/>
              <a:ext cx="7986671" cy="2071862"/>
            </a:xfrm>
            <a:prstGeom prst="roundRect">
              <a:avLst>
                <a:gd name="adj" fmla="val 2499"/>
              </a:avLst>
            </a:prstGeom>
            <a:solidFill>
              <a:schemeClr val="bg1"/>
            </a:solidFill>
            <a:ln w="38100">
              <a:solidFill>
                <a:srgbClr val="F35F67"/>
              </a:solidFill>
            </a:ln>
            <a:effectLst>
              <a:outerShdw blurRad="50800" dist="127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white">
            <a:xfrm>
              <a:off x="641242" y="3048699"/>
              <a:ext cx="7561205" cy="181434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10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년 차 영업소 매니저 김 씨는 동기 중 유일하게 영업소장 승진을 못함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. 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승진하려면 근무평정에서 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A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등급이 필요하나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평정자인 본부장은 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B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등급으로 통보함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endParaRPr lang="ko-KR" altLang="en-US" sz="7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김 씨의 영업소장도 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B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등급을 받아 영업소 실적이 다른 지점보다 떨어지는 것은 객관적인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사실로 보이나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상사의 배려를 기대했다가 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B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등급을 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받게되자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'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본부장이 승진을 고의로</a:t>
              </a:r>
              <a:endPara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buClr>
                  <a:srgbClr val="3D384A"/>
                </a:buClr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막는 게 </a:t>
              </a:r>
              <a:r>
                <a:rPr lang="ko-KR" altLang="en-US" sz="16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아닐까’하는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생각이 들어 괴로워 함</a:t>
              </a:r>
            </a:p>
          </p:txBody>
        </p:sp>
      </p:grp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75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3" name="그래픽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724659" y="1929144"/>
            <a:ext cx="2274326" cy="182869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265" y="133689"/>
            <a:ext cx="958482" cy="640575"/>
          </a:xfrm>
          <a:prstGeom prst="rect">
            <a:avLst/>
          </a:prstGeom>
          <a:solidFill>
            <a:srgbClr val="67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10" name="사각형: 둥근 위쪽 모서리 9"/>
          <p:cNvSpPr/>
          <p:nvPr/>
        </p:nvSpPr>
        <p:spPr>
          <a:xfrm>
            <a:off x="7251545" y="285001"/>
            <a:ext cx="1748659" cy="33795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>
              <a:latin typeface="나눔스퀘어라운드 ExtraBold"/>
              <a:ea typeface="나눔스퀘어라운드 ExtraBold"/>
            </a:endParaRPr>
          </a:p>
        </p:txBody>
      </p:sp>
      <p:sp>
        <p:nvSpPr>
          <p:cNvPr id="11" name="평행 사변형 10"/>
          <p:cNvSpPr/>
          <p:nvPr/>
        </p:nvSpPr>
        <p:spPr>
          <a:xfrm rot="5400000">
            <a:off x="753374" y="368797"/>
            <a:ext cx="762297" cy="292083"/>
          </a:xfrm>
          <a:prstGeom prst="parallelogram">
            <a:avLst>
              <a:gd name="adj" fmla="val 41638"/>
            </a:avLst>
          </a:prstGeom>
          <a:solidFill>
            <a:srgbClr val="3D3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12" name="평행 사변형 11"/>
          <p:cNvSpPr/>
          <p:nvPr/>
        </p:nvSpPr>
        <p:spPr>
          <a:xfrm rot="16200000" flipH="1">
            <a:off x="1075193" y="368798"/>
            <a:ext cx="762297" cy="292083"/>
          </a:xfrm>
          <a:prstGeom prst="parallelogram">
            <a:avLst>
              <a:gd name="adj" fmla="val 41638"/>
            </a:avLst>
          </a:prstGeom>
          <a:solidFill>
            <a:srgbClr val="67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13" name="직사각형 12"/>
          <p:cNvSpPr/>
          <p:nvPr/>
        </p:nvSpPr>
        <p:spPr>
          <a:xfrm>
            <a:off x="1632118" y="130831"/>
            <a:ext cx="7511618" cy="640575"/>
          </a:xfrm>
          <a:prstGeom prst="rect">
            <a:avLst/>
          </a:prstGeom>
          <a:solidFill>
            <a:srgbClr val="675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1200"/>
          </a:p>
        </p:txBody>
      </p:sp>
      <p:sp>
        <p:nvSpPr>
          <p:cNvPr id="14" name="TextBox 13"/>
          <p:cNvSpPr txBox="1"/>
          <p:nvPr/>
        </p:nvSpPr>
        <p:spPr>
          <a:xfrm>
            <a:off x="1727426" y="240030"/>
            <a:ext cx="2916964" cy="460743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 판단례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3324" y="2811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3D384A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4</a:t>
            </a:r>
            <a:endParaRPr lang="ko-KR" altLang="en-US" sz="1100" dirty="0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9060" y="429780"/>
            <a:ext cx="2335402" cy="26159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 행위 예시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4894283" y="240030"/>
            <a:ext cx="1664238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solidFill>
                  <a:srgbClr val="F37E5F"/>
                </a:solidFill>
                <a:latin typeface="나눔스퀘어라운드 ExtraBold"/>
                <a:ea typeface="나눔스퀘어라운드 ExtraBold"/>
              </a:rPr>
              <a:t>불인정 사례</a:t>
            </a:r>
          </a:p>
        </p:txBody>
      </p:sp>
      <p:sp>
        <p:nvSpPr>
          <p:cNvPr id="8" name="타원 7"/>
          <p:cNvSpPr/>
          <p:nvPr/>
        </p:nvSpPr>
        <p:spPr>
          <a:xfrm>
            <a:off x="4652547" y="331227"/>
            <a:ext cx="277425" cy="277425"/>
          </a:xfrm>
          <a:prstGeom prst="ellipse">
            <a:avLst/>
          </a:prstGeom>
          <a:solidFill>
            <a:srgbClr val="F3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7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17" name="사각형: 둥근 위쪽 모서리 16"/>
          <p:cNvSpPr/>
          <p:nvPr/>
        </p:nvSpPr>
        <p:spPr>
          <a:xfrm>
            <a:off x="664876" y="1135367"/>
            <a:ext cx="2707957" cy="41255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35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white">
          <a:xfrm>
            <a:off x="735560" y="1161339"/>
            <a:ext cx="2566588" cy="389331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직장 내 괴롭힘 판단</a:t>
            </a:r>
          </a:p>
        </p:txBody>
      </p:sp>
      <p:sp>
        <p:nvSpPr>
          <p:cNvPr id="19" name="사각형: 둥근 모서리 18"/>
          <p:cNvSpPr/>
          <p:nvPr/>
        </p:nvSpPr>
        <p:spPr>
          <a:xfrm>
            <a:off x="389506" y="1561761"/>
            <a:ext cx="8364988" cy="2933107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38100">
            <a:solidFill>
              <a:srgbClr val="F35F67"/>
            </a:solidFill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665959" y="1715021"/>
            <a:ext cx="7630804" cy="722582"/>
            <a:chOff x="619237" y="1538836"/>
            <a:chExt cx="7630804" cy="722582"/>
          </a:xfrm>
        </p:grpSpPr>
        <p:grpSp>
          <p:nvGrpSpPr>
            <p:cNvPr id="21" name="그룹 20"/>
            <p:cNvGrpSpPr/>
            <p:nvPr/>
          </p:nvGrpSpPr>
          <p:grpSpPr>
            <a:xfrm>
              <a:off x="619237" y="1538836"/>
              <a:ext cx="7576899" cy="397624"/>
              <a:chOff x="619237" y="1538836"/>
              <a:chExt cx="7576899" cy="397624"/>
            </a:xfrm>
          </p:grpSpPr>
          <p:sp>
            <p:nvSpPr>
              <p:cNvPr id="23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3976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직장에서의 지위 또는 관계 등의 우위 이용 여부</a:t>
                </a:r>
              </a:p>
            </p:txBody>
          </p:sp>
          <p:sp>
            <p:nvSpPr>
              <p:cNvPr id="24" name="직각 삼각형 23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970B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22" name="직사각형 21"/>
            <p:cNvSpPr/>
            <p:nvPr/>
          </p:nvSpPr>
          <p:spPr>
            <a:xfrm>
              <a:off x="688836" y="1861801"/>
              <a:ext cx="7561205" cy="399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근무평정 권한이 있는 본부장으로서 지위의 우위를 이용</a:t>
              </a: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665959" y="2510839"/>
            <a:ext cx="7576899" cy="1006618"/>
            <a:chOff x="619237" y="1538836"/>
            <a:chExt cx="7576899" cy="1006618"/>
          </a:xfrm>
        </p:grpSpPr>
        <p:grpSp>
          <p:nvGrpSpPr>
            <p:cNvPr id="26" name="그룹 25"/>
            <p:cNvGrpSpPr/>
            <p:nvPr/>
          </p:nvGrpSpPr>
          <p:grpSpPr>
            <a:xfrm>
              <a:off x="619237" y="1538836"/>
              <a:ext cx="7576899" cy="393954"/>
              <a:chOff x="619237" y="1538836"/>
              <a:chExt cx="7576899" cy="393954"/>
            </a:xfrm>
          </p:grpSpPr>
          <p:sp>
            <p:nvSpPr>
              <p:cNvPr id="28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4055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업무상 적정 범위를 넘었는지의 여부</a:t>
                </a:r>
              </a:p>
            </p:txBody>
          </p:sp>
          <p:sp>
            <p:nvSpPr>
              <p:cNvPr id="29" name="직각 삼각형 28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970B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27" name="직사각형 26"/>
            <p:cNvSpPr/>
            <p:nvPr/>
          </p:nvSpPr>
          <p:spPr>
            <a:xfrm>
              <a:off x="688837" y="1874501"/>
              <a:ext cx="6816864" cy="679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영업소의 실적 부진에 대해 영업소 관리책임이 있는 영업소장과 매니저에게 </a:t>
              </a:r>
              <a:r>
                <a:rPr lang="en-US" altLang="ko-KR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B</a:t>
              </a: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등급을 준 것은 업무상 필요성이 없거나 타당하지 않다고 볼 근거가 약함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665959" y="3590693"/>
            <a:ext cx="7630804" cy="723335"/>
            <a:chOff x="619237" y="1538836"/>
            <a:chExt cx="7630804" cy="723335"/>
          </a:xfrm>
        </p:grpSpPr>
        <p:grpSp>
          <p:nvGrpSpPr>
            <p:cNvPr id="31" name="그룹 30"/>
            <p:cNvGrpSpPr/>
            <p:nvPr/>
          </p:nvGrpSpPr>
          <p:grpSpPr>
            <a:xfrm>
              <a:off x="619237" y="1538836"/>
              <a:ext cx="7576899" cy="393954"/>
              <a:chOff x="619237" y="1538836"/>
              <a:chExt cx="7576899" cy="393954"/>
            </a:xfrm>
          </p:grpSpPr>
          <p:sp>
            <p:nvSpPr>
              <p:cNvPr id="33" name="Rectangle 6"/>
              <p:cNvSpPr>
                <a:spLocks noChangeArrowheads="1"/>
              </p:cNvSpPr>
              <p:nvPr/>
            </p:nvSpPr>
            <p:spPr bwMode="white">
              <a:xfrm>
                <a:off x="634931" y="1538836"/>
                <a:ext cx="7561205" cy="39837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anchor="t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just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신체적</a:t>
                </a:r>
                <a:r>
                  <a:rPr lang="en-US" altLang="ko-KR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·</a:t>
                </a:r>
                <a:r>
                  <a:rPr lang="ko-KR" altLang="en-US" sz="1600" b="1">
                    <a:solidFill>
                      <a:srgbClr val="F35F67"/>
                    </a:solidFill>
                    <a:latin typeface="나눔스퀘어라운드 ExtraBold"/>
                    <a:ea typeface="나눔스퀘어라운드 ExtraBold"/>
                    <a:cs typeface="함초롬돋움"/>
                  </a:rPr>
                  <a:t>정신적 고통을 주거나 근로환경을 악화시켰는지의 여부</a:t>
                </a:r>
              </a:p>
            </p:txBody>
          </p:sp>
          <p:sp>
            <p:nvSpPr>
              <p:cNvPr id="34" name="직각 삼각형 33"/>
              <p:cNvSpPr/>
              <p:nvPr/>
            </p:nvSpPr>
            <p:spPr>
              <a:xfrm rot="5400000">
                <a:off x="619237" y="1600583"/>
                <a:ext cx="139201" cy="139201"/>
              </a:xfrm>
              <a:prstGeom prst="rtTriangle">
                <a:avLst/>
              </a:prstGeom>
              <a:solidFill>
                <a:srgbClr val="970B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32" name="직사각형 31"/>
            <p:cNvSpPr/>
            <p:nvPr/>
          </p:nvSpPr>
          <p:spPr>
            <a:xfrm>
              <a:off x="688836" y="1861801"/>
              <a:ext cx="7561205" cy="4003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승진 대상에서 누락되자 피해자는 스트레스를 받고 괴로움 </a:t>
              </a: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6305871" y="3443492"/>
            <a:ext cx="2258407" cy="2258407"/>
            <a:chOff x="6066202" y="3702011"/>
            <a:chExt cx="2258407" cy="22584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6" name="그룹 35"/>
            <p:cNvGrpSpPr/>
            <p:nvPr/>
          </p:nvGrpSpPr>
          <p:grpSpPr>
            <a:xfrm>
              <a:off x="6066202" y="3702011"/>
              <a:ext cx="2258407" cy="2258407"/>
              <a:chOff x="6159873" y="3804666"/>
              <a:chExt cx="2053097" cy="2053097"/>
            </a:xfrm>
          </p:grpSpPr>
          <p:pic>
            <p:nvPicPr>
              <p:cNvPr id="38" name="그래픽 37"/>
              <p:cNvPicPr>
                <a:picLocks noChangeAspect="1"/>
              </p:cNvPicPr>
              <p:nvPr/>
            </p:nvPicPr>
            <p:blipFill rotWithShape="1">
              <a:blip r:embed="rId2"/>
              <a:stretch>
                <a:fillRect/>
              </a:stretch>
            </p:blipFill>
            <p:spPr>
              <a:xfrm>
                <a:off x="6159873" y="3804666"/>
                <a:ext cx="2053097" cy="2053097"/>
              </a:xfrm>
              <a:prstGeom prst="rect">
                <a:avLst/>
              </a:prstGeom>
            </p:spPr>
          </p:pic>
          <p:sp>
            <p:nvSpPr>
              <p:cNvPr id="39" name="자유형: 도형 38"/>
              <p:cNvSpPr/>
              <p:nvPr/>
            </p:nvSpPr>
            <p:spPr>
              <a:xfrm>
                <a:off x="6383760" y="4234576"/>
                <a:ext cx="1623332" cy="302212"/>
              </a:xfrm>
              <a:custGeom>
                <a:avLst/>
                <a:gdLst>
                  <a:gd name="connsiteX0" fmla="*/ 199266 w 1785665"/>
                  <a:gd name="connsiteY0" fmla="*/ 0 h 369332"/>
                  <a:gd name="connsiteX1" fmla="*/ 1586398 w 1785665"/>
                  <a:gd name="connsiteY1" fmla="*/ 0 h 369332"/>
                  <a:gd name="connsiteX2" fmla="*/ 1659329 w 1785665"/>
                  <a:gd name="connsiteY2" fmla="*/ 88393 h 369332"/>
                  <a:gd name="connsiteX3" fmla="*/ 1775638 w 1785665"/>
                  <a:gd name="connsiteY3" fmla="*/ 330336 h 369332"/>
                  <a:gd name="connsiteX4" fmla="*/ 1785665 w 1785665"/>
                  <a:gd name="connsiteY4" fmla="*/ 369332 h 369332"/>
                  <a:gd name="connsiteX5" fmla="*/ 0 w 1785665"/>
                  <a:gd name="connsiteY5" fmla="*/ 369332 h 369332"/>
                  <a:gd name="connsiteX6" fmla="*/ 10027 w 1785665"/>
                  <a:gd name="connsiteY6" fmla="*/ 330336 h 369332"/>
                  <a:gd name="connsiteX7" fmla="*/ 126336 w 1785665"/>
                  <a:gd name="connsiteY7" fmla="*/ 88393 h 36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5665" h="369332">
                    <a:moveTo>
                      <a:pt x="199266" y="0"/>
                    </a:moveTo>
                    <a:lnTo>
                      <a:pt x="1586398" y="0"/>
                    </a:lnTo>
                    <a:lnTo>
                      <a:pt x="1659329" y="88393"/>
                    </a:lnTo>
                    <a:cubicBezTo>
                      <a:pt x="1709163" y="162158"/>
                      <a:pt x="1748630" y="243502"/>
                      <a:pt x="1775638" y="330336"/>
                    </a:cubicBezTo>
                    <a:lnTo>
                      <a:pt x="1785665" y="369332"/>
                    </a:lnTo>
                    <a:lnTo>
                      <a:pt x="0" y="369332"/>
                    </a:lnTo>
                    <a:lnTo>
                      <a:pt x="10027" y="330336"/>
                    </a:lnTo>
                    <a:cubicBezTo>
                      <a:pt x="37035" y="243502"/>
                      <a:pt x="76501" y="162158"/>
                      <a:pt x="126336" y="88393"/>
                    </a:cubicBezTo>
                    <a:close/>
                  </a:path>
                </a:pathLst>
              </a:custGeom>
              <a:solidFill>
                <a:srgbClr val="CCCCCC"/>
              </a:solidFill>
            </p:spPr>
            <p:txBody>
              <a:bodyPr wrap="none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ko-KR" altLang="en-US" sz="1600" b="1">
                    <a:latin typeface="나눔바른고딕"/>
                    <a:ea typeface="나눔바른고딕"/>
                    <a:cs typeface="함초롬돋움"/>
                  </a:rPr>
                  <a:t>종합적 판단</a:t>
                </a:r>
                <a:endParaRPr lang="ko-KR" altLang="en-US" sz="1400">
                  <a:latin typeface="나눔바른고딕"/>
                  <a:ea typeface="나눔바른고딕"/>
                </a:endParaRPr>
              </a:p>
            </p:txBody>
          </p:sp>
        </p:grpSp>
        <p:sp>
          <p:nvSpPr>
            <p:cNvPr id="37" name="Rectangle 6"/>
            <p:cNvSpPr>
              <a:spLocks noChangeArrowheads="1"/>
            </p:cNvSpPr>
            <p:nvPr/>
          </p:nvSpPr>
          <p:spPr bwMode="white">
            <a:xfrm>
              <a:off x="6198283" y="4656749"/>
              <a:ext cx="2024395" cy="6957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spcBef>
                  <a:spcPct val="0"/>
                </a:spcBef>
                <a:defRPr lang="ko-KR" altLang="en-US"/>
              </a:pPr>
              <a:r>
                <a:rPr lang="ko-KR" altLang="en-US" sz="2000" b="1">
                  <a:solidFill>
                    <a:srgbClr val="C00000"/>
                  </a:solidFill>
                  <a:latin typeface="나눔바른고딕"/>
                  <a:ea typeface="나눔바른고딕"/>
                  <a:cs typeface="함초롬돋움"/>
                </a:rPr>
                <a:t>직장 내 괴롭힘에 해당되지 않음</a:t>
              </a:r>
            </a:p>
          </p:txBody>
        </p:sp>
      </p:grpSp>
      <p:sp>
        <p:nvSpPr>
          <p:cNvPr id="40" name="Rectangle 4"/>
          <p:cNvSpPr>
            <a:spLocks noChangeArrowheads="1"/>
          </p:cNvSpPr>
          <p:nvPr/>
        </p:nvSpPr>
        <p:spPr bwMode="white">
          <a:xfrm>
            <a:off x="779656" y="4636021"/>
            <a:ext cx="7517107" cy="1874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‘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영업소 실적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부진’이라는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객관적 사실을 이유로 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영업소 관리책임자에게 상위등급 이하의 평정을 부여하는 것은 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평정자의 정당한 업무범위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(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권한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)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에 속함</a:t>
            </a: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endParaRPr lang="ko-KR" altLang="en-US" sz="10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당사자가 승진누락에 대한 괴로움은 겪었으나 불합리한 평가나 의도적 괴롭힘으로 보이는 사실관계가 없으므로 법상 직장 내 괴롭힘으로 보기 </a:t>
            </a:r>
            <a:r>
              <a:rPr lang="ko-KR" altLang="en-US" sz="160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힘듬</a:t>
            </a:r>
            <a:endParaRPr lang="ko-KR" altLang="en-US" sz="1600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3">
            <a:grayscl/>
          </a:blip>
          <a:stretch>
            <a:fillRect/>
          </a:stretch>
        </p:blipFill>
        <p:spPr>
          <a:xfrm>
            <a:off x="545175" y="4736689"/>
            <a:ext cx="226027" cy="226027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3">
            <a:grayscl/>
          </a:blip>
          <a:stretch>
            <a:fillRect/>
          </a:stretch>
        </p:blipFill>
        <p:spPr>
          <a:xfrm>
            <a:off x="545175" y="5888463"/>
            <a:ext cx="226027" cy="226027"/>
          </a:xfrm>
          <a:prstGeom prst="rect">
            <a:avLst/>
          </a:prstGeom>
        </p:spPr>
      </p:pic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CA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95212" y="1746754"/>
            <a:ext cx="2053541" cy="687981"/>
          </a:xfrm>
          <a:prstGeom prst="rect">
            <a:avLst/>
          </a:prstGeom>
          <a:solidFill>
            <a:srgbClr val="E785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2397626" y="4288155"/>
            <a:ext cx="4348747" cy="491490"/>
            <a:chOff x="2397626" y="3737449"/>
            <a:chExt cx="4348747" cy="49149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사각형: 둥근 모서리 7"/>
            <p:cNvSpPr/>
            <p:nvPr/>
          </p:nvSpPr>
          <p:spPr>
            <a:xfrm>
              <a:off x="2397626" y="3851321"/>
              <a:ext cx="4348747" cy="372740"/>
            </a:xfrm>
            <a:prstGeom prst="roundRect">
              <a:avLst>
                <a:gd name="adj" fmla="val 50000"/>
              </a:avLst>
            </a:prstGeom>
            <a:solidFill>
              <a:srgbClr val="E785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white">
            <a:xfrm>
              <a:off x="2570970" y="3737449"/>
              <a:ext cx="4002058" cy="4914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취업규칙 작성</a:t>
              </a: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397626" y="4840605"/>
            <a:ext cx="4348747" cy="492585"/>
            <a:chOff x="2397626" y="3731476"/>
            <a:chExt cx="4348747" cy="4925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사각형: 둥근 모서리 14"/>
            <p:cNvSpPr/>
            <p:nvPr/>
          </p:nvSpPr>
          <p:spPr>
            <a:xfrm>
              <a:off x="2397626" y="3851321"/>
              <a:ext cx="4348747" cy="372740"/>
            </a:xfrm>
            <a:prstGeom prst="roundRect">
              <a:avLst>
                <a:gd name="adj" fmla="val 50000"/>
              </a:avLst>
            </a:prstGeom>
            <a:solidFill>
              <a:srgbClr val="E785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white">
            <a:xfrm>
              <a:off x="2570970" y="3731476"/>
              <a:ext cx="4002058" cy="4914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사내 규범 마련하기</a:t>
              </a:r>
            </a:p>
          </p:txBody>
        </p:sp>
      </p:grpSp>
      <p:pic>
        <p:nvPicPr>
          <p:cNvPr id="19" name="그래픽 18"/>
          <p:cNvPicPr>
            <a:picLocks noChangeAspect="1"/>
          </p:cNvPicPr>
          <p:nvPr/>
        </p:nvPicPr>
        <p:blipFill rotWithShape="1">
          <a:blip r:embed="rId2"/>
          <a:srcRect t="890" r="14240" b="-890"/>
          <a:stretch>
            <a:fillRect/>
          </a:stretch>
        </p:blipFill>
        <p:spPr>
          <a:xfrm>
            <a:off x="7059274" y="592446"/>
            <a:ext cx="2082353" cy="19668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3"/>
          <a:srcRect l="42300" t="9180" b="22700"/>
          <a:stretch>
            <a:fillRect/>
          </a:stretch>
        </p:blipFill>
        <p:spPr>
          <a:xfrm flipH="1">
            <a:off x="9525" y="384954"/>
            <a:ext cx="3395539" cy="283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4"/>
          <p:cNvSpPr>
            <a:spLocks noChangeArrowheads="1"/>
          </p:cNvSpPr>
          <p:nvPr/>
        </p:nvSpPr>
        <p:spPr bwMode="white">
          <a:xfrm>
            <a:off x="617565" y="1525905"/>
            <a:ext cx="7859634" cy="271081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440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PART 5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440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괴롭힘 관련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440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사내 규범</a:t>
            </a:r>
            <a:r>
              <a:rPr lang="en-US" altLang="ko-KR" sz="440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(</a:t>
            </a:r>
            <a:r>
              <a:rPr lang="ko-KR" altLang="en-US" sz="440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취업규칙</a:t>
            </a:r>
            <a:r>
              <a:rPr lang="en-US" altLang="ko-KR" sz="440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) </a:t>
            </a:r>
            <a:r>
              <a:rPr lang="ko-KR" altLang="en-US" sz="440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마련하기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5" name="직사각형 4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FDA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9" name="사각형: 둥근 위쪽 모서리 8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" name="평행 사변형 1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D87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평행 사변형 11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FDA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FDA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27426" y="240030"/>
              <a:ext cx="1926364" cy="46073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취업규칙 작성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D87C02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5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관련 </a:t>
              </a:r>
              <a:b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</a:b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사내 규범</a:t>
              </a: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(</a:t>
              </a: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취업규칙</a:t>
              </a: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) </a:t>
              </a: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마련하기</a:t>
              </a:r>
            </a:p>
          </p:txBody>
        </p:sp>
      </p:grpSp>
      <p:grpSp>
        <p:nvGrpSpPr>
          <p:cNvPr id="202" name="그룹 201"/>
          <p:cNvGrpSpPr/>
          <p:nvPr/>
        </p:nvGrpSpPr>
        <p:grpSpPr>
          <a:xfrm>
            <a:off x="1651347" y="999772"/>
            <a:ext cx="6722243" cy="980895"/>
            <a:chOff x="1651347" y="1015444"/>
            <a:chExt cx="6722243" cy="980895"/>
          </a:xfrm>
        </p:grpSpPr>
        <p:grpSp>
          <p:nvGrpSpPr>
            <p:cNvPr id="197" name="그룹 196"/>
            <p:cNvGrpSpPr/>
            <p:nvPr/>
          </p:nvGrpSpPr>
          <p:grpSpPr>
            <a:xfrm>
              <a:off x="1651347" y="1368511"/>
              <a:ext cx="6722243" cy="627828"/>
              <a:chOff x="1651347" y="1368511"/>
              <a:chExt cx="6722243" cy="627828"/>
            </a:xfrm>
          </p:grpSpPr>
          <p:sp>
            <p:nvSpPr>
              <p:cNvPr id="15" name="사각형: 둥근 모서리 14"/>
              <p:cNvSpPr/>
              <p:nvPr/>
            </p:nvSpPr>
            <p:spPr>
              <a:xfrm>
                <a:off x="1651347" y="1368511"/>
                <a:ext cx="6722243" cy="627828"/>
              </a:xfrm>
              <a:prstGeom prst="roundRect">
                <a:avLst>
                  <a:gd name="adj" fmla="val 0"/>
                </a:avLst>
              </a:prstGeom>
              <a:solidFill>
                <a:srgbClr val="FFF4E5"/>
              </a:solidFill>
              <a:ln>
                <a:noFill/>
              </a:ln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689447" y="1380371"/>
                <a:ext cx="6209940" cy="604108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개정된 근로기준법(제93조제11호)에 따라 취업규칙에 '직장 내 괴롭힘의 예방 및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발생 시 조치등에 관한 사항'을 반드시 기재</a:t>
                </a:r>
              </a:p>
            </p:txBody>
          </p:sp>
        </p:grpSp>
        <p:sp>
          <p:nvSpPr>
            <p:cNvPr id="48" name="직사각형 47"/>
            <p:cNvSpPr/>
            <p:nvPr/>
          </p:nvSpPr>
          <p:spPr>
            <a:xfrm>
              <a:off x="1681082" y="1015444"/>
              <a:ext cx="1782208" cy="338535"/>
            </a:xfrm>
            <a:prstGeom prst="rect">
              <a:avLst/>
            </a:prstGeom>
            <a:effectLst/>
          </p:spPr>
          <p:txBody>
            <a:bodyPr vert="horz" wrap="square" lIns="91440" tIns="45720" rIns="91440" bIns="45720">
              <a:noAutofit/>
            </a:bodyPr>
            <a:lstStyle/>
            <a:p>
              <a:pPr lvl="0">
                <a:defRPr lang="ko-KR" altLang="en-US"/>
              </a:pPr>
              <a:r>
                <a:rPr lang="ko-KR" altLang="en-US" sz="1600" b="1">
                  <a:solidFill>
                    <a:srgbClr val="7F3F30"/>
                  </a:solidFill>
                  <a:latin typeface="나눔바른고딕"/>
                  <a:ea typeface="나눔바른고딕"/>
                  <a:cs typeface="함초롬돋움"/>
                </a:rPr>
                <a:t>법적 근거</a:t>
              </a:r>
              <a:endParaRPr lang="ko-KR" altLang="en-US" sz="1600">
                <a:solidFill>
                  <a:srgbClr val="7F3F30"/>
                </a:solidFill>
                <a:latin typeface="나눔바른고딕"/>
                <a:ea typeface="나눔바른고딕"/>
              </a:endParaRPr>
            </a:p>
          </p:txBody>
        </p:sp>
      </p:grpSp>
      <p:sp>
        <p:nvSpPr>
          <p:cNvPr id="63" name="직각 삼각형 62"/>
          <p:cNvSpPr/>
          <p:nvPr/>
        </p:nvSpPr>
        <p:spPr>
          <a:xfrm rot="5400000">
            <a:off x="1648763" y="1006097"/>
            <a:ext cx="139201" cy="139201"/>
          </a:xfrm>
          <a:prstGeom prst="rtTriangle">
            <a:avLst/>
          </a:prstGeom>
          <a:solidFill>
            <a:srgbClr val="7F3F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93" name="그룹 192"/>
          <p:cNvGrpSpPr/>
          <p:nvPr/>
        </p:nvGrpSpPr>
        <p:grpSpPr>
          <a:xfrm>
            <a:off x="784077" y="2144638"/>
            <a:ext cx="676403" cy="676403"/>
            <a:chOff x="784077" y="2164893"/>
            <a:chExt cx="676403" cy="676403"/>
          </a:xfrm>
        </p:grpSpPr>
        <p:sp>
          <p:nvSpPr>
            <p:cNvPr id="117" name="타원 116"/>
            <p:cNvSpPr/>
            <p:nvPr/>
          </p:nvSpPr>
          <p:spPr>
            <a:xfrm>
              <a:off x="784077" y="2164893"/>
              <a:ext cx="676403" cy="676403"/>
            </a:xfrm>
            <a:prstGeom prst="ellipse">
              <a:avLst/>
            </a:prstGeom>
            <a:solidFill>
              <a:srgbClr val="B2594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pic>
          <p:nvPicPr>
            <p:cNvPr id="168" name="그림 167" descr="벡터그래픽이(가) 표시된 사진  자동 생성된 설명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831702" y="2254443"/>
              <a:ext cx="581151" cy="581151"/>
            </a:xfrm>
            <a:custGeom>
              <a:avLst/>
              <a:gdLst>
                <a:gd name="connsiteX0" fmla="*/ 0 w 528350"/>
                <a:gd name="connsiteY0" fmla="*/ 0 h 528350"/>
                <a:gd name="connsiteX1" fmla="*/ 528350 w 528350"/>
                <a:gd name="connsiteY1" fmla="*/ 0 h 528350"/>
                <a:gd name="connsiteX2" fmla="*/ 528350 w 528350"/>
                <a:gd name="connsiteY2" fmla="*/ 398967 h 528350"/>
                <a:gd name="connsiteX3" fmla="*/ 503333 w 528350"/>
                <a:gd name="connsiteY3" fmla="*/ 429287 h 528350"/>
                <a:gd name="connsiteX4" fmla="*/ 264175 w 528350"/>
                <a:gd name="connsiteY4" fmla="*/ 528350 h 528350"/>
                <a:gd name="connsiteX5" fmla="*/ 25017 w 528350"/>
                <a:gd name="connsiteY5" fmla="*/ 429287 h 528350"/>
                <a:gd name="connsiteX6" fmla="*/ 0 w 528350"/>
                <a:gd name="connsiteY6" fmla="*/ 398967 h 52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350" h="528350">
                  <a:moveTo>
                    <a:pt x="0" y="0"/>
                  </a:moveTo>
                  <a:lnTo>
                    <a:pt x="528350" y="0"/>
                  </a:lnTo>
                  <a:lnTo>
                    <a:pt x="528350" y="398967"/>
                  </a:lnTo>
                  <a:lnTo>
                    <a:pt x="503333" y="429287"/>
                  </a:lnTo>
                  <a:cubicBezTo>
                    <a:pt x="442127" y="490493"/>
                    <a:pt x="357572" y="528350"/>
                    <a:pt x="264175" y="528350"/>
                  </a:cubicBezTo>
                  <a:cubicBezTo>
                    <a:pt x="170778" y="528350"/>
                    <a:pt x="86223" y="490493"/>
                    <a:pt x="25017" y="429287"/>
                  </a:cubicBezTo>
                  <a:lnTo>
                    <a:pt x="0" y="398967"/>
                  </a:lnTo>
                  <a:close/>
                </a:path>
              </a:pathLst>
            </a:custGeom>
          </p:spPr>
        </p:pic>
      </p:grpSp>
      <p:grpSp>
        <p:nvGrpSpPr>
          <p:cNvPr id="203" name="그룹 202"/>
          <p:cNvGrpSpPr/>
          <p:nvPr/>
        </p:nvGrpSpPr>
        <p:grpSpPr>
          <a:xfrm>
            <a:off x="1651347" y="2126853"/>
            <a:ext cx="6739946" cy="711971"/>
            <a:chOff x="1651347" y="2151641"/>
            <a:chExt cx="6739946" cy="711971"/>
          </a:xfrm>
        </p:grpSpPr>
        <p:grpSp>
          <p:nvGrpSpPr>
            <p:cNvPr id="198" name="그룹 197"/>
            <p:cNvGrpSpPr/>
            <p:nvPr/>
          </p:nvGrpSpPr>
          <p:grpSpPr>
            <a:xfrm>
              <a:off x="1651347" y="2496947"/>
              <a:ext cx="6739946" cy="366665"/>
              <a:chOff x="1651347" y="2496947"/>
              <a:chExt cx="6739946" cy="366665"/>
            </a:xfrm>
          </p:grpSpPr>
          <p:sp>
            <p:nvSpPr>
              <p:cNvPr id="186" name="사각형: 둥근 모서리 185"/>
              <p:cNvSpPr/>
              <p:nvPr/>
            </p:nvSpPr>
            <p:spPr>
              <a:xfrm>
                <a:off x="1651347" y="2496947"/>
                <a:ext cx="6722243" cy="366665"/>
              </a:xfrm>
              <a:prstGeom prst="roundRect">
                <a:avLst>
                  <a:gd name="adj" fmla="val 0"/>
                </a:avLst>
              </a:prstGeom>
              <a:solidFill>
                <a:srgbClr val="FFF4E5"/>
              </a:solidFill>
              <a:ln>
                <a:noFill/>
              </a:ln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122" name="직사각형 121"/>
              <p:cNvSpPr/>
              <p:nvPr/>
            </p:nvSpPr>
            <p:spPr>
              <a:xfrm>
                <a:off x="1689446" y="2506661"/>
                <a:ext cx="6701846" cy="347237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사업장의 </a:t>
                </a:r>
                <a:r>
                  <a:rPr lang="en-US" altLang="ko-KR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'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직장 내 괴롭힘의 예방 및 발생 시 </a:t>
                </a:r>
                <a:r>
                  <a:rPr lang="ko-KR" altLang="en-US" sz="14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조치등에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관한 사항</a:t>
                </a:r>
                <a:r>
                  <a:rPr lang="en-US" altLang="ko-KR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' 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등에 대해 취업규칙 안 마련</a:t>
                </a:r>
              </a:p>
            </p:txBody>
          </p:sp>
        </p:grpSp>
        <p:sp>
          <p:nvSpPr>
            <p:cNvPr id="120" name="직사각형 119"/>
            <p:cNvSpPr/>
            <p:nvPr/>
          </p:nvSpPr>
          <p:spPr>
            <a:xfrm>
              <a:off x="1681082" y="2151641"/>
              <a:ext cx="1505983" cy="338535"/>
            </a:xfrm>
            <a:prstGeom prst="rect">
              <a:avLst/>
            </a:prstGeom>
            <a:effectLst/>
          </p:spPr>
          <p:txBody>
            <a:bodyPr vert="horz" wrap="none" lIns="91440" tIns="45720" rIns="91440" bIns="45720">
              <a:noAutofit/>
            </a:bodyPr>
            <a:lstStyle/>
            <a:p>
              <a:pPr lvl="0">
                <a:defRPr lang="ko-KR" altLang="en-US"/>
              </a:pPr>
              <a:r>
                <a:rPr lang="ko-KR" altLang="en-US" sz="1600" b="1">
                  <a:solidFill>
                    <a:srgbClr val="7F3F30"/>
                  </a:solidFill>
                  <a:latin typeface="나눔바른고딕"/>
                  <a:ea typeface="나눔바른고딕"/>
                  <a:cs typeface="함초롬돋움"/>
                </a:rPr>
                <a:t>취업규칙안 마련</a:t>
              </a:r>
            </a:p>
          </p:txBody>
        </p:sp>
      </p:grpSp>
      <p:sp>
        <p:nvSpPr>
          <p:cNvPr id="64" name="직각 삼각형 63"/>
          <p:cNvSpPr/>
          <p:nvPr/>
        </p:nvSpPr>
        <p:spPr>
          <a:xfrm rot="5400000">
            <a:off x="1648763" y="2123131"/>
            <a:ext cx="139201" cy="139201"/>
          </a:xfrm>
          <a:prstGeom prst="rtTriangle">
            <a:avLst/>
          </a:prstGeom>
          <a:solidFill>
            <a:srgbClr val="7F3F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94" name="그룹 193"/>
          <p:cNvGrpSpPr/>
          <p:nvPr/>
        </p:nvGrpSpPr>
        <p:grpSpPr>
          <a:xfrm>
            <a:off x="784077" y="3370744"/>
            <a:ext cx="676403" cy="676403"/>
            <a:chOff x="784077" y="3287083"/>
            <a:chExt cx="676403" cy="676403"/>
          </a:xfrm>
        </p:grpSpPr>
        <p:sp>
          <p:nvSpPr>
            <p:cNvPr id="126" name="타원 125"/>
            <p:cNvSpPr/>
            <p:nvPr/>
          </p:nvSpPr>
          <p:spPr>
            <a:xfrm>
              <a:off x="784077" y="3287083"/>
              <a:ext cx="676403" cy="676403"/>
            </a:xfrm>
            <a:prstGeom prst="ellipse">
              <a:avLst/>
            </a:prstGeom>
            <a:solidFill>
              <a:srgbClr val="B2594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pic>
          <p:nvPicPr>
            <p:cNvPr id="170" name="그림 169"/>
            <p:cNvPicPr>
              <a:picLocks noChangeAspect="1"/>
            </p:cNvPicPr>
            <p:nvPr/>
          </p:nvPicPr>
          <p:blipFill rotWithShape="1">
            <a:blip r:embed="rId3"/>
            <a:srcRect b="6760"/>
            <a:stretch>
              <a:fillRect/>
            </a:stretch>
          </p:blipFill>
          <p:spPr>
            <a:xfrm>
              <a:off x="799886" y="3349038"/>
              <a:ext cx="654855" cy="610558"/>
            </a:xfrm>
            <a:custGeom>
              <a:avLst/>
              <a:gdLst>
                <a:gd name="connsiteX0" fmla="*/ 117975 w 648409"/>
                <a:gd name="connsiteY0" fmla="*/ 0 h 604548"/>
                <a:gd name="connsiteX1" fmla="*/ 530434 w 648409"/>
                <a:gd name="connsiteY1" fmla="*/ 0 h 604548"/>
                <a:gd name="connsiteX2" fmla="*/ 563362 w 648409"/>
                <a:gd name="connsiteY2" fmla="*/ 27169 h 604548"/>
                <a:gd name="connsiteX3" fmla="*/ 635846 w 648409"/>
                <a:gd name="connsiteY3" fmla="*/ 134676 h 604548"/>
                <a:gd name="connsiteX4" fmla="*/ 648409 w 648409"/>
                <a:gd name="connsiteY4" fmla="*/ 175148 h 604548"/>
                <a:gd name="connsiteX5" fmla="*/ 648409 w 648409"/>
                <a:gd name="connsiteY5" fmla="*/ 357506 h 604548"/>
                <a:gd name="connsiteX6" fmla="*/ 635846 w 648409"/>
                <a:gd name="connsiteY6" fmla="*/ 397978 h 604548"/>
                <a:gd name="connsiteX7" fmla="*/ 324204 w 648409"/>
                <a:gd name="connsiteY7" fmla="*/ 604548 h 604548"/>
                <a:gd name="connsiteX8" fmla="*/ 12562 w 648409"/>
                <a:gd name="connsiteY8" fmla="*/ 397978 h 604548"/>
                <a:gd name="connsiteX9" fmla="*/ 0 w 648409"/>
                <a:gd name="connsiteY9" fmla="*/ 357509 h 604548"/>
                <a:gd name="connsiteX10" fmla="*/ 0 w 648409"/>
                <a:gd name="connsiteY10" fmla="*/ 175145 h 604548"/>
                <a:gd name="connsiteX11" fmla="*/ 12562 w 648409"/>
                <a:gd name="connsiteY11" fmla="*/ 134676 h 604548"/>
                <a:gd name="connsiteX12" fmla="*/ 85046 w 648409"/>
                <a:gd name="connsiteY12" fmla="*/ 27169 h 604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8409" h="604548">
                  <a:moveTo>
                    <a:pt x="117975" y="0"/>
                  </a:moveTo>
                  <a:lnTo>
                    <a:pt x="530434" y="0"/>
                  </a:lnTo>
                  <a:lnTo>
                    <a:pt x="563362" y="27169"/>
                  </a:lnTo>
                  <a:cubicBezTo>
                    <a:pt x="593965" y="57772"/>
                    <a:pt x="618731" y="94212"/>
                    <a:pt x="635846" y="134676"/>
                  </a:cubicBezTo>
                  <a:lnTo>
                    <a:pt x="648409" y="175148"/>
                  </a:lnTo>
                  <a:lnTo>
                    <a:pt x="648409" y="357506"/>
                  </a:lnTo>
                  <a:lnTo>
                    <a:pt x="635846" y="397978"/>
                  </a:lnTo>
                  <a:cubicBezTo>
                    <a:pt x="584501" y="519370"/>
                    <a:pt x="464300" y="604548"/>
                    <a:pt x="324204" y="604548"/>
                  </a:cubicBezTo>
                  <a:cubicBezTo>
                    <a:pt x="184109" y="604548"/>
                    <a:pt x="63907" y="519370"/>
                    <a:pt x="12562" y="397978"/>
                  </a:cubicBezTo>
                  <a:lnTo>
                    <a:pt x="0" y="357509"/>
                  </a:lnTo>
                  <a:lnTo>
                    <a:pt x="0" y="175145"/>
                  </a:lnTo>
                  <a:lnTo>
                    <a:pt x="12562" y="134676"/>
                  </a:lnTo>
                  <a:cubicBezTo>
                    <a:pt x="29677" y="94212"/>
                    <a:pt x="54443" y="57772"/>
                    <a:pt x="85046" y="27169"/>
                  </a:cubicBezTo>
                  <a:close/>
                </a:path>
              </a:pathLst>
            </a:custGeom>
          </p:spPr>
        </p:pic>
      </p:grpSp>
      <p:grpSp>
        <p:nvGrpSpPr>
          <p:cNvPr id="204" name="그룹 203"/>
          <p:cNvGrpSpPr/>
          <p:nvPr/>
        </p:nvGrpSpPr>
        <p:grpSpPr>
          <a:xfrm>
            <a:off x="1651347" y="3002497"/>
            <a:ext cx="6790077" cy="1412896"/>
            <a:chOff x="1651347" y="3032059"/>
            <a:chExt cx="6790077" cy="1412896"/>
          </a:xfrm>
        </p:grpSpPr>
        <p:sp>
          <p:nvSpPr>
            <p:cNvPr id="129" name="직사각형 128"/>
            <p:cNvSpPr/>
            <p:nvPr/>
          </p:nvSpPr>
          <p:spPr>
            <a:xfrm>
              <a:off x="1681082" y="3032059"/>
              <a:ext cx="1410733" cy="338917"/>
            </a:xfrm>
            <a:prstGeom prst="rect">
              <a:avLst/>
            </a:prstGeom>
            <a:effectLst/>
          </p:spPr>
          <p:txBody>
            <a:bodyPr vert="horz" wrap="none" lIns="91440" tIns="45720" rIns="91440" bIns="45720">
              <a:noAutofit/>
            </a:bodyPr>
            <a:lstStyle/>
            <a:p>
              <a:pPr lvl="0">
                <a:defRPr lang="ko-KR" altLang="en-US"/>
              </a:pPr>
              <a:r>
                <a:rPr lang="ko-KR" altLang="en-US" sz="1600" b="1" dirty="0">
                  <a:solidFill>
                    <a:srgbClr val="7F3F30"/>
                  </a:solidFill>
                  <a:latin typeface="나눔바른고딕"/>
                  <a:ea typeface="나눔바른고딕"/>
                  <a:cs typeface="함초롬돋움"/>
                </a:rPr>
                <a:t>의견 청취</a:t>
              </a:r>
              <a:r>
                <a:rPr lang="en-US" altLang="ko-KR" sz="1600" b="1" dirty="0">
                  <a:solidFill>
                    <a:srgbClr val="7F3F3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 b="1" dirty="0">
                  <a:solidFill>
                    <a:srgbClr val="7F3F30"/>
                  </a:solidFill>
                  <a:latin typeface="나눔바른고딕"/>
                  <a:ea typeface="나눔바른고딕"/>
                  <a:cs typeface="함초롬돋움"/>
                </a:rPr>
                <a:t>동의</a:t>
              </a:r>
            </a:p>
          </p:txBody>
        </p:sp>
        <p:grpSp>
          <p:nvGrpSpPr>
            <p:cNvPr id="199" name="그룹 198"/>
            <p:cNvGrpSpPr/>
            <p:nvPr/>
          </p:nvGrpSpPr>
          <p:grpSpPr>
            <a:xfrm>
              <a:off x="1651347" y="3364955"/>
              <a:ext cx="6790077" cy="1080000"/>
              <a:chOff x="1651347" y="3364955"/>
              <a:chExt cx="6790077" cy="1080000"/>
            </a:xfrm>
          </p:grpSpPr>
          <p:sp>
            <p:nvSpPr>
              <p:cNvPr id="187" name="사각형: 둥근 모서리 186"/>
              <p:cNvSpPr/>
              <p:nvPr/>
            </p:nvSpPr>
            <p:spPr>
              <a:xfrm>
                <a:off x="1651347" y="3364955"/>
                <a:ext cx="6732000" cy="1080000"/>
              </a:xfrm>
              <a:prstGeom prst="roundRect">
                <a:avLst>
                  <a:gd name="adj" fmla="val 0"/>
                </a:avLst>
              </a:prstGeom>
              <a:solidFill>
                <a:srgbClr val="FFF4E5"/>
              </a:solidFill>
              <a:ln>
                <a:noFill/>
              </a:ln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131" name="직사각형 130"/>
              <p:cNvSpPr/>
              <p:nvPr/>
            </p:nvSpPr>
            <p:spPr>
              <a:xfrm>
                <a:off x="1952682" y="3374939"/>
                <a:ext cx="6488742" cy="1060032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ct val="0"/>
                  </a:spcBef>
                  <a:spcAft>
                    <a:spcPts val="400"/>
                  </a:spcAft>
                  <a:defRPr lang="ko-KR" altLang="en-US"/>
                </a:pP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예방 및 발생 시 조치절차는 근로자 과반수의 의견을 들어 정함</a:t>
                </a:r>
              </a:p>
              <a:p>
                <a:pPr>
                  <a:lnSpc>
                    <a:spcPct val="110000"/>
                  </a:lnSpc>
                  <a:spcBef>
                    <a:spcPct val="0"/>
                  </a:spcBef>
                  <a:spcAft>
                    <a:spcPts val="400"/>
                  </a:spcAft>
                  <a:defRPr lang="ko-KR" altLang="en-US"/>
                </a:pP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행위자 징계규정의 신설</a:t>
                </a:r>
                <a:r>
                  <a:rPr lang="en-US" altLang="ko-KR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·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강화는 근로조건 불이익 변경에 해당하므로 근로자 과반수 동의를 얻을 필요가 있음</a:t>
                </a:r>
                <a:r>
                  <a:rPr lang="en-US" altLang="ko-KR" sz="1300" dirty="0">
                    <a:solidFill>
                      <a:schemeClr val="accent1"/>
                    </a:solidFill>
                    <a:latin typeface="나눔바른고딕"/>
                    <a:ea typeface="나눔바른고딕"/>
                    <a:cs typeface="함초롬돋움"/>
                  </a:rPr>
                  <a:t>(</a:t>
                </a:r>
                <a:r>
                  <a:rPr lang="ko-KR" altLang="en-US" sz="1300" dirty="0">
                    <a:solidFill>
                      <a:schemeClr val="accent1"/>
                    </a:solidFill>
                    <a:latin typeface="나눔바른고딕"/>
                    <a:ea typeface="나눔바른고딕"/>
                    <a:cs typeface="함초롬돋움"/>
                  </a:rPr>
                  <a:t>징계사유 추가는 법상 필수 기재사항은 아니나</a:t>
                </a:r>
                <a:r>
                  <a:rPr lang="en-US" altLang="ko-KR" sz="1300" dirty="0">
                    <a:solidFill>
                      <a:schemeClr val="accent1"/>
                    </a:solidFill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sz="1300" dirty="0">
                    <a:solidFill>
                      <a:schemeClr val="accent1"/>
                    </a:solidFill>
                    <a:latin typeface="나눔바른고딕"/>
                    <a:ea typeface="나눔바른고딕"/>
                    <a:cs typeface="함초롬돋움"/>
                  </a:rPr>
                  <a:t>징계사유를 명확히 한다는 측면에서 징계사유에 명시하는 것이 </a:t>
                </a:r>
                <a:r>
                  <a:rPr lang="ko-KR" altLang="en-US" sz="1300" dirty="0" err="1">
                    <a:solidFill>
                      <a:schemeClr val="accent1"/>
                    </a:solidFill>
                    <a:latin typeface="나눔바른고딕"/>
                    <a:ea typeface="나눔바른고딕"/>
                    <a:cs typeface="함초롬돋움"/>
                  </a:rPr>
                  <a:t>바람직</a:t>
                </a:r>
                <a:r>
                  <a:rPr lang="en-US" altLang="ko-KR" sz="1300" dirty="0">
                    <a:solidFill>
                      <a:schemeClr val="accent1"/>
                    </a:solidFill>
                    <a:latin typeface="나눔바른고딕"/>
                    <a:ea typeface="나눔바른고딕"/>
                    <a:cs typeface="함초롬돋움"/>
                  </a:rPr>
                  <a:t>)</a:t>
                </a:r>
              </a:p>
            </p:txBody>
          </p:sp>
          <p:pic>
            <p:nvPicPr>
              <p:cNvPr id="178" name="그림 177"/>
              <p:cNvPicPr>
                <a:picLocks noChangeAspect="1"/>
              </p:cNvPicPr>
              <p:nvPr/>
            </p:nvPicPr>
            <p:blipFill rotWithShape="1">
              <a:blip r:embed="rId4">
                <a:grayscl/>
              </a:blip>
              <a:stretch>
                <a:fillRect/>
              </a:stretch>
            </p:blipFill>
            <p:spPr>
              <a:xfrm>
                <a:off x="1817010" y="3452456"/>
                <a:ext cx="128078" cy="180000"/>
              </a:xfrm>
              <a:prstGeom prst="rect">
                <a:avLst/>
              </a:prstGeom>
              <a:effectLst/>
            </p:spPr>
          </p:pic>
          <p:pic>
            <p:nvPicPr>
              <p:cNvPr id="179" name="그림 178"/>
              <p:cNvPicPr>
                <a:picLocks noChangeAspect="1"/>
              </p:cNvPicPr>
              <p:nvPr/>
            </p:nvPicPr>
            <p:blipFill rotWithShape="1">
              <a:blip r:embed="rId4">
                <a:grayscl/>
              </a:blip>
              <a:stretch>
                <a:fillRect/>
              </a:stretch>
            </p:blipFill>
            <p:spPr>
              <a:xfrm>
                <a:off x="1817010" y="3744203"/>
                <a:ext cx="128078" cy="180000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65" name="직각 삼각형 64"/>
          <p:cNvSpPr/>
          <p:nvPr/>
        </p:nvSpPr>
        <p:spPr>
          <a:xfrm rot="5400000">
            <a:off x="1648763" y="3033439"/>
            <a:ext cx="139201" cy="139201"/>
          </a:xfrm>
          <a:prstGeom prst="rtTriangle">
            <a:avLst/>
          </a:prstGeom>
          <a:solidFill>
            <a:srgbClr val="7F3F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95" name="그룹 194"/>
          <p:cNvGrpSpPr/>
          <p:nvPr/>
        </p:nvGrpSpPr>
        <p:grpSpPr>
          <a:xfrm>
            <a:off x="784077" y="4724177"/>
            <a:ext cx="676403" cy="676403"/>
            <a:chOff x="784077" y="4773395"/>
            <a:chExt cx="676403" cy="676403"/>
          </a:xfrm>
        </p:grpSpPr>
        <p:sp>
          <p:nvSpPr>
            <p:cNvPr id="135" name="타원 134"/>
            <p:cNvSpPr/>
            <p:nvPr/>
          </p:nvSpPr>
          <p:spPr>
            <a:xfrm>
              <a:off x="784077" y="4773395"/>
              <a:ext cx="676403" cy="676403"/>
            </a:xfrm>
            <a:prstGeom prst="ellipse">
              <a:avLst/>
            </a:prstGeom>
            <a:solidFill>
              <a:srgbClr val="B2594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pic>
          <p:nvPicPr>
            <p:cNvPr id="171" name="그림 170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818688" y="4824705"/>
              <a:ext cx="592833" cy="592833"/>
            </a:xfrm>
            <a:custGeom>
              <a:avLst/>
              <a:gdLst>
                <a:gd name="connsiteX0" fmla="*/ 137419 w 592867"/>
                <a:gd name="connsiteY0" fmla="*/ 0 h 592867"/>
                <a:gd name="connsiteX1" fmla="*/ 471102 w 592867"/>
                <a:gd name="connsiteY1" fmla="*/ 0 h 592867"/>
                <a:gd name="connsiteX2" fmla="*/ 493363 w 592867"/>
                <a:gd name="connsiteY2" fmla="*/ 12083 h 592867"/>
                <a:gd name="connsiteX3" fmla="*/ 584718 w 592867"/>
                <a:gd name="connsiteY3" fmla="*/ 103439 h 592867"/>
                <a:gd name="connsiteX4" fmla="*/ 592867 w 592867"/>
                <a:gd name="connsiteY4" fmla="*/ 118452 h 592867"/>
                <a:gd name="connsiteX5" fmla="*/ 592867 w 592867"/>
                <a:gd name="connsiteY5" fmla="*/ 466630 h 592867"/>
                <a:gd name="connsiteX6" fmla="*/ 584718 w 592867"/>
                <a:gd name="connsiteY6" fmla="*/ 481644 h 592867"/>
                <a:gd name="connsiteX7" fmla="*/ 493363 w 592867"/>
                <a:gd name="connsiteY7" fmla="*/ 572999 h 592867"/>
                <a:gd name="connsiteX8" fmla="*/ 456759 w 592867"/>
                <a:gd name="connsiteY8" fmla="*/ 592867 h 592867"/>
                <a:gd name="connsiteX9" fmla="*/ 151761 w 592867"/>
                <a:gd name="connsiteY9" fmla="*/ 592867 h 592867"/>
                <a:gd name="connsiteX10" fmla="*/ 115158 w 592867"/>
                <a:gd name="connsiteY10" fmla="*/ 572999 h 592867"/>
                <a:gd name="connsiteX11" fmla="*/ 23802 w 592867"/>
                <a:gd name="connsiteY11" fmla="*/ 481644 h 592867"/>
                <a:gd name="connsiteX12" fmla="*/ 0 w 592867"/>
                <a:gd name="connsiteY12" fmla="*/ 437792 h 592867"/>
                <a:gd name="connsiteX13" fmla="*/ 0 w 592867"/>
                <a:gd name="connsiteY13" fmla="*/ 147290 h 592867"/>
                <a:gd name="connsiteX14" fmla="*/ 23802 w 592867"/>
                <a:gd name="connsiteY14" fmla="*/ 103439 h 592867"/>
                <a:gd name="connsiteX15" fmla="*/ 115158 w 592867"/>
                <a:gd name="connsiteY15" fmla="*/ 12083 h 59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2867" h="592867">
                  <a:moveTo>
                    <a:pt x="137419" y="0"/>
                  </a:moveTo>
                  <a:lnTo>
                    <a:pt x="471102" y="0"/>
                  </a:lnTo>
                  <a:lnTo>
                    <a:pt x="493363" y="12083"/>
                  </a:lnTo>
                  <a:cubicBezTo>
                    <a:pt x="529350" y="36396"/>
                    <a:pt x="560406" y="67452"/>
                    <a:pt x="584718" y="103439"/>
                  </a:cubicBezTo>
                  <a:lnTo>
                    <a:pt x="592867" y="118452"/>
                  </a:lnTo>
                  <a:lnTo>
                    <a:pt x="592867" y="466630"/>
                  </a:lnTo>
                  <a:lnTo>
                    <a:pt x="584718" y="481644"/>
                  </a:lnTo>
                  <a:cubicBezTo>
                    <a:pt x="560406" y="517631"/>
                    <a:pt x="529350" y="548687"/>
                    <a:pt x="493363" y="572999"/>
                  </a:cubicBezTo>
                  <a:lnTo>
                    <a:pt x="456759" y="592867"/>
                  </a:lnTo>
                  <a:lnTo>
                    <a:pt x="151761" y="592867"/>
                  </a:lnTo>
                  <a:lnTo>
                    <a:pt x="115158" y="572999"/>
                  </a:lnTo>
                  <a:cubicBezTo>
                    <a:pt x="79171" y="548687"/>
                    <a:pt x="48114" y="517631"/>
                    <a:pt x="23802" y="481644"/>
                  </a:cubicBezTo>
                  <a:lnTo>
                    <a:pt x="0" y="437792"/>
                  </a:lnTo>
                  <a:lnTo>
                    <a:pt x="0" y="147290"/>
                  </a:lnTo>
                  <a:lnTo>
                    <a:pt x="23802" y="103439"/>
                  </a:lnTo>
                  <a:cubicBezTo>
                    <a:pt x="48114" y="67452"/>
                    <a:pt x="79171" y="36396"/>
                    <a:pt x="115158" y="12083"/>
                  </a:cubicBezTo>
                  <a:close/>
                </a:path>
              </a:pathLst>
            </a:custGeom>
          </p:spPr>
        </p:pic>
      </p:grpSp>
      <p:grpSp>
        <p:nvGrpSpPr>
          <p:cNvPr id="205" name="그룹 204"/>
          <p:cNvGrpSpPr/>
          <p:nvPr/>
        </p:nvGrpSpPr>
        <p:grpSpPr>
          <a:xfrm>
            <a:off x="1651347" y="4581537"/>
            <a:ext cx="6722243" cy="961683"/>
            <a:chOff x="1651347" y="4620004"/>
            <a:chExt cx="6722243" cy="961683"/>
          </a:xfrm>
        </p:grpSpPr>
        <p:grpSp>
          <p:nvGrpSpPr>
            <p:cNvPr id="200" name="그룹 199"/>
            <p:cNvGrpSpPr/>
            <p:nvPr/>
          </p:nvGrpSpPr>
          <p:grpSpPr>
            <a:xfrm>
              <a:off x="1651347" y="4976317"/>
              <a:ext cx="6722243" cy="605370"/>
              <a:chOff x="1651347" y="4976317"/>
              <a:chExt cx="6722243" cy="605370"/>
            </a:xfrm>
          </p:grpSpPr>
          <p:sp>
            <p:nvSpPr>
              <p:cNvPr id="188" name="사각형: 둥근 모서리 187"/>
              <p:cNvSpPr/>
              <p:nvPr/>
            </p:nvSpPr>
            <p:spPr>
              <a:xfrm>
                <a:off x="1651347" y="4979376"/>
                <a:ext cx="6722243" cy="599253"/>
              </a:xfrm>
              <a:prstGeom prst="roundRect">
                <a:avLst>
                  <a:gd name="adj" fmla="val 0"/>
                </a:avLst>
              </a:prstGeom>
              <a:solidFill>
                <a:srgbClr val="FFF4E5"/>
              </a:solidFill>
              <a:ln>
                <a:noFill/>
              </a:ln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140" name="직사각형 139"/>
              <p:cNvSpPr/>
              <p:nvPr/>
            </p:nvSpPr>
            <p:spPr>
              <a:xfrm>
                <a:off x="1689447" y="4976317"/>
                <a:ext cx="5875728" cy="605370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상시 </a:t>
                </a:r>
                <a:r>
                  <a:rPr lang="en-US" altLang="ko-KR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10</a:t>
                </a:r>
                <a:r>
                  <a:rPr lang="ko-KR" altLang="en-US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명 이상의 근로자를 사용하는 사용자는 취업규칙을 작성하여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고용노동부장관</a:t>
                </a:r>
                <a:r>
                  <a:rPr lang="en-US" altLang="ko-KR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(</a:t>
                </a:r>
                <a:r>
                  <a:rPr lang="ko-KR" altLang="en-US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관할 고용노동지방관서</a:t>
                </a:r>
                <a:r>
                  <a:rPr lang="en-US" altLang="ko-KR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)</a:t>
                </a:r>
                <a:r>
                  <a:rPr lang="ko-KR" altLang="en-US" sz="140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에 신고</a:t>
                </a:r>
              </a:p>
            </p:txBody>
          </p:sp>
        </p:grpSp>
        <p:sp>
          <p:nvSpPr>
            <p:cNvPr id="138" name="직사각형 137"/>
            <p:cNvSpPr/>
            <p:nvPr/>
          </p:nvSpPr>
          <p:spPr>
            <a:xfrm>
              <a:off x="1700960" y="4620004"/>
              <a:ext cx="556531" cy="338535"/>
            </a:xfrm>
            <a:prstGeom prst="rect">
              <a:avLst/>
            </a:prstGeom>
            <a:effectLst/>
          </p:spPr>
          <p:txBody>
            <a:bodyPr vert="horz" wrap="none" lIns="91440" tIns="45720" rIns="91440" bIns="45720">
              <a:noAutofit/>
            </a:bodyPr>
            <a:lstStyle/>
            <a:p>
              <a:pPr lvl="0">
                <a:defRPr lang="ko-KR" altLang="en-US"/>
              </a:pPr>
              <a:r>
                <a:rPr lang="ko-KR" altLang="en-US" sz="1600" b="1" dirty="0">
                  <a:solidFill>
                    <a:srgbClr val="7F3F30"/>
                  </a:solidFill>
                  <a:latin typeface="나눔바른고딕"/>
                  <a:ea typeface="나눔바른고딕"/>
                  <a:cs typeface="함초롬돋움"/>
                </a:rPr>
                <a:t>신고</a:t>
              </a:r>
            </a:p>
          </p:txBody>
        </p:sp>
      </p:grpSp>
      <p:sp>
        <p:nvSpPr>
          <p:cNvPr id="66" name="직각 삼각형 65"/>
          <p:cNvSpPr/>
          <p:nvPr/>
        </p:nvSpPr>
        <p:spPr>
          <a:xfrm rot="5400000">
            <a:off x="1648763" y="4655345"/>
            <a:ext cx="139201" cy="139201"/>
          </a:xfrm>
          <a:prstGeom prst="rtTriangle">
            <a:avLst/>
          </a:prstGeom>
          <a:solidFill>
            <a:srgbClr val="7F3F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96" name="그룹 195"/>
          <p:cNvGrpSpPr/>
          <p:nvPr/>
        </p:nvGrpSpPr>
        <p:grpSpPr>
          <a:xfrm>
            <a:off x="784077" y="5845710"/>
            <a:ext cx="676403" cy="676403"/>
            <a:chOff x="784077" y="5877609"/>
            <a:chExt cx="676403" cy="676403"/>
          </a:xfrm>
        </p:grpSpPr>
        <p:sp>
          <p:nvSpPr>
            <p:cNvPr id="144" name="타원 143"/>
            <p:cNvSpPr/>
            <p:nvPr/>
          </p:nvSpPr>
          <p:spPr>
            <a:xfrm>
              <a:off x="784077" y="5877609"/>
              <a:ext cx="676403" cy="676403"/>
            </a:xfrm>
            <a:prstGeom prst="ellipse">
              <a:avLst/>
            </a:prstGeom>
            <a:solidFill>
              <a:srgbClr val="B2594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pic>
          <p:nvPicPr>
            <p:cNvPr id="172" name="그림 171" descr="벡터그래픽이(가) 표시된 사진  자동 생성된 설명"/>
            <p:cNvPicPr>
              <a:picLocks noChangeAspect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833109" y="5930012"/>
              <a:ext cx="590647" cy="590647"/>
            </a:xfrm>
            <a:custGeom>
              <a:avLst/>
              <a:gdLst>
                <a:gd name="connsiteX0" fmla="*/ 109896 w 590681"/>
                <a:gd name="connsiteY0" fmla="*/ 0 h 590681"/>
                <a:gd name="connsiteX1" fmla="*/ 477530 w 590681"/>
                <a:gd name="connsiteY1" fmla="*/ 0 h 590681"/>
                <a:gd name="connsiteX2" fmla="*/ 482816 w 590681"/>
                <a:gd name="connsiteY2" fmla="*/ 2869 h 590681"/>
                <a:gd name="connsiteX3" fmla="*/ 574171 w 590681"/>
                <a:gd name="connsiteY3" fmla="*/ 94225 h 590681"/>
                <a:gd name="connsiteX4" fmla="*/ 590681 w 590681"/>
                <a:gd name="connsiteY4" fmla="*/ 124642 h 590681"/>
                <a:gd name="connsiteX5" fmla="*/ 590681 w 590681"/>
                <a:gd name="connsiteY5" fmla="*/ 442012 h 590681"/>
                <a:gd name="connsiteX6" fmla="*/ 574171 w 590681"/>
                <a:gd name="connsiteY6" fmla="*/ 472430 h 590681"/>
                <a:gd name="connsiteX7" fmla="*/ 482816 w 590681"/>
                <a:gd name="connsiteY7" fmla="*/ 563785 h 590681"/>
                <a:gd name="connsiteX8" fmla="*/ 433264 w 590681"/>
                <a:gd name="connsiteY8" fmla="*/ 590681 h 590681"/>
                <a:gd name="connsiteX9" fmla="*/ 154163 w 590681"/>
                <a:gd name="connsiteY9" fmla="*/ 590681 h 590681"/>
                <a:gd name="connsiteX10" fmla="*/ 104611 w 590681"/>
                <a:gd name="connsiteY10" fmla="*/ 563785 h 590681"/>
                <a:gd name="connsiteX11" fmla="*/ 13255 w 590681"/>
                <a:gd name="connsiteY11" fmla="*/ 472430 h 590681"/>
                <a:gd name="connsiteX12" fmla="*/ 0 w 590681"/>
                <a:gd name="connsiteY12" fmla="*/ 448009 h 590681"/>
                <a:gd name="connsiteX13" fmla="*/ 0 w 590681"/>
                <a:gd name="connsiteY13" fmla="*/ 118645 h 590681"/>
                <a:gd name="connsiteX14" fmla="*/ 13255 w 590681"/>
                <a:gd name="connsiteY14" fmla="*/ 94225 h 590681"/>
                <a:gd name="connsiteX15" fmla="*/ 104611 w 590681"/>
                <a:gd name="connsiteY15" fmla="*/ 2869 h 59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90681" h="590681">
                  <a:moveTo>
                    <a:pt x="109896" y="0"/>
                  </a:moveTo>
                  <a:lnTo>
                    <a:pt x="477530" y="0"/>
                  </a:lnTo>
                  <a:lnTo>
                    <a:pt x="482816" y="2869"/>
                  </a:lnTo>
                  <a:cubicBezTo>
                    <a:pt x="518803" y="27181"/>
                    <a:pt x="549859" y="58238"/>
                    <a:pt x="574171" y="94225"/>
                  </a:cubicBezTo>
                  <a:lnTo>
                    <a:pt x="590681" y="124642"/>
                  </a:lnTo>
                  <a:lnTo>
                    <a:pt x="590681" y="442012"/>
                  </a:lnTo>
                  <a:lnTo>
                    <a:pt x="574171" y="472430"/>
                  </a:lnTo>
                  <a:cubicBezTo>
                    <a:pt x="549859" y="508417"/>
                    <a:pt x="518803" y="539473"/>
                    <a:pt x="482816" y="563785"/>
                  </a:cubicBezTo>
                  <a:lnTo>
                    <a:pt x="433264" y="590681"/>
                  </a:lnTo>
                  <a:lnTo>
                    <a:pt x="154163" y="590681"/>
                  </a:lnTo>
                  <a:lnTo>
                    <a:pt x="104611" y="563785"/>
                  </a:lnTo>
                  <a:cubicBezTo>
                    <a:pt x="68624" y="539473"/>
                    <a:pt x="37567" y="508417"/>
                    <a:pt x="13255" y="472430"/>
                  </a:cubicBezTo>
                  <a:lnTo>
                    <a:pt x="0" y="448009"/>
                  </a:lnTo>
                  <a:lnTo>
                    <a:pt x="0" y="118645"/>
                  </a:lnTo>
                  <a:lnTo>
                    <a:pt x="13255" y="94225"/>
                  </a:lnTo>
                  <a:cubicBezTo>
                    <a:pt x="37567" y="58238"/>
                    <a:pt x="68624" y="27181"/>
                    <a:pt x="104611" y="2869"/>
                  </a:cubicBezTo>
                  <a:close/>
                </a:path>
              </a:pathLst>
            </a:custGeom>
          </p:spPr>
        </p:pic>
      </p:grpSp>
      <p:grpSp>
        <p:nvGrpSpPr>
          <p:cNvPr id="206" name="그룹 205"/>
          <p:cNvGrpSpPr/>
          <p:nvPr/>
        </p:nvGrpSpPr>
        <p:grpSpPr>
          <a:xfrm>
            <a:off x="1651347" y="5709363"/>
            <a:ext cx="6722243" cy="949098"/>
            <a:chOff x="1651347" y="5747463"/>
            <a:chExt cx="6722243" cy="949098"/>
          </a:xfrm>
        </p:grpSpPr>
        <p:grpSp>
          <p:nvGrpSpPr>
            <p:cNvPr id="201" name="그룹 200"/>
            <p:cNvGrpSpPr/>
            <p:nvPr/>
          </p:nvGrpSpPr>
          <p:grpSpPr>
            <a:xfrm>
              <a:off x="1651347" y="6087783"/>
              <a:ext cx="6722243" cy="608778"/>
              <a:chOff x="1651347" y="6087783"/>
              <a:chExt cx="6722243" cy="608778"/>
            </a:xfrm>
          </p:grpSpPr>
          <p:sp>
            <p:nvSpPr>
              <p:cNvPr id="189" name="사각형: 둥근 모서리 188"/>
              <p:cNvSpPr/>
              <p:nvPr/>
            </p:nvSpPr>
            <p:spPr>
              <a:xfrm>
                <a:off x="1651347" y="6087783"/>
                <a:ext cx="6722243" cy="608778"/>
              </a:xfrm>
              <a:prstGeom prst="roundRect">
                <a:avLst>
                  <a:gd name="adj" fmla="val 0"/>
                </a:avLst>
              </a:prstGeom>
              <a:solidFill>
                <a:srgbClr val="FFF4E5"/>
              </a:solidFill>
              <a:ln>
                <a:noFill/>
              </a:ln>
              <a:effectLst>
                <a:outerShdw blurRad="76200" dist="76200" dir="2700000" algn="ctr" rotWithShape="0">
                  <a:srgbClr val="000000">
                    <a:alpha val="5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anchor="ctr">
                <a:noAutofit/>
              </a:bodyPr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149" name="직사각형 148"/>
              <p:cNvSpPr/>
              <p:nvPr/>
            </p:nvSpPr>
            <p:spPr>
              <a:xfrm>
                <a:off x="1689447" y="6092634"/>
                <a:ext cx="6525320" cy="599077"/>
              </a:xfrm>
              <a:prstGeom prst="rect">
                <a:avLst/>
              </a:prstGeom>
              <a:effectLst/>
            </p:spPr>
            <p:txBody>
              <a:bodyPr vert="horz" wrap="square" lIns="91440" tIns="45720" rIns="91440" bIns="45720"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직장 내 괴롭힘은 사업장에서 금지되는 비위행위임을 명확히 밝히고 그 내용을 직원들이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확인할 수 있도록 명시</a:t>
                </a:r>
                <a:r>
                  <a:rPr lang="en-US" altLang="ko-KR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sz="14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규정된 취업규칙에 따라 사내 제도 성실히 운영</a:t>
                </a:r>
              </a:p>
            </p:txBody>
          </p:sp>
        </p:grpSp>
        <p:sp>
          <p:nvSpPr>
            <p:cNvPr id="147" name="직사각형 146"/>
            <p:cNvSpPr/>
            <p:nvPr/>
          </p:nvSpPr>
          <p:spPr>
            <a:xfrm>
              <a:off x="1700959" y="5747463"/>
              <a:ext cx="1782209" cy="338535"/>
            </a:xfrm>
            <a:prstGeom prst="rect">
              <a:avLst/>
            </a:prstGeom>
            <a:effectLst/>
          </p:spPr>
          <p:txBody>
            <a:bodyPr vert="horz" wrap="none" lIns="91440" tIns="45720" rIns="91440" bIns="45720">
              <a:noAutofit/>
            </a:bodyPr>
            <a:lstStyle/>
            <a:p>
              <a:pPr lvl="0">
                <a:defRPr lang="ko-KR" altLang="en-US"/>
              </a:pPr>
              <a:r>
                <a:rPr lang="ko-KR" altLang="en-US" sz="1600" b="1" dirty="0">
                  <a:solidFill>
                    <a:srgbClr val="7F3F30"/>
                  </a:solidFill>
                  <a:latin typeface="나눔바른고딕"/>
                  <a:ea typeface="나눔바른고딕"/>
                  <a:cs typeface="함초롬돋움"/>
                </a:rPr>
                <a:t>사업장 내 제도 시행</a:t>
              </a:r>
            </a:p>
          </p:txBody>
        </p:sp>
      </p:grpSp>
      <p:sp>
        <p:nvSpPr>
          <p:cNvPr id="67" name="직각 삼각형 66"/>
          <p:cNvSpPr/>
          <p:nvPr/>
        </p:nvSpPr>
        <p:spPr>
          <a:xfrm rot="5400000">
            <a:off x="1648763" y="5769908"/>
            <a:ext cx="139201" cy="139201"/>
          </a:xfrm>
          <a:prstGeom prst="rtTriangle">
            <a:avLst/>
          </a:prstGeom>
          <a:solidFill>
            <a:srgbClr val="7F3F3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192" name="그룹 191"/>
          <p:cNvGrpSpPr/>
          <p:nvPr/>
        </p:nvGrpSpPr>
        <p:grpSpPr>
          <a:xfrm>
            <a:off x="784077" y="1150788"/>
            <a:ext cx="676402" cy="678862"/>
            <a:chOff x="784077" y="1324233"/>
            <a:chExt cx="676402" cy="678862"/>
          </a:xfrm>
        </p:grpSpPr>
        <p:sp>
          <p:nvSpPr>
            <p:cNvPr id="190" name="타원 116"/>
            <p:cNvSpPr/>
            <p:nvPr/>
          </p:nvSpPr>
          <p:spPr>
            <a:xfrm>
              <a:off x="784077" y="1326693"/>
              <a:ext cx="676403" cy="676403"/>
            </a:xfrm>
            <a:prstGeom prst="ellipse">
              <a:avLst/>
            </a:prstGeom>
            <a:solidFill>
              <a:srgbClr val="B2594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바른고딕"/>
                <a:ea typeface="나눔바른고딕"/>
              </a:endParaRPr>
            </a:p>
          </p:txBody>
        </p:sp>
        <p:pic>
          <p:nvPicPr>
            <p:cNvPr id="191" name="그림 155" descr="벡터그래픽이(가) 표시된 사진  자동 생성된 설명"/>
            <p:cNvPicPr>
              <a:picLocks noChangeAspect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790239" y="1324233"/>
              <a:ext cx="648370" cy="648370"/>
            </a:xfrm>
            <a:custGeom>
              <a:avLst/>
              <a:gdLst>
                <a:gd name="connsiteX0" fmla="*/ 194597 w 648407"/>
                <a:gd name="connsiteY0" fmla="*/ 0 h 648407"/>
                <a:gd name="connsiteX1" fmla="*/ 436379 w 648407"/>
                <a:gd name="connsiteY1" fmla="*/ 0 h 648407"/>
                <a:gd name="connsiteX2" fmla="*/ 447139 w 648407"/>
                <a:gd name="connsiteY2" fmla="*/ 3340 h 648407"/>
                <a:gd name="connsiteX3" fmla="*/ 646838 w 648407"/>
                <a:gd name="connsiteY3" fmla="*/ 246819 h 648407"/>
                <a:gd name="connsiteX4" fmla="*/ 648407 w 648407"/>
                <a:gd name="connsiteY4" fmla="*/ 262388 h 648407"/>
                <a:gd name="connsiteX5" fmla="*/ 648407 w 648407"/>
                <a:gd name="connsiteY5" fmla="*/ 367577 h 648407"/>
                <a:gd name="connsiteX6" fmla="*/ 646838 w 648407"/>
                <a:gd name="connsiteY6" fmla="*/ 383145 h 648407"/>
                <a:gd name="connsiteX7" fmla="*/ 383651 w 648407"/>
                <a:gd name="connsiteY7" fmla="*/ 646332 h 648407"/>
                <a:gd name="connsiteX8" fmla="*/ 363063 w 648407"/>
                <a:gd name="connsiteY8" fmla="*/ 648407 h 648407"/>
                <a:gd name="connsiteX9" fmla="*/ 267913 w 648407"/>
                <a:gd name="connsiteY9" fmla="*/ 648407 h 648407"/>
                <a:gd name="connsiteX10" fmla="*/ 247325 w 648407"/>
                <a:gd name="connsiteY10" fmla="*/ 646332 h 648407"/>
                <a:gd name="connsiteX11" fmla="*/ 3846 w 648407"/>
                <a:gd name="connsiteY11" fmla="*/ 446633 h 648407"/>
                <a:gd name="connsiteX12" fmla="*/ 0 w 648407"/>
                <a:gd name="connsiteY12" fmla="*/ 434243 h 648407"/>
                <a:gd name="connsiteX13" fmla="*/ 0 w 648407"/>
                <a:gd name="connsiteY13" fmla="*/ 195721 h 648407"/>
                <a:gd name="connsiteX14" fmla="*/ 3846 w 648407"/>
                <a:gd name="connsiteY14" fmla="*/ 183331 h 648407"/>
                <a:gd name="connsiteX15" fmla="*/ 183837 w 648407"/>
                <a:gd name="connsiteY15" fmla="*/ 3340 h 648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8407" h="648407">
                  <a:moveTo>
                    <a:pt x="194597" y="0"/>
                  </a:moveTo>
                  <a:lnTo>
                    <a:pt x="436379" y="0"/>
                  </a:lnTo>
                  <a:lnTo>
                    <a:pt x="447139" y="3340"/>
                  </a:lnTo>
                  <a:cubicBezTo>
                    <a:pt x="548299" y="46128"/>
                    <a:pt x="624311" y="136732"/>
                    <a:pt x="646838" y="246819"/>
                  </a:cubicBezTo>
                  <a:lnTo>
                    <a:pt x="648407" y="262388"/>
                  </a:lnTo>
                  <a:lnTo>
                    <a:pt x="648407" y="367577"/>
                  </a:lnTo>
                  <a:lnTo>
                    <a:pt x="646838" y="383145"/>
                  </a:lnTo>
                  <a:cubicBezTo>
                    <a:pt x="619805" y="515249"/>
                    <a:pt x="515755" y="619299"/>
                    <a:pt x="383651" y="646332"/>
                  </a:cubicBezTo>
                  <a:lnTo>
                    <a:pt x="363063" y="648407"/>
                  </a:lnTo>
                  <a:lnTo>
                    <a:pt x="267913" y="648407"/>
                  </a:lnTo>
                  <a:lnTo>
                    <a:pt x="247325" y="646332"/>
                  </a:lnTo>
                  <a:cubicBezTo>
                    <a:pt x="137238" y="623805"/>
                    <a:pt x="46634" y="547793"/>
                    <a:pt x="3846" y="446633"/>
                  </a:cubicBezTo>
                  <a:lnTo>
                    <a:pt x="0" y="434243"/>
                  </a:lnTo>
                  <a:lnTo>
                    <a:pt x="0" y="195721"/>
                  </a:lnTo>
                  <a:lnTo>
                    <a:pt x="3846" y="183331"/>
                  </a:lnTo>
                  <a:cubicBezTo>
                    <a:pt x="38076" y="102403"/>
                    <a:pt x="102909" y="37570"/>
                    <a:pt x="183837" y="3340"/>
                  </a:cubicBezTo>
                  <a:close/>
                </a:path>
              </a:pathLst>
            </a:cu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래픽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66261" y="5846964"/>
            <a:ext cx="7857067" cy="662940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20" name="그래픽 1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056220" y="1088457"/>
            <a:ext cx="4964657" cy="5201990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5" name="그룹 4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6" name="직사각형 5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FDA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7" name="사각형: 둥근 위쪽 모서리 6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8" name="평행 사변형 7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D87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9" name="평행 사변형 8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FDA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FDA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27426" y="240030"/>
              <a:ext cx="50886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관련 사내 규범 마련하기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D87C02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5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관련 </a:t>
              </a:r>
              <a:b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</a:b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사내 규범</a:t>
              </a: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(</a:t>
              </a: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취업규칙</a:t>
              </a: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) </a:t>
              </a: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마련하기</a:t>
              </a:r>
            </a:p>
          </p:txBody>
        </p:sp>
      </p:grpSp>
      <p:sp>
        <p:nvSpPr>
          <p:cNvPr id="87045" name="Rectangle 5"/>
          <p:cNvSpPr>
            <a:spLocks noChangeArrowheads="1"/>
          </p:cNvSpPr>
          <p:nvPr/>
        </p:nvSpPr>
        <p:spPr bwMode="white">
          <a:xfrm>
            <a:off x="3953050" y="2439162"/>
            <a:ext cx="3654628" cy="3528915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just" eaLnBrk="1" hangingPunct="1">
              <a:lnSpc>
                <a:spcPct val="18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금지되는 직장 내 괴롭힘 행위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직장 내 괴롭힘 예방교육 등 예방활동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고충상담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사건 처리절차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 보호 조치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가해자 제재</a:t>
            </a:r>
          </a:p>
          <a:p>
            <a:pPr algn="just" eaLnBrk="1" hangingPunct="1">
              <a:lnSpc>
                <a:spcPct val="180000"/>
              </a:lnSpc>
              <a:spcBef>
                <a:spcPct val="0"/>
              </a:spcBef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재발방지 대책</a:t>
            </a:r>
          </a:p>
        </p:txBody>
      </p:sp>
      <p:pic>
        <p:nvPicPr>
          <p:cNvPr id="3" name="그래픽 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3175" y="2701056"/>
            <a:ext cx="186217" cy="186217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3734066" y="2083837"/>
            <a:ext cx="3529455" cy="369460"/>
            <a:chOff x="3854242" y="1828884"/>
            <a:chExt cx="3529455" cy="369460"/>
          </a:xfrm>
        </p:grpSpPr>
        <p:sp>
          <p:nvSpPr>
            <p:cNvPr id="87044" name="Rectangle 4"/>
            <p:cNvSpPr>
              <a:spLocks noChangeArrowheads="1"/>
            </p:cNvSpPr>
            <p:nvPr/>
          </p:nvSpPr>
          <p:spPr bwMode="white">
            <a:xfrm>
              <a:off x="3854242" y="1828884"/>
              <a:ext cx="3529455" cy="369460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 anchor="t">
              <a:spAutoFit/>
            </a:bodyPr>
            <a:lstStyle/>
            <a:p>
              <a:pPr algn="ctr" defTabSz="870446">
                <a:spcBef>
                  <a:spcPct val="0"/>
                </a:spcBef>
                <a:defRPr lang="ko-KR" altLang="en-US"/>
              </a:pPr>
              <a:r>
                <a:rPr kumimoji="1" lang="ko-KR" altLang="en-US" sz="1801" b="1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취업규칙에 규정할 수 있는 내용</a:t>
              </a: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4133304" y="2173813"/>
              <a:ext cx="2971330" cy="0"/>
            </a:xfrm>
            <a:prstGeom prst="line">
              <a:avLst/>
            </a:prstGeom>
            <a:ln w="28575">
              <a:solidFill>
                <a:srgbClr val="D8E5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그래픽 2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3175" y="3198823"/>
            <a:ext cx="186217" cy="186217"/>
          </a:xfrm>
          <a:prstGeom prst="rect">
            <a:avLst/>
          </a:prstGeom>
        </p:spPr>
      </p:pic>
      <p:pic>
        <p:nvPicPr>
          <p:cNvPr id="23" name="그래픽 2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3175" y="3696590"/>
            <a:ext cx="186217" cy="186217"/>
          </a:xfrm>
          <a:prstGeom prst="rect">
            <a:avLst/>
          </a:prstGeom>
        </p:spPr>
      </p:pic>
      <p:pic>
        <p:nvPicPr>
          <p:cNvPr id="24" name="그래픽 2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3175" y="4173237"/>
            <a:ext cx="186217" cy="186217"/>
          </a:xfrm>
          <a:prstGeom prst="rect">
            <a:avLst/>
          </a:prstGeom>
        </p:spPr>
      </p:pic>
      <p:pic>
        <p:nvPicPr>
          <p:cNvPr id="25" name="그래픽 2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3175" y="4661479"/>
            <a:ext cx="186217" cy="186217"/>
          </a:xfrm>
          <a:prstGeom prst="rect">
            <a:avLst/>
          </a:prstGeom>
        </p:spPr>
      </p:pic>
      <p:pic>
        <p:nvPicPr>
          <p:cNvPr id="26" name="그래픽 2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3175" y="5168771"/>
            <a:ext cx="186217" cy="186217"/>
          </a:xfrm>
          <a:prstGeom prst="rect">
            <a:avLst/>
          </a:prstGeom>
        </p:spPr>
      </p:pic>
      <p:pic>
        <p:nvPicPr>
          <p:cNvPr id="32" name="그래픽 31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3175" y="5656183"/>
            <a:ext cx="186217" cy="186217"/>
          </a:xfrm>
          <a:prstGeom prst="rect">
            <a:avLst/>
          </a:prstGeom>
        </p:spPr>
      </p:pic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79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pic>
        <p:nvPicPr>
          <p:cNvPr id="27" name="그래픽 2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1730" y="3174387"/>
            <a:ext cx="1575793" cy="3116060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397"/>
            <a:ext cx="9143471" cy="6857603"/>
            <a:chOff x="265" y="199"/>
            <a:chExt cx="9143471" cy="6857603"/>
          </a:xfrm>
        </p:grpSpPr>
        <p:sp>
          <p:nvSpPr>
            <p:cNvPr id="14" name="직사각형 13"/>
            <p:cNvSpPr/>
            <p:nvPr/>
          </p:nvSpPr>
          <p:spPr>
            <a:xfrm>
              <a:off x="265" y="199"/>
              <a:ext cx="9143471" cy="6857603"/>
            </a:xfrm>
            <a:prstGeom prst="rect">
              <a:avLst/>
            </a:prstGeom>
            <a:solidFill>
              <a:srgbClr val="56BC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265" y="199"/>
              <a:ext cx="9143471" cy="6857603"/>
              <a:chOff x="265" y="199"/>
              <a:chExt cx="9143471" cy="6857603"/>
            </a:xfrm>
          </p:grpSpPr>
          <p:sp>
            <p:nvSpPr>
              <p:cNvPr id="16" name="직각 삼각형 15"/>
              <p:cNvSpPr/>
              <p:nvPr/>
            </p:nvSpPr>
            <p:spPr>
              <a:xfrm>
                <a:off x="265" y="199"/>
                <a:ext cx="9143471" cy="6857603"/>
              </a:xfrm>
              <a:prstGeom prst="rtTriangle">
                <a:avLst/>
              </a:prstGeom>
              <a:solidFill>
                <a:srgbClr val="1F5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153723" y="130185"/>
                <a:ext cx="8836557" cy="65976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</p:grpSp>
      </p:grp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131" name="Rectangle 7"/>
          <p:cNvSpPr>
            <a:spLocks noChangeArrowheads="1"/>
          </p:cNvSpPr>
          <p:nvPr/>
        </p:nvSpPr>
        <p:spPr bwMode="white">
          <a:xfrm>
            <a:off x="510217" y="914398"/>
            <a:ext cx="8123565" cy="73250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40000"/>
              </a:lnSpc>
              <a:spcBef>
                <a:spcPct val="0"/>
              </a:spcBef>
              <a:defRPr lang="ko-KR" altLang="en-US"/>
            </a:pPr>
            <a:r>
              <a:rPr lang="ko-KR" altLang="en-US" sz="32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’19.7.16.  </a:t>
            </a:r>
            <a:r>
              <a:rPr lang="ko-KR" altLang="en-US" sz="3200" b="1" dirty="0">
                <a:solidFill>
                  <a:schemeClr val="accent1"/>
                </a:solidFill>
                <a:latin typeface="나눔바른고딕"/>
                <a:ea typeface="나눔바른고딕"/>
                <a:cs typeface="함초롬돋움"/>
              </a:rPr>
              <a:t>개정 근로기준법이 시행</a:t>
            </a:r>
            <a:r>
              <a:rPr lang="ko-KR" altLang="en-US" sz="32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됩니다</a:t>
            </a:r>
          </a:p>
        </p:txBody>
      </p:sp>
      <p:sp>
        <p:nvSpPr>
          <p:cNvPr id="139" name="직사각형 138"/>
          <p:cNvSpPr/>
          <p:nvPr/>
        </p:nvSpPr>
        <p:spPr>
          <a:xfrm>
            <a:off x="161925" y="2775389"/>
            <a:ext cx="792000" cy="2628000"/>
          </a:xfrm>
          <a:prstGeom prst="rect">
            <a:avLst/>
          </a:prstGeom>
          <a:solidFill>
            <a:srgbClr val="E7F5F5"/>
          </a:solidFill>
          <a:ln w="9525" cap="flat" cmpd="sng" algn="ctr">
            <a:noFill/>
            <a:prstDash val="solid"/>
            <a:round/>
          </a:ln>
          <a:effectLst/>
        </p:spPr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41" name="직각 삼각형 140"/>
          <p:cNvSpPr/>
          <p:nvPr/>
        </p:nvSpPr>
        <p:spPr>
          <a:xfrm rot="10800000">
            <a:off x="452565" y="5058908"/>
            <a:ext cx="504000" cy="341487"/>
          </a:xfrm>
          <a:prstGeom prst="rtTriangle">
            <a:avLst/>
          </a:prstGeom>
          <a:solidFill>
            <a:srgbClr val="71D0D8"/>
          </a:solidFill>
          <a:ln w="9525" cap="flat" cmpd="sng" algn="ctr">
            <a:noFill/>
            <a:prstDash val="solid"/>
            <a:round/>
          </a:ln>
          <a:effectLst/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85" name="직사각형 184"/>
          <p:cNvSpPr/>
          <p:nvPr/>
        </p:nvSpPr>
        <p:spPr>
          <a:xfrm>
            <a:off x="452565" y="2286278"/>
            <a:ext cx="8532000" cy="2772000"/>
          </a:xfrm>
          <a:prstGeom prst="rect">
            <a:avLst/>
          </a:prstGeom>
          <a:solidFill>
            <a:srgbClr val="C3EAEB"/>
          </a:solidFill>
          <a:ln w="9525" cap="flat" cmpd="sng" algn="ctr">
            <a:noFill/>
            <a:prstDash val="solid"/>
            <a:round/>
          </a:ln>
          <a:effectLst>
            <a:outerShdw blurRad="76200" dist="762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222" name="그룹 221"/>
          <p:cNvGrpSpPr/>
          <p:nvPr/>
        </p:nvGrpSpPr>
        <p:grpSpPr>
          <a:xfrm>
            <a:off x="1124499" y="5507355"/>
            <a:ext cx="6895000" cy="681990"/>
            <a:chOff x="1337882" y="5221605"/>
            <a:chExt cx="6895000" cy="681990"/>
          </a:xfrm>
        </p:grpSpPr>
        <p:pic>
          <p:nvPicPr>
            <p:cNvPr id="223" name="그림 38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1337882" y="5285203"/>
              <a:ext cx="592931" cy="5929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4" name="TextBox 11329"/>
            <p:cNvSpPr txBox="1"/>
            <p:nvPr/>
          </p:nvSpPr>
          <p:spPr>
            <a:xfrm>
              <a:off x="1955907" y="5221605"/>
              <a:ext cx="6276976" cy="681990"/>
            </a:xfrm>
            <a:prstGeom prst="rect">
              <a:avLst/>
            </a:prstGeom>
          </p:spPr>
          <p:txBody>
            <a:bodyPr vert="horz" wrap="square" lIns="91440" tIns="45720" rIns="91440" bIns="45720" anchor="ctr">
              <a:spAutoFit/>
            </a:bodyPr>
            <a:lstStyle/>
            <a:p>
              <a:pPr algn="just">
                <a:lnSpc>
                  <a:spcPct val="120000"/>
                </a:lnSpc>
                <a:defRPr lang="ko-KR" altLang="en-US"/>
              </a:pPr>
              <a:r>
                <a:rPr lang="ko-KR" altLang="en-US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근로기준법 제</a:t>
              </a:r>
              <a:r>
                <a:rPr lang="en-US" altLang="ko-KR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93</a:t>
              </a:r>
              <a:r>
                <a:rPr lang="ko-KR" altLang="en-US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조 각 호의 내용을 반영하여 작성</a:t>
              </a:r>
              <a:r>
                <a:rPr lang="en-US" altLang="ko-KR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변경한 취업규칙을</a:t>
              </a:r>
            </a:p>
            <a:p>
              <a:pPr algn="just">
                <a:lnSpc>
                  <a:spcPct val="120000"/>
                </a:lnSpc>
                <a:defRPr lang="ko-KR" altLang="en-US"/>
              </a:pPr>
              <a:r>
                <a:rPr lang="ko-KR" altLang="en-US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신고하지 않은 경우 </a:t>
              </a:r>
              <a:r>
                <a:rPr lang="en-US" altLang="ko-KR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500</a:t>
              </a:r>
              <a:r>
                <a:rPr lang="ko-KR" altLang="en-US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만원 이하 과태료 부과</a:t>
              </a:r>
              <a:r>
                <a:rPr lang="en-US" altLang="ko-KR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lang="ko-KR" altLang="en-US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근로기준법 제</a:t>
              </a:r>
              <a:r>
                <a:rPr lang="en-US" altLang="ko-KR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116</a:t>
              </a:r>
              <a:r>
                <a:rPr lang="ko-KR" altLang="en-US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조</a:t>
              </a:r>
              <a:r>
                <a:rPr lang="en-US" altLang="ko-KR" sz="1600" dirty="0">
                  <a:solidFill>
                    <a:srgbClr val="216269"/>
                  </a:solidFill>
                  <a:latin typeface="나눔바른고딕"/>
                  <a:ea typeface="나눔바른고딕"/>
                  <a:cs typeface="함초롬돋움"/>
                </a:rPr>
                <a:t>)</a:t>
              </a:r>
              <a:endParaRPr lang="ko-KR" altLang="en-US" dirty="0">
                <a:solidFill>
                  <a:srgbClr val="216269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</p:grpSp>
      <p:pic>
        <p:nvPicPr>
          <p:cNvPr id="229" name="그림 2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623808" y="2606990"/>
            <a:ext cx="1233014" cy="1644020"/>
          </a:xfrm>
          <a:prstGeom prst="rect">
            <a:avLst/>
          </a:prstGeom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246" name="그룹 245"/>
          <p:cNvGrpSpPr/>
          <p:nvPr/>
        </p:nvGrpSpPr>
        <p:grpSpPr>
          <a:xfrm>
            <a:off x="666446" y="2511318"/>
            <a:ext cx="6764100" cy="436150"/>
            <a:chOff x="666450" y="2511318"/>
            <a:chExt cx="6764100" cy="436150"/>
          </a:xfrm>
        </p:grpSpPr>
        <p:sp>
          <p:nvSpPr>
            <p:cNvPr id="187" name="Rectangle 4"/>
            <p:cNvSpPr>
              <a:spLocks noChangeArrowheads="1"/>
            </p:cNvSpPr>
            <p:nvPr/>
          </p:nvSpPr>
          <p:spPr bwMode="white">
            <a:xfrm>
              <a:off x="1088304" y="2511318"/>
              <a:ext cx="6342246" cy="4204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t">
              <a:spAutoFit/>
            </a:bodyPr>
            <a:lstStyle/>
            <a:p>
              <a:pPr>
                <a:defRPr lang="ko-KR" altLang="en-US"/>
              </a:pPr>
              <a:r>
                <a:rPr lang="ko-KR" altLang="en-US" sz="2000" dirty="0">
                  <a:solidFill>
                    <a:schemeClr val="tx1"/>
                  </a:solidFill>
                  <a:latin typeface="나눔스퀘어라운드 Bold"/>
                  <a:ea typeface="나눔스퀘어라운드 Bold"/>
                  <a:cs typeface="함초롬돋움"/>
                </a:rPr>
                <a:t>법 시행 전까지 </a:t>
              </a:r>
              <a:r>
                <a:rPr lang="ko-KR" altLang="en-US" sz="2200" b="1" dirty="0" err="1">
                  <a:solidFill>
                    <a:srgbClr val="335DA2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예방·대응방안을</a:t>
              </a:r>
              <a:r>
                <a:rPr lang="ko-KR" altLang="en-US" sz="2200" b="1" dirty="0">
                  <a:solidFill>
                    <a:srgbClr val="335DA2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 마련</a:t>
              </a:r>
              <a:r>
                <a:rPr lang="ko-KR" altLang="en-US" sz="2000" dirty="0">
                  <a:solidFill>
                    <a:schemeClr val="tx1"/>
                  </a:solidFill>
                  <a:latin typeface="나눔스퀘어라운드 Bold"/>
                  <a:ea typeface="나눔스퀘어라운드 Bold"/>
                  <a:cs typeface="함초롬돋움"/>
                </a:rPr>
                <a:t>하세요</a:t>
              </a:r>
            </a:p>
          </p:txBody>
        </p:sp>
        <p:grpSp>
          <p:nvGrpSpPr>
            <p:cNvPr id="233" name="그룹 232"/>
            <p:cNvGrpSpPr/>
            <p:nvPr/>
          </p:nvGrpSpPr>
          <p:grpSpPr>
            <a:xfrm>
              <a:off x="666450" y="2551468"/>
              <a:ext cx="396000" cy="396000"/>
              <a:chOff x="561675" y="1440111"/>
              <a:chExt cx="529400" cy="529400"/>
            </a:xfrm>
          </p:grpSpPr>
          <p:sp>
            <p:nvSpPr>
              <p:cNvPr id="230" name="Oval 24"/>
              <p:cNvSpPr/>
              <p:nvPr/>
            </p:nvSpPr>
            <p:spPr>
              <a:xfrm>
                <a:off x="561675" y="1440111"/>
                <a:ext cx="529400" cy="529400"/>
              </a:xfrm>
              <a:prstGeom prst="ellipse">
                <a:avLst/>
              </a:prstGeom>
              <a:solidFill>
                <a:srgbClr val="68C6D1"/>
              </a:solidFill>
              <a:ln>
                <a:noFill/>
              </a:ln>
            </p:spPr>
            <p:txBody>
              <a:bodyPr lIns="25400" tIns="25400" rIns="25400" bIns="25400" anchor="ctr"/>
              <a:lstStyle/>
              <a:p>
                <a:pPr algn="ctr" defTabSz="387357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31" name="Oval 25"/>
              <p:cNvSpPr/>
              <p:nvPr/>
            </p:nvSpPr>
            <p:spPr>
              <a:xfrm>
                <a:off x="647526" y="1527963"/>
                <a:ext cx="357697" cy="3576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/>
              <a:p>
                <a:pPr algn="ctr" defTabSz="387357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32" name="Rectangle 28"/>
              <p:cNvSpPr/>
              <p:nvPr/>
            </p:nvSpPr>
            <p:spPr>
              <a:xfrm>
                <a:off x="706438" y="1502262"/>
                <a:ext cx="230945" cy="43297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25400" tIns="25400" rIns="25400" bIns="25400" anchor="ctr">
                <a:spAutoFit/>
              </a:bodyPr>
              <a:lstStyle/>
              <a:p>
                <a:pPr algn="ctr" defTabSz="387357" ea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r>
                  <a:rPr lang="ko-KR" altLang="en-US" b="1" dirty="0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1</a:t>
                </a:r>
              </a:p>
            </p:txBody>
          </p:sp>
        </p:grpSp>
      </p:grpSp>
      <p:grpSp>
        <p:nvGrpSpPr>
          <p:cNvPr id="247" name="그룹 246"/>
          <p:cNvGrpSpPr/>
          <p:nvPr/>
        </p:nvGrpSpPr>
        <p:grpSpPr>
          <a:xfrm>
            <a:off x="666448" y="3134775"/>
            <a:ext cx="6764094" cy="428028"/>
            <a:chOff x="666450" y="3127422"/>
            <a:chExt cx="6764094" cy="428028"/>
          </a:xfrm>
        </p:grpSpPr>
        <p:sp>
          <p:nvSpPr>
            <p:cNvPr id="196" name="Rectangle 4"/>
            <p:cNvSpPr>
              <a:spLocks noChangeArrowheads="1"/>
            </p:cNvSpPr>
            <p:nvPr/>
          </p:nvSpPr>
          <p:spPr bwMode="white">
            <a:xfrm>
              <a:off x="1088301" y="3127422"/>
              <a:ext cx="6342243" cy="4234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t">
              <a:spAutoFit/>
            </a:bodyPr>
            <a:lstStyle/>
            <a:p>
              <a:pPr>
                <a:defRPr lang="ko-KR" altLang="en-US"/>
              </a:pPr>
              <a:r>
                <a:rPr lang="ko-KR" altLang="en-US" sz="2000" dirty="0">
                  <a:solidFill>
                    <a:srgbClr val="000000"/>
                  </a:solidFill>
                  <a:latin typeface="나눔스퀘어라운드 Bold"/>
                  <a:ea typeface="나눔스퀘어라운드 Bold"/>
                  <a:cs typeface="함초롬돋움"/>
                </a:rPr>
                <a:t>예방 및 발생 시 조치사항 등을 </a:t>
              </a:r>
              <a:r>
                <a:rPr lang="ko-KR" altLang="en-US" sz="2200" b="1" dirty="0">
                  <a:solidFill>
                    <a:srgbClr val="335DA2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취업규칙에 기재</a:t>
              </a:r>
              <a:r>
                <a:rPr lang="ko-KR" altLang="en-US" sz="2000" dirty="0">
                  <a:solidFill>
                    <a:schemeClr val="tx1"/>
                  </a:solidFill>
                  <a:latin typeface="나눔스퀘어라운드 Bold"/>
                  <a:ea typeface="나눔스퀘어라운드 Bold"/>
                  <a:cs typeface="함초롬돋움"/>
                </a:rPr>
                <a:t>하세요 </a:t>
              </a:r>
            </a:p>
          </p:txBody>
        </p:sp>
        <p:grpSp>
          <p:nvGrpSpPr>
            <p:cNvPr id="234" name="그룹 233"/>
            <p:cNvGrpSpPr/>
            <p:nvPr/>
          </p:nvGrpSpPr>
          <p:grpSpPr>
            <a:xfrm>
              <a:off x="666450" y="3159450"/>
              <a:ext cx="396000" cy="396000"/>
              <a:chOff x="561675" y="1440111"/>
              <a:chExt cx="529400" cy="529400"/>
            </a:xfrm>
          </p:grpSpPr>
          <p:sp>
            <p:nvSpPr>
              <p:cNvPr id="235" name="Oval 24"/>
              <p:cNvSpPr/>
              <p:nvPr/>
            </p:nvSpPr>
            <p:spPr>
              <a:xfrm>
                <a:off x="561675" y="1440111"/>
                <a:ext cx="529400" cy="529400"/>
              </a:xfrm>
              <a:prstGeom prst="ellipse">
                <a:avLst/>
              </a:prstGeom>
              <a:solidFill>
                <a:srgbClr val="68C6D1"/>
              </a:solidFill>
              <a:ln>
                <a:noFill/>
              </a:ln>
            </p:spPr>
            <p:txBody>
              <a:bodyPr lIns="25400" tIns="25400" rIns="25400" bIns="25400" anchor="ctr"/>
              <a:lstStyle/>
              <a:p>
                <a:pPr algn="ctr" defTabSz="387357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36" name="Oval 25"/>
              <p:cNvSpPr/>
              <p:nvPr/>
            </p:nvSpPr>
            <p:spPr>
              <a:xfrm>
                <a:off x="647526" y="1527963"/>
                <a:ext cx="357697" cy="3576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/>
              <a:p>
                <a:pPr algn="ctr" defTabSz="387357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37" name="Rectangle 28"/>
              <p:cNvSpPr/>
              <p:nvPr/>
            </p:nvSpPr>
            <p:spPr>
              <a:xfrm>
                <a:off x="706438" y="1502263"/>
                <a:ext cx="230945" cy="4351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25400" tIns="25400" rIns="25400" bIns="25400" anchor="ctr">
                <a:spAutoFit/>
              </a:bodyPr>
              <a:lstStyle/>
              <a:p>
                <a:pPr algn="ctr" defTabSz="387357" ea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r>
                  <a:rPr lang="ko-KR" altLang="en-US" b="1" dirty="0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2</a:t>
                </a:r>
              </a:p>
            </p:txBody>
          </p:sp>
        </p:grpSp>
      </p:grpSp>
      <p:grpSp>
        <p:nvGrpSpPr>
          <p:cNvPr id="248" name="그룹 247"/>
          <p:cNvGrpSpPr/>
          <p:nvPr/>
        </p:nvGrpSpPr>
        <p:grpSpPr>
          <a:xfrm>
            <a:off x="666450" y="3750111"/>
            <a:ext cx="6764094" cy="428910"/>
            <a:chOff x="666450" y="3761581"/>
            <a:chExt cx="6764094" cy="428910"/>
          </a:xfrm>
        </p:grpSpPr>
        <p:sp>
          <p:nvSpPr>
            <p:cNvPr id="205" name="Rectangle 4"/>
            <p:cNvSpPr>
              <a:spLocks noChangeArrowheads="1"/>
            </p:cNvSpPr>
            <p:nvPr/>
          </p:nvSpPr>
          <p:spPr bwMode="white">
            <a:xfrm>
              <a:off x="1088301" y="3761581"/>
              <a:ext cx="6342243" cy="4237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/>
            <a:p>
              <a:pPr algn="just">
                <a:defRPr lang="ko-KR" altLang="en-US"/>
              </a:pPr>
              <a:r>
                <a:rPr lang="ko-KR" altLang="en-US" sz="2000" dirty="0" err="1">
                  <a:solidFill>
                    <a:srgbClr val="000000"/>
                  </a:solidFill>
                  <a:latin typeface="나눔스퀘어라운드 Bold"/>
                  <a:ea typeface="나눔스퀘어라운드 Bold"/>
                  <a:cs typeface="함초롬돋움"/>
                </a:rPr>
                <a:t>작성·변경한</a:t>
              </a:r>
              <a:r>
                <a:rPr lang="ko-KR" altLang="en-US" sz="2000" dirty="0">
                  <a:solidFill>
                    <a:srgbClr val="000000"/>
                  </a:solidFill>
                  <a:latin typeface="나눔스퀘어라운드 Bold"/>
                  <a:ea typeface="나눔스퀘어라운드 Bold"/>
                  <a:cs typeface="함초롬돋움"/>
                </a:rPr>
                <a:t> 취업규칙을 </a:t>
              </a:r>
              <a:r>
                <a:rPr lang="ko-KR" altLang="en-US" sz="2200" b="1" dirty="0">
                  <a:solidFill>
                    <a:srgbClr val="335DA2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지방고용노동관서에 신고</a:t>
              </a:r>
              <a:r>
                <a:rPr lang="ko-KR" altLang="en-US" sz="2000" dirty="0">
                  <a:latin typeface="나눔스퀘어라운드 Bold"/>
                  <a:ea typeface="나눔스퀘어라운드 Bold"/>
                  <a:cs typeface="함초롬돋움"/>
                </a:rPr>
                <a:t>하세요</a:t>
              </a:r>
            </a:p>
          </p:txBody>
        </p:sp>
        <p:grpSp>
          <p:nvGrpSpPr>
            <p:cNvPr id="238" name="그룹 237"/>
            <p:cNvGrpSpPr/>
            <p:nvPr/>
          </p:nvGrpSpPr>
          <p:grpSpPr>
            <a:xfrm>
              <a:off x="666450" y="3794491"/>
              <a:ext cx="396000" cy="396000"/>
              <a:chOff x="561675" y="1440111"/>
              <a:chExt cx="529400" cy="529400"/>
            </a:xfrm>
          </p:grpSpPr>
          <p:sp>
            <p:nvSpPr>
              <p:cNvPr id="239" name="Oval 24"/>
              <p:cNvSpPr/>
              <p:nvPr/>
            </p:nvSpPr>
            <p:spPr>
              <a:xfrm>
                <a:off x="561675" y="1440111"/>
                <a:ext cx="529400" cy="529400"/>
              </a:xfrm>
              <a:prstGeom prst="ellipse">
                <a:avLst/>
              </a:prstGeom>
              <a:solidFill>
                <a:srgbClr val="68C6D1"/>
              </a:solidFill>
              <a:ln>
                <a:noFill/>
              </a:ln>
            </p:spPr>
            <p:txBody>
              <a:bodyPr lIns="25400" tIns="25400" rIns="25400" bIns="25400" anchor="ctr"/>
              <a:lstStyle/>
              <a:p>
                <a:pPr algn="ctr" defTabSz="387357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40" name="Oval 25"/>
              <p:cNvSpPr/>
              <p:nvPr/>
            </p:nvSpPr>
            <p:spPr>
              <a:xfrm>
                <a:off x="647526" y="1527963"/>
                <a:ext cx="357697" cy="3576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/>
              <a:p>
                <a:pPr algn="ctr" defTabSz="387357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41" name="Rectangle 28"/>
              <p:cNvSpPr/>
              <p:nvPr/>
            </p:nvSpPr>
            <p:spPr>
              <a:xfrm>
                <a:off x="706438" y="1514996"/>
                <a:ext cx="230945" cy="4326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25400" tIns="25400" rIns="25400" bIns="25400" anchor="ctr">
                <a:spAutoFit/>
              </a:bodyPr>
              <a:lstStyle/>
              <a:p>
                <a:pPr algn="ctr" defTabSz="387357" ea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r>
                  <a:rPr lang="ko-KR" altLang="en-US" b="1" dirty="0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3</a:t>
                </a:r>
              </a:p>
            </p:txBody>
          </p:sp>
        </p:grpSp>
      </p:grpSp>
      <p:grpSp>
        <p:nvGrpSpPr>
          <p:cNvPr id="249" name="그룹 248"/>
          <p:cNvGrpSpPr/>
          <p:nvPr/>
        </p:nvGrpSpPr>
        <p:grpSpPr>
          <a:xfrm>
            <a:off x="666450" y="4366329"/>
            <a:ext cx="7802322" cy="428923"/>
            <a:chOff x="666450" y="4366329"/>
            <a:chExt cx="7802322" cy="428923"/>
          </a:xfrm>
        </p:grpSpPr>
        <p:sp>
          <p:nvSpPr>
            <p:cNvPr id="214" name="Rectangle 4"/>
            <p:cNvSpPr>
              <a:spLocks noChangeArrowheads="1"/>
            </p:cNvSpPr>
            <p:nvPr/>
          </p:nvSpPr>
          <p:spPr bwMode="white">
            <a:xfrm>
              <a:off x="1088301" y="4366329"/>
              <a:ext cx="7380471" cy="42374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t">
              <a:spAutoFit/>
            </a:bodyPr>
            <a:lstStyle/>
            <a:p>
              <a:pPr>
                <a:defRPr lang="ko-KR" altLang="en-US"/>
              </a:pPr>
              <a:r>
                <a:rPr lang="ko-KR" altLang="en-US" sz="2000" dirty="0">
                  <a:solidFill>
                    <a:srgbClr val="000000"/>
                  </a:solidFill>
                  <a:latin typeface="나눔스퀘어라운드 Bold"/>
                  <a:ea typeface="나눔스퀘어라운드 Bold"/>
                  <a:cs typeface="함초롬돋움"/>
                </a:rPr>
                <a:t>취업규칙에 따라 사업장에 </a:t>
              </a:r>
              <a:r>
                <a:rPr lang="ko-KR" altLang="en-US" sz="2200" dirty="0">
                  <a:solidFill>
                    <a:srgbClr val="335DA2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예방 및 발생 시 조치 제도를 운영</a:t>
              </a:r>
              <a:r>
                <a:rPr lang="ko-KR" altLang="en-US" sz="2000" dirty="0">
                  <a:solidFill>
                    <a:schemeClr val="tx1"/>
                  </a:solidFill>
                  <a:latin typeface="나눔스퀘어라운드 Bold"/>
                  <a:ea typeface="나눔스퀘어라운드 Bold"/>
                  <a:cs typeface="함초롬돋움"/>
                </a:rPr>
                <a:t>하세요</a:t>
              </a:r>
            </a:p>
          </p:txBody>
        </p:sp>
        <p:grpSp>
          <p:nvGrpSpPr>
            <p:cNvPr id="242" name="그룹 241"/>
            <p:cNvGrpSpPr/>
            <p:nvPr/>
          </p:nvGrpSpPr>
          <p:grpSpPr>
            <a:xfrm>
              <a:off x="666450" y="4399252"/>
              <a:ext cx="396000" cy="396000"/>
              <a:chOff x="561675" y="1440111"/>
              <a:chExt cx="529400" cy="529400"/>
            </a:xfrm>
          </p:grpSpPr>
          <p:sp>
            <p:nvSpPr>
              <p:cNvPr id="243" name="Oval 24"/>
              <p:cNvSpPr/>
              <p:nvPr/>
            </p:nvSpPr>
            <p:spPr>
              <a:xfrm>
                <a:off x="561675" y="1440111"/>
                <a:ext cx="529400" cy="529400"/>
              </a:xfrm>
              <a:prstGeom prst="ellipse">
                <a:avLst/>
              </a:prstGeom>
              <a:solidFill>
                <a:srgbClr val="68C6D1"/>
              </a:solidFill>
              <a:ln>
                <a:noFill/>
              </a:ln>
            </p:spPr>
            <p:txBody>
              <a:bodyPr lIns="25400" tIns="25400" rIns="25400" bIns="25400" anchor="ctr"/>
              <a:lstStyle/>
              <a:p>
                <a:pPr algn="ctr" defTabSz="387357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1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44" name="Oval 25"/>
              <p:cNvSpPr/>
              <p:nvPr/>
            </p:nvSpPr>
            <p:spPr>
              <a:xfrm>
                <a:off x="647526" y="1527963"/>
                <a:ext cx="357697" cy="3576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2700000" algn="ctr" rotWithShape="0">
                  <a:srgbClr val="000000">
                    <a:alpha val="75000"/>
                  </a:srgbClr>
                </a:outerShdw>
              </a:effectLst>
            </p:spPr>
            <p:txBody>
              <a:bodyPr lIns="25400" tIns="25400" rIns="25400" bIns="25400" anchor="ctr"/>
              <a:lstStyle/>
              <a:p>
                <a:pPr algn="ctr" defTabSz="387357" eaLnBrk="0" latin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endParaRPr lang="ko-KR" altLang="ko-KR" sz="2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245" name="Rectangle 28"/>
              <p:cNvSpPr/>
              <p:nvPr/>
            </p:nvSpPr>
            <p:spPr>
              <a:xfrm>
                <a:off x="693704" y="1502817"/>
                <a:ext cx="230945" cy="43305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25400" tIns="25400" rIns="25400" bIns="25400" anchor="ctr">
                <a:spAutoFit/>
              </a:bodyPr>
              <a:lstStyle/>
              <a:p>
                <a:pPr algn="ctr" defTabSz="387357" eaLnBrk="0" hangingPunct="0">
                  <a:spcBef>
                    <a:spcPct val="0"/>
                  </a:spcBef>
                  <a:spcAft>
                    <a:spcPct val="0"/>
                  </a:spcAft>
                  <a:defRPr lang="ko-KR" altLang="en-US"/>
                </a:pPr>
                <a:r>
                  <a:rPr lang="ko-KR" altLang="en-US" b="1" dirty="0">
                    <a:solidFill>
                      <a:srgbClr val="292929"/>
                    </a:solidFill>
                    <a:latin typeface="나눔바른고딕"/>
                    <a:ea typeface="나눔바른고딕"/>
                    <a:sym typeface="Open Sans"/>
                  </a:rPr>
                  <a:t>4</a:t>
                </a:r>
              </a:p>
            </p:txBody>
          </p:sp>
        </p:grpSp>
      </p:grpSp>
      <p:grpSp>
        <p:nvGrpSpPr>
          <p:cNvPr id="251" name="그룹 250"/>
          <p:cNvGrpSpPr/>
          <p:nvPr/>
        </p:nvGrpSpPr>
        <p:grpSpPr>
          <a:xfrm>
            <a:off x="705480" y="251711"/>
            <a:ext cx="7561589" cy="803659"/>
            <a:chOff x="791205" y="251711"/>
            <a:chExt cx="7561589" cy="803659"/>
          </a:xfrm>
        </p:grpSpPr>
        <p:sp>
          <p:nvSpPr>
            <p:cNvPr id="133" name="Rectangle 7"/>
            <p:cNvSpPr>
              <a:spLocks noChangeArrowheads="1"/>
            </p:cNvSpPr>
            <p:nvPr/>
          </p:nvSpPr>
          <p:spPr bwMode="white">
            <a:xfrm>
              <a:off x="791205" y="375538"/>
              <a:ext cx="7561589" cy="6417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3002">
                  <a:ln w="9525"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나눔바른고딕"/>
                  <a:ea typeface="나눔바른고딕"/>
                </a:rPr>
                <a:t>참아라? 숨겨라? </a:t>
              </a:r>
              <a:endParaRPr lang="ko-KR" altLang="en-US" sz="3002">
                <a:solidFill>
                  <a:srgbClr val="FF0000"/>
                </a:solidFill>
                <a:latin typeface="나눔바른고딕"/>
                <a:ea typeface="나눔바른고딕"/>
              </a:endParaRPr>
            </a:p>
          </p:txBody>
        </p:sp>
        <p:sp>
          <p:nvSpPr>
            <p:cNvPr id="250" name="Rectangle 7"/>
            <p:cNvSpPr>
              <a:spLocks noChangeArrowheads="1"/>
            </p:cNvSpPr>
            <p:nvPr/>
          </p:nvSpPr>
          <p:spPr bwMode="white">
            <a:xfrm>
              <a:off x="5839455" y="251711"/>
              <a:ext cx="1370339" cy="8036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3900">
                  <a:ln w="9525"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latin typeface="나눔바른고딕"/>
                  <a:ea typeface="나눔바른고딕"/>
                </a:rPr>
                <a:t> </a:t>
              </a:r>
              <a:r>
                <a:rPr lang="ko-KR" altLang="en-US" sz="3900">
                  <a:solidFill>
                    <a:srgbClr val="FF0000"/>
                  </a:solidFill>
                  <a:latin typeface="나눔바른고딕"/>
                  <a:ea typeface="나눔바른고딕"/>
                </a:rPr>
                <a:t>NO!!</a:t>
              </a:r>
            </a:p>
          </p:txBody>
        </p:sp>
      </p:grpSp>
      <p:sp>
        <p:nvSpPr>
          <p:cNvPr id="3" name="_x723062656">
            <a:extLst>
              <a:ext uri="{FF2B5EF4-FFF2-40B4-BE49-F238E27FC236}">
                <a16:creationId xmlns:a16="http://schemas.microsoft.com/office/drawing/2014/main" id="{CE00FD20-83CD-47DE-9CCA-8A4FE0250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104" y="1648261"/>
            <a:ext cx="410368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1F595F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0" lang="ko-KR" altLang="en-US" sz="2400" b="1" i="0" u="none" strike="noStrike" cap="none" normalizeH="0" baseline="0" dirty="0">
                <a:ln>
                  <a:noFill/>
                </a:ln>
                <a:solidFill>
                  <a:srgbClr val="1F595F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일명 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1F595F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kumimoji="0" lang="ko-KR" altLang="en-US" sz="2400" b="1" i="0" u="none" strike="noStrike" cap="none" normalizeH="0" baseline="0" dirty="0">
                <a:ln>
                  <a:noFill/>
                </a:ln>
                <a:solidFill>
                  <a:srgbClr val="1F595F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직장 내 괴롭힘 금지법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1F595F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')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11" name="직사각형 10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FDA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2" name="사각형: 둥근 위쪽 모서리 11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3" name="평행 사변형 12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D87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4" name="평행 사변형 13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FDA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FDA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27426" y="240030"/>
              <a:ext cx="50886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관련 사내 규범 마련하기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D87C02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5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관련 </a:t>
              </a:r>
              <a:b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</a:b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사내 규범</a:t>
              </a: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(</a:t>
              </a: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취업규칙</a:t>
              </a: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) </a:t>
              </a: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마련하기</a:t>
              </a:r>
            </a:p>
          </p:txBody>
        </p:sp>
      </p:grpSp>
      <p:sp>
        <p:nvSpPr>
          <p:cNvPr id="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80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41" name="_x624473704">
            <a:extLst>
              <a:ext uri="{FF2B5EF4-FFF2-40B4-BE49-F238E27FC236}">
                <a16:creationId xmlns:a16="http://schemas.microsoft.com/office/drawing/2014/main" id="{53C42E88-4A0A-4A53-B679-A04A7EFBADF8}"/>
              </a:ext>
            </a:extLst>
          </p:cNvPr>
          <p:cNvGrpSpPr>
            <a:grpSpLocks/>
          </p:cNvGrpSpPr>
          <p:nvPr/>
        </p:nvGrpSpPr>
        <p:grpSpPr bwMode="auto">
          <a:xfrm>
            <a:off x="1151301" y="4581469"/>
            <a:ext cx="7135302" cy="1887414"/>
            <a:chOff x="1941" y="0"/>
            <a:chExt cx="56180" cy="14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2" name="_x624472768">
              <a:extLst>
                <a:ext uri="{FF2B5EF4-FFF2-40B4-BE49-F238E27FC236}">
                  <a16:creationId xmlns:a16="http://schemas.microsoft.com/office/drawing/2014/main" id="{EEE5CC8B-01C4-4AC1-8DCF-5D8FD52497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1" y="0"/>
              <a:ext cx="56180" cy="14859"/>
              <a:chOff x="1442" y="0"/>
              <a:chExt cx="56180" cy="14859"/>
            </a:xfrm>
          </p:grpSpPr>
          <p:pic>
            <p:nvPicPr>
              <p:cNvPr id="48" name="_x624473200" descr="cif00001">
                <a:extLst>
                  <a:ext uri="{FF2B5EF4-FFF2-40B4-BE49-F238E27FC236}">
                    <a16:creationId xmlns:a16="http://schemas.microsoft.com/office/drawing/2014/main" id="{2C98D617-852C-442B-9994-A6CE04DF88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" y="5668"/>
                <a:ext cx="3024" cy="3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_x822356720" descr="cif00002">
                <a:extLst>
                  <a:ext uri="{FF2B5EF4-FFF2-40B4-BE49-F238E27FC236}">
                    <a16:creationId xmlns:a16="http://schemas.microsoft.com/office/drawing/2014/main" id="{2C290DF0-5978-4234-ADB2-E263782343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" y="7816"/>
                <a:ext cx="3024" cy="3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_x822355208" descr="cif00003">
                <a:extLst>
                  <a:ext uri="{FF2B5EF4-FFF2-40B4-BE49-F238E27FC236}">
                    <a16:creationId xmlns:a16="http://schemas.microsoft.com/office/drawing/2014/main" id="{F4552063-3E64-4A27-B38D-4B22F0BEEB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" y="9775"/>
                <a:ext cx="3024" cy="3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_x822354776" descr="cif00004">
                <a:extLst>
                  <a:ext uri="{FF2B5EF4-FFF2-40B4-BE49-F238E27FC236}">
                    <a16:creationId xmlns:a16="http://schemas.microsoft.com/office/drawing/2014/main" id="{9B92224A-5E80-4E79-8B1C-03E29EBEF5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3" y="11734"/>
                <a:ext cx="3024" cy="3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2" name="_x822354488">
                <a:extLst>
                  <a:ext uri="{FF2B5EF4-FFF2-40B4-BE49-F238E27FC236}">
                    <a16:creationId xmlns:a16="http://schemas.microsoft.com/office/drawing/2014/main" id="{4ACECD9B-CBBD-4D0E-A183-BEB319987F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2" y="0"/>
                <a:ext cx="56180" cy="14859"/>
                <a:chOff x="943" y="0"/>
                <a:chExt cx="56180" cy="14859"/>
              </a:xfrm>
            </p:grpSpPr>
            <p:grpSp>
              <p:nvGrpSpPr>
                <p:cNvPr id="53" name="_x822354992">
                  <a:extLst>
                    <a:ext uri="{FF2B5EF4-FFF2-40B4-BE49-F238E27FC236}">
                      <a16:creationId xmlns:a16="http://schemas.microsoft.com/office/drawing/2014/main" id="{6532345D-FFE3-4E9A-90C9-ECAFE71166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" y="1353"/>
                  <a:ext cx="56123" cy="13506"/>
                  <a:chOff x="500" y="150"/>
                  <a:chExt cx="56123" cy="13506"/>
                </a:xfrm>
              </p:grpSpPr>
              <p:sp>
                <p:nvSpPr>
                  <p:cNvPr id="55" name="_x822355280">
                    <a:extLst>
                      <a:ext uri="{FF2B5EF4-FFF2-40B4-BE49-F238E27FC236}">
                        <a16:creationId xmlns:a16="http://schemas.microsoft.com/office/drawing/2014/main" id="{5BD4333E-CDC8-4119-9E84-81ADA424DF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13" y="150"/>
                    <a:ext cx="20386" cy="2666"/>
                  </a:xfrm>
                  <a:prstGeom prst="rect">
                    <a:avLst/>
                  </a:prstGeom>
                  <a:solidFill>
                    <a:srgbClr val="293B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취업규칙 규정 마련 </a:t>
                    </a:r>
                    <a:r>
                      <a:rPr kumimoji="0" lang="en-US" altLang="ko-K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Tip</a:t>
                    </a:r>
                    <a:endParaRPr kumimoji="0" lang="en-US" altLang="ko-KR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  <p:sp>
                <p:nvSpPr>
                  <p:cNvPr id="56" name="_x822358880">
                    <a:extLst>
                      <a:ext uri="{FF2B5EF4-FFF2-40B4-BE49-F238E27FC236}">
                        <a16:creationId xmlns:a16="http://schemas.microsoft.com/office/drawing/2014/main" id="{3AC7825E-54BF-4118-B0C1-12D5331DA7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00" y="2815"/>
                    <a:ext cx="56123" cy="10841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FFFFF"/>
                  </a:solidFill>
                  <a:ln w="12700">
                    <a:solidFill>
                      <a:srgbClr val="0B0B0B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  <p:pic>
              <p:nvPicPr>
                <p:cNvPr id="54" name="_x822357728" descr="cif00005">
                  <a:extLst>
                    <a:ext uri="{FF2B5EF4-FFF2-40B4-BE49-F238E27FC236}">
                      <a16:creationId xmlns:a16="http://schemas.microsoft.com/office/drawing/2014/main" id="{D3D2B8CF-64D3-4F99-94F3-BA1C8C0B40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3" y="0"/>
                  <a:ext cx="6218" cy="65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3" name="_x822357872">
              <a:extLst>
                <a:ext uri="{FF2B5EF4-FFF2-40B4-BE49-F238E27FC236}">
                  <a16:creationId xmlns:a16="http://schemas.microsoft.com/office/drawing/2014/main" id="{243AD18E-194B-48EE-AB90-A309A7438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6" y="4358"/>
              <a:ext cx="54561" cy="9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•</a:t>
              </a:r>
              <a:r>
                <a:rPr kumimoji="0" lang="en-US" altLang="ko-KR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0" lang="ko-KR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금지행위가 무엇인지 인식할 수 있도록 구체적인 예시 제시</a:t>
              </a:r>
              <a:endParaRPr kumimoji="0" lang="ko-KR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•</a:t>
              </a:r>
              <a:r>
                <a:rPr kumimoji="0" lang="en-US" altLang="ko-KR" sz="1600" b="1" i="0" u="none" strike="noStrike" cap="none" normalizeH="0" baseline="0" dirty="0">
                  <a:ln>
                    <a:noFill/>
                  </a:ln>
                  <a:solidFill>
                    <a:srgbClr val="D87C02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0" lang="ko-KR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기업 내</a:t>
              </a:r>
              <a:r>
                <a:rPr kumimoji="0" lang="en-US" altLang="ko-KR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·</a:t>
              </a:r>
              <a:r>
                <a:rPr kumimoji="0" lang="ko-KR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외적 상황을 고려</a:t>
              </a:r>
              <a:r>
                <a:rPr kumimoji="0" lang="en-US" altLang="ko-KR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kumimoji="0" lang="ko-KR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발생가능한 유형을 충분히</a:t>
              </a:r>
              <a:r>
                <a:rPr kumimoji="0" lang="en-US" altLang="ko-KR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kumimoji="0" lang="ko-KR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분명하게 설정</a:t>
              </a:r>
              <a:endParaRPr kumimoji="0" lang="ko-KR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• </a:t>
              </a:r>
              <a:r>
                <a:rPr kumimoji="0" lang="ko-KR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조치사항은 직장 내 성희롱에 관한 조치절차 등 기존 고충처리 시스템 활용 가능</a:t>
              </a:r>
              <a:endParaRPr kumimoji="0" lang="ko-KR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8552395-1EE4-48FC-9BA4-83552847FF0A}"/>
              </a:ext>
            </a:extLst>
          </p:cNvPr>
          <p:cNvGrpSpPr/>
          <p:nvPr/>
        </p:nvGrpSpPr>
        <p:grpSpPr>
          <a:xfrm>
            <a:off x="1151301" y="1259193"/>
            <a:ext cx="7322563" cy="3017136"/>
            <a:chOff x="1240275" y="1259193"/>
            <a:chExt cx="7322563" cy="3017136"/>
          </a:xfrm>
        </p:grpSpPr>
        <p:grpSp>
          <p:nvGrpSpPr>
            <p:cNvPr id="19" name="그룹 18"/>
            <p:cNvGrpSpPr/>
            <p:nvPr/>
          </p:nvGrpSpPr>
          <p:grpSpPr>
            <a:xfrm>
              <a:off x="1240275" y="1827584"/>
              <a:ext cx="7322563" cy="2448745"/>
              <a:chOff x="1116411" y="1941705"/>
              <a:chExt cx="7322563" cy="2448745"/>
            </a:xfrm>
          </p:grpSpPr>
          <p:sp>
            <p:nvSpPr>
              <p:cNvPr id="27" name="사각형: 둥근 모서리 26"/>
              <p:cNvSpPr/>
              <p:nvPr/>
            </p:nvSpPr>
            <p:spPr>
              <a:xfrm>
                <a:off x="1116411" y="1941705"/>
                <a:ext cx="7128000" cy="2448745"/>
              </a:xfrm>
              <a:prstGeom prst="roundRect">
                <a:avLst>
                  <a:gd name="adj" fmla="val 0"/>
                </a:avLst>
              </a:prstGeom>
              <a:solidFill>
                <a:srgbClr val="FFF4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바른고딕"/>
                  <a:ea typeface="나눔바른고딕"/>
                </a:endParaRPr>
              </a:p>
            </p:txBody>
          </p:sp>
          <p:sp>
            <p:nvSpPr>
              <p:cNvPr id="88070" name="Rectangle 6"/>
              <p:cNvSpPr>
                <a:spLocks noChangeArrowheads="1"/>
              </p:cNvSpPr>
              <p:nvPr/>
            </p:nvSpPr>
            <p:spPr bwMode="white">
              <a:xfrm>
                <a:off x="1469798" y="2744809"/>
                <a:ext cx="2468118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전 직원 대상 설문조사</a:t>
                </a:r>
              </a:p>
            </p:txBody>
          </p:sp>
          <p:sp>
            <p:nvSpPr>
              <p:cNvPr id="88071" name="Rectangle 7"/>
              <p:cNvSpPr>
                <a:spLocks noChangeArrowheads="1"/>
              </p:cNvSpPr>
              <p:nvPr/>
            </p:nvSpPr>
            <p:spPr bwMode="white">
              <a:xfrm>
                <a:off x="1469799" y="3160556"/>
                <a:ext cx="2279118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부서별 토론</a:t>
                </a:r>
              </a:p>
            </p:txBody>
          </p:sp>
          <p:sp>
            <p:nvSpPr>
              <p:cNvPr id="88072" name="Rectangle 8"/>
              <p:cNvSpPr>
                <a:spLocks noChangeArrowheads="1"/>
              </p:cNvSpPr>
              <p:nvPr/>
            </p:nvSpPr>
            <p:spPr bwMode="white">
              <a:xfrm>
                <a:off x="1469798" y="3550903"/>
                <a:ext cx="6969176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노조·노사협의회·산업안전보건위원회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등 조직 단위의 의견 반영</a:t>
                </a:r>
              </a:p>
            </p:txBody>
          </p:sp>
          <p:sp>
            <p:nvSpPr>
              <p:cNvPr id="88073" name="Rectangle 9"/>
              <p:cNvSpPr>
                <a:spLocks noChangeArrowheads="1"/>
              </p:cNvSpPr>
              <p:nvPr/>
            </p:nvSpPr>
            <p:spPr bwMode="white">
              <a:xfrm>
                <a:off x="1469798" y="3992051"/>
                <a:ext cx="6969176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 err="1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인사·노무·교육·홍보·재무·법무·감사</a:t>
                </a:r>
                <a:r>
                  <a:rPr lang="ko-KR" altLang="en-US" sz="1600" dirty="0">
                    <a:solidFill>
                      <a:srgbClr val="000000"/>
                    </a:solidFill>
                    <a:latin typeface="나눔바른고딕"/>
                    <a:ea typeface="나눔바른고딕"/>
                    <a:cs typeface="함초롬돋움"/>
                  </a:rPr>
                  <a:t> 등 유관 업무담당자의 의견 수렴</a:t>
                </a:r>
              </a:p>
            </p:txBody>
          </p:sp>
        </p:grpSp>
        <p:sp>
          <p:nvSpPr>
            <p:cNvPr id="44" name="타원 43"/>
            <p:cNvSpPr/>
            <p:nvPr/>
          </p:nvSpPr>
          <p:spPr>
            <a:xfrm>
              <a:off x="1456341" y="2740230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87C0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b="1"/>
            </a:p>
          </p:txBody>
        </p:sp>
        <p:sp>
          <p:nvSpPr>
            <p:cNvPr id="45" name="타원 44"/>
            <p:cNvSpPr/>
            <p:nvPr/>
          </p:nvSpPr>
          <p:spPr>
            <a:xfrm>
              <a:off x="1456341" y="3159128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87C0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b="1"/>
            </a:p>
          </p:txBody>
        </p:sp>
        <p:sp>
          <p:nvSpPr>
            <p:cNvPr id="46" name="타원 45"/>
            <p:cNvSpPr/>
            <p:nvPr/>
          </p:nvSpPr>
          <p:spPr>
            <a:xfrm>
              <a:off x="1456341" y="3552525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87C0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b="1"/>
            </a:p>
          </p:txBody>
        </p:sp>
        <p:sp>
          <p:nvSpPr>
            <p:cNvPr id="47" name="타원 46"/>
            <p:cNvSpPr/>
            <p:nvPr/>
          </p:nvSpPr>
          <p:spPr>
            <a:xfrm>
              <a:off x="1456341" y="3981362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D87C02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b="1"/>
            </a:p>
          </p:txBody>
        </p:sp>
        <p:sp>
          <p:nvSpPr>
            <p:cNvPr id="57" name="Rectangle 4">
              <a:extLst>
                <a:ext uri="{FF2B5EF4-FFF2-40B4-BE49-F238E27FC236}">
                  <a16:creationId xmlns:a16="http://schemas.microsoft.com/office/drawing/2014/main" id="{96265EE8-3A84-416A-B17A-C8FA543E3C73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970362" y="1388885"/>
              <a:ext cx="6352565" cy="388016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/>
            <a:p>
              <a:pPr defTabSz="884374">
                <a:spcBef>
                  <a:spcPct val="0"/>
                </a:spcBef>
                <a:defRPr lang="ko-KR" altLang="en-US"/>
              </a:pPr>
              <a:r>
                <a:rPr kumimoji="1" lang="ko-KR" altLang="en-US" sz="2000" b="1" dirty="0">
                  <a:solidFill>
                    <a:srgbClr val="B26702"/>
                  </a:solidFill>
                  <a:latin typeface="나눔바른고딕"/>
                  <a:ea typeface="나눔바른고딕"/>
                  <a:cs typeface="함초롬돋움"/>
                </a:rPr>
                <a:t>취업규칙에 규정할 괴롭힘 행위 유형 도출</a:t>
              </a:r>
            </a:p>
          </p:txBody>
        </p:sp>
        <p:sp>
          <p:nvSpPr>
            <p:cNvPr id="58" name="Rectangle 5">
              <a:extLst>
                <a:ext uri="{FF2B5EF4-FFF2-40B4-BE49-F238E27FC236}">
                  <a16:creationId xmlns:a16="http://schemas.microsoft.com/office/drawing/2014/main" id="{E6D94FE5-0578-4810-9F83-32ADAF67C6D2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386639" y="1889881"/>
              <a:ext cx="6517086" cy="6819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20000"/>
                </a:lnSpc>
                <a:defRPr lang="ko-KR" altLang="en-US"/>
              </a:pPr>
              <a:r>
                <a:rPr lang="ko-KR" altLang="en-US" sz="16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제도 마련 시 구성원들을 적극 참여시켜 괴롭힘 행위 근절 및 예방 분위기, 제도에 대한 신뢰를 자연스럽게 형성 </a:t>
              </a:r>
            </a:p>
          </p:txBody>
        </p:sp>
        <p:pic>
          <p:nvPicPr>
            <p:cNvPr id="59" name="그림 58" descr="벡터그래픽이(가) 표시된 사진  자동 생성된 설명">
              <a:extLst>
                <a:ext uri="{FF2B5EF4-FFF2-40B4-BE49-F238E27FC236}">
                  <a16:creationId xmlns:a16="http://schemas.microsoft.com/office/drawing/2014/main" id="{001B4EEE-9E65-4050-A7CF-F2E1DE050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310300" y="1259193"/>
              <a:ext cx="550973" cy="550973"/>
            </a:xfrm>
            <a:prstGeom prst="rect">
              <a:avLst/>
            </a:prstGeo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A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3C3EED9E-54C7-42BC-808F-B5E3D5B9FC30}"/>
              </a:ext>
            </a:extLst>
          </p:cNvPr>
          <p:cNvGrpSpPr/>
          <p:nvPr/>
        </p:nvGrpSpPr>
        <p:grpSpPr>
          <a:xfrm>
            <a:off x="642183" y="1745629"/>
            <a:ext cx="7859634" cy="908775"/>
            <a:chOff x="642183" y="1745629"/>
            <a:chExt cx="7859634" cy="908775"/>
          </a:xfrm>
        </p:grpSpPr>
        <p:sp>
          <p:nvSpPr>
            <p:cNvPr id="88075" name="직사각형 5"/>
            <p:cNvSpPr/>
            <p:nvPr/>
          </p:nvSpPr>
          <p:spPr>
            <a:xfrm>
              <a:off x="3550218" y="1878365"/>
              <a:ext cx="2053541" cy="687981"/>
            </a:xfrm>
            <a:prstGeom prst="rect">
              <a:avLst/>
            </a:prstGeom>
            <a:solidFill>
              <a:srgbClr val="247DAE"/>
            </a:solidFill>
            <a:ln>
              <a:noFill/>
            </a:ln>
            <a:effectLst>
              <a:outerShdw blurRad="76200" dist="762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>
              <a:noAutofit/>
            </a:bodyPr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88076" name="Rectangle 4"/>
            <p:cNvSpPr>
              <a:spLocks noChangeArrowheads="1"/>
            </p:cNvSpPr>
            <p:nvPr/>
          </p:nvSpPr>
          <p:spPr bwMode="white">
            <a:xfrm>
              <a:off x="642183" y="1745629"/>
              <a:ext cx="7859634" cy="908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4400" dirty="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PART 6</a:t>
              </a:r>
            </a:p>
          </p:txBody>
        </p:sp>
      </p:grpSp>
      <p:pic>
        <p:nvPicPr>
          <p:cNvPr id="88077" name="그림 1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18337084">
            <a:off x="6605638" y="1538089"/>
            <a:ext cx="582242" cy="963421"/>
          </a:xfrm>
          <a:prstGeom prst="rect">
            <a:avLst/>
          </a:prstGeom>
        </p:spPr>
      </p:pic>
      <p:pic>
        <p:nvPicPr>
          <p:cNvPr id="88078" name="그림 11" descr="레고, 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2183" y="4006550"/>
            <a:ext cx="2069347" cy="2462212"/>
          </a:xfrm>
          <a:prstGeom prst="rect">
            <a:avLst/>
          </a:prstGeom>
        </p:spPr>
      </p:pic>
      <p:pic>
        <p:nvPicPr>
          <p:cNvPr id="88079" name="그림 13"/>
          <p:cNvPicPr>
            <a:picLocks noChangeAspect="1"/>
          </p:cNvPicPr>
          <p:nvPr/>
        </p:nvPicPr>
        <p:blipFill rotWithShape="1">
          <a:blip r:embed="rId4"/>
          <a:srcRect t="22360" r="25210"/>
          <a:stretch>
            <a:fillRect/>
          </a:stretch>
        </p:blipFill>
        <p:spPr>
          <a:xfrm>
            <a:off x="6729480" y="68703"/>
            <a:ext cx="2414520" cy="1951097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3B6CE07-D961-48F6-AAEF-73501BCAAEEF}"/>
              </a:ext>
            </a:extLst>
          </p:cNvPr>
          <p:cNvSpPr/>
          <p:nvPr/>
        </p:nvSpPr>
        <p:spPr>
          <a:xfrm>
            <a:off x="2090374" y="2699082"/>
            <a:ext cx="5224507" cy="908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4400" dirty="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괴롭힘의 예방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292254" y="1615702"/>
            <a:ext cx="1255703" cy="2774672"/>
          </a:xfrm>
          <a:prstGeom prst="rect">
            <a:avLst/>
          </a:prstGeom>
        </p:spPr>
      </p:pic>
      <p:sp>
        <p:nvSpPr>
          <p:cNvPr id="91146" name="사각형: 둥근 위쪽 모서리 68610"/>
          <p:cNvSpPr/>
          <p:nvPr/>
        </p:nvSpPr>
        <p:spPr>
          <a:xfrm>
            <a:off x="618154" y="2800535"/>
            <a:ext cx="2369686" cy="4004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B7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807056" y="2209218"/>
            <a:ext cx="1184558" cy="172448"/>
          </a:xfrm>
          <a:prstGeom prst="rect">
            <a:avLst/>
          </a:prstGeom>
          <a:solidFill>
            <a:srgbClr val="A9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2161836" y="2209218"/>
            <a:ext cx="1425222" cy="172448"/>
          </a:xfrm>
          <a:prstGeom prst="rect">
            <a:avLst/>
          </a:prstGeom>
          <a:solidFill>
            <a:srgbClr val="A9D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22" name="그룹 21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7" name="사각형: 둥근 위쪽 모서리 26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28" name="평행 사변형 27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247D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29" name="평행 사변형 28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727426" y="285274"/>
                <a:ext cx="2221639" cy="369332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예방</a:t>
                </a:r>
              </a:p>
            </p:txBody>
          </p:sp>
        </p:grpSp>
        <p:grpSp>
          <p:nvGrpSpPr>
            <p:cNvPr id="23" name="그룹 22"/>
            <p:cNvGrpSpPr/>
            <p:nvPr/>
          </p:nvGrpSpPr>
          <p:grpSpPr>
            <a:xfrm>
              <a:off x="4133638" y="240030"/>
              <a:ext cx="3377776" cy="460741"/>
              <a:chOff x="4133638" y="240030"/>
              <a:chExt cx="3377776" cy="460741"/>
            </a:xfrm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white">
              <a:xfrm>
                <a:off x="4394424" y="240030"/>
                <a:ext cx="3116990" cy="46074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최고경영자의 정책 선언</a:t>
                </a:r>
              </a:p>
            </p:txBody>
          </p:sp>
          <p:sp>
            <p:nvSpPr>
              <p:cNvPr id="25" name="타원 24"/>
              <p:cNvSpPr/>
              <p:nvPr/>
            </p:nvSpPr>
            <p:spPr>
              <a:xfrm>
                <a:off x="4133638" y="331227"/>
                <a:ext cx="277425" cy="2774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8403324" y="2419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247DAE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99060" y="435538"/>
            <a:ext cx="233540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  <p:pic>
        <p:nvPicPr>
          <p:cNvPr id="19" name="그림 18"/>
          <p:cNvPicPr/>
          <p:nvPr/>
        </p:nvPicPr>
        <p:blipFill rotWithShape="1">
          <a:blip r:embed="rId3">
            <a:alphaModFix amt="98000"/>
          </a:blip>
          <a:srcRect l="34730" t="17000" r="35080" b="58160"/>
          <a:stretch>
            <a:fillRect/>
          </a:stretch>
        </p:blipFill>
        <p:spPr>
          <a:xfrm>
            <a:off x="4388400" y="3429000"/>
            <a:ext cx="367200" cy="38801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4"/>
          <a:srcRect l="33990" t="21530" r="35810" b="59000"/>
          <a:stretch>
            <a:fillRect/>
          </a:stretch>
        </p:blipFill>
        <p:spPr>
          <a:xfrm>
            <a:off x="1005273" y="1378705"/>
            <a:ext cx="367070" cy="320577"/>
          </a:xfrm>
          <a:prstGeom prst="rect">
            <a:avLst/>
          </a:prstGeom>
        </p:spPr>
      </p:pic>
      <p:sp>
        <p:nvSpPr>
          <p:cNvPr id="91147" name="Rectangle 5"/>
          <p:cNvSpPr>
            <a:spLocks noChangeArrowheads="1"/>
          </p:cNvSpPr>
          <p:nvPr/>
        </p:nvSpPr>
        <p:spPr bwMode="white">
          <a:xfrm>
            <a:off x="688837" y="2801390"/>
            <a:ext cx="2219416" cy="387580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2001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정책선언문 예시</a:t>
            </a:r>
          </a:p>
        </p:txBody>
      </p:sp>
      <p:sp>
        <p:nvSpPr>
          <p:cNvPr id="91148" name="사각형: 둥근 모서리 68611"/>
          <p:cNvSpPr/>
          <p:nvPr/>
        </p:nvSpPr>
        <p:spPr>
          <a:xfrm>
            <a:off x="342784" y="3209201"/>
            <a:ext cx="8496392" cy="3206139"/>
          </a:xfrm>
          <a:prstGeom prst="roundRect">
            <a:avLst>
              <a:gd name="adj" fmla="val 2499"/>
            </a:avLst>
          </a:prstGeom>
          <a:solidFill>
            <a:schemeClr val="bg1"/>
          </a:solidFill>
          <a:ln w="38100">
            <a:solidFill>
              <a:srgbClr val="9B724E"/>
            </a:solidFill>
          </a:ln>
          <a:effectLst>
            <a:outerShdw blurRad="50800" dist="127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1153" name="Rectangle 6"/>
          <p:cNvSpPr>
            <a:spLocks noChangeArrowheads="1"/>
          </p:cNvSpPr>
          <p:nvPr/>
        </p:nvSpPr>
        <p:spPr bwMode="white">
          <a:xfrm>
            <a:off x="446933" y="3265724"/>
            <a:ext cx="8288093" cy="3034665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vert="horz" wrap="square" lIns="91440" tIns="45720" rIns="91440" bIns="45720" anchor="ctr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우리 회사는 직원이 행복하게, 안전하게 근무할 수 있는 환경을 만드는 것을 최우선 가치로 두고 있습니다. 따라서 직원의 인격이 무시되는 직장 내 괴롭힘 행위는 용인하지 않을 것을 선언합니다.</a:t>
            </a:r>
          </a:p>
          <a:p>
            <a:pPr>
              <a:lnSpc>
                <a:spcPct val="120000"/>
              </a:lnSpc>
              <a:spcAft>
                <a:spcPts val="800"/>
              </a:spcAft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경영진은 직장 내 괴롭힘 예방 정책을 중요하게 다루고 괴롭힘 행위가 발생할 경우 빠른 시일 내에 문제를 해결하여 피해자가 업무수행을 원활히 할 수 있도록 최선을 다해 지원할 것입니다.</a:t>
            </a:r>
          </a:p>
          <a:p>
            <a:pPr>
              <a:lnSpc>
                <a:spcPct val="120000"/>
              </a:lnSpc>
              <a:spcAft>
                <a:spcPts val="800"/>
              </a:spcAft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관리자는 직원 간에 괴롭힘 행위가 발생하지 않는지 예의주시하고 직원과의 커뮤니케이션에 각별한 주의를 기울이며 직장 내 괴롭힘 예방에 앞장섭니다. 직원들은 동료를 대함에 있어 상호 존중을 기본 </a:t>
            </a:r>
            <a:r>
              <a:rPr lang="ko-KR" altLang="en-US" sz="1600" dirty="0" err="1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으로</a:t>
            </a:r>
            <a:r>
              <a:rPr lang="ko-KR" altLang="en-US" sz="1600" dirty="0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 삼고 이유를 불문하고 다른 직원을 </a:t>
            </a:r>
            <a:r>
              <a:rPr lang="ko-KR" altLang="en-US" sz="1600" dirty="0" err="1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신체적·정신적으로</a:t>
            </a:r>
            <a:r>
              <a:rPr lang="ko-KR" altLang="en-US" sz="1600" dirty="0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 괴롭히는 행동을 삼가야 합니다.</a:t>
            </a:r>
          </a:p>
          <a:p>
            <a:pPr>
              <a:lnSpc>
                <a:spcPct val="120000"/>
              </a:lnSpc>
              <a:spcAft>
                <a:spcPts val="800"/>
              </a:spcAft>
              <a:defRPr lang="ko-KR" altLang="en-US"/>
            </a:pPr>
            <a:r>
              <a:rPr lang="ko-KR" altLang="en-US" sz="1600" dirty="0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배려하고 존중하는 성숙한 기업문화를 조성하여 회사가 성장하고 </a:t>
            </a:r>
            <a:r>
              <a:rPr lang="ko-KR" altLang="en-US" sz="1600" dirty="0" err="1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발전해나갈</a:t>
            </a:r>
            <a:r>
              <a:rPr lang="ko-KR" altLang="en-US" sz="1600" dirty="0">
                <a:solidFill>
                  <a:srgbClr val="000000"/>
                </a:solidFill>
                <a:latin typeface="나눔스퀘어라운드 Bold"/>
                <a:ea typeface="나눔스퀘어라운드 Bold"/>
                <a:cs typeface="함초롬돋움"/>
              </a:rPr>
              <a:t> 수 있도록 다 함께 힘을 모읍시다.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82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91159" name="Rectangle 8"/>
          <p:cNvSpPr>
            <a:spLocks noChangeArrowheads="1"/>
          </p:cNvSpPr>
          <p:nvPr/>
        </p:nvSpPr>
        <p:spPr bwMode="white">
          <a:xfrm>
            <a:off x="703879" y="1358611"/>
            <a:ext cx="6098865" cy="10431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2800" b="1">
                <a:solidFill>
                  <a:srgbClr val="247DAE"/>
                </a:solidFill>
                <a:latin typeface="나눔바른고딕"/>
                <a:ea typeface="나눔바른고딕"/>
                <a:cs typeface="함초롬돋움"/>
              </a:rPr>
              <a:t>예방의 첫걸음</a:t>
            </a:r>
            <a:r>
              <a:rPr lang="ko-KR" altLang="en-US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은 사업주 등 최고 경영자가 </a:t>
            </a:r>
            <a:br>
              <a:rPr lang="en-US" altLang="ko-KR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</a:br>
            <a:r>
              <a:rPr lang="ko-KR" altLang="en-US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정책 선언문, 윤리강령 선포</a:t>
            </a:r>
            <a:r>
              <a:rPr lang="en-US" altLang="ko-KR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 </a:t>
            </a:r>
            <a:r>
              <a:rPr lang="ko-KR" altLang="en-US" sz="200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를 통해 근절 의지를 전하는 것</a:t>
            </a:r>
          </a:p>
        </p:txBody>
      </p:sp>
      <p:pic>
        <p:nvPicPr>
          <p:cNvPr id="91160" name="그림 18"/>
          <p:cNvPicPr/>
          <p:nvPr/>
        </p:nvPicPr>
        <p:blipFill rotWithShape="1">
          <a:blip r:embed="rId3">
            <a:alphaModFix amt="98000"/>
          </a:blip>
          <a:srcRect l="34730" t="17000" r="35080" b="58160"/>
          <a:stretch>
            <a:fillRect/>
          </a:stretch>
        </p:blipFill>
        <p:spPr>
          <a:xfrm>
            <a:off x="6682855" y="2098833"/>
            <a:ext cx="367200" cy="388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그룹 62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66" name="그룹 65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70" name="직사각형 6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71" name="사각형: 둥근 위쪽 모서리 7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72" name="평행 사변형 7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247D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73" name="평행 사변형 7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727426" y="285274"/>
                <a:ext cx="2221639" cy="369332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예방</a:t>
                </a:r>
              </a:p>
            </p:txBody>
          </p:sp>
        </p:grpSp>
        <p:grpSp>
          <p:nvGrpSpPr>
            <p:cNvPr id="67" name="그룹 66"/>
            <p:cNvGrpSpPr/>
            <p:nvPr/>
          </p:nvGrpSpPr>
          <p:grpSpPr>
            <a:xfrm>
              <a:off x="4162213" y="240030"/>
              <a:ext cx="2196677" cy="460741"/>
              <a:chOff x="4162213" y="240030"/>
              <a:chExt cx="2196677" cy="460741"/>
            </a:xfrm>
          </p:grpSpPr>
          <p:sp>
            <p:nvSpPr>
              <p:cNvPr id="68" name="Rectangle 5"/>
              <p:cNvSpPr>
                <a:spLocks noChangeArrowheads="1"/>
              </p:cNvSpPr>
              <p:nvPr/>
            </p:nvSpPr>
            <p:spPr bwMode="white">
              <a:xfrm>
                <a:off x="4356324" y="240030"/>
                <a:ext cx="2002566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 위험요인 점검</a:t>
                </a:r>
              </a:p>
            </p:txBody>
          </p:sp>
          <p:sp>
            <p:nvSpPr>
              <p:cNvPr id="69" name="타원 68"/>
              <p:cNvSpPr/>
              <p:nvPr/>
            </p:nvSpPr>
            <p:spPr>
              <a:xfrm>
                <a:off x="4162213" y="331227"/>
                <a:ext cx="277425" cy="2774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2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918571" y="1375209"/>
            <a:ext cx="7306858" cy="1642311"/>
            <a:chOff x="918571" y="1261906"/>
            <a:chExt cx="7306858" cy="1642311"/>
          </a:xfrm>
        </p:grpSpPr>
        <p:sp>
          <p:nvSpPr>
            <p:cNvPr id="92165" name="Rectangle 5"/>
            <p:cNvSpPr>
              <a:spLocks noChangeArrowheads="1"/>
            </p:cNvSpPr>
            <p:nvPr/>
          </p:nvSpPr>
          <p:spPr bwMode="white">
            <a:xfrm>
              <a:off x="1062663" y="1261906"/>
              <a:ext cx="7162766" cy="164231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spcAft>
                  <a:spcPct val="460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예방을 위해 </a:t>
              </a:r>
              <a:r>
                <a:rPr lang="ko-KR" altLang="en-US" sz="1800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실태조사, 조직문화, 커뮤니케이션, 업무의 명확성, </a:t>
              </a:r>
              <a:br>
                <a:rPr lang="en-US" altLang="ko-KR" sz="1800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</a:br>
              <a:r>
                <a:rPr lang="ko-KR" altLang="en-US" sz="1800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권한과 책임의 적절성 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등을 종합적으로 점검</a:t>
              </a: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spcAft>
                  <a:spcPct val="100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노조, 노사협의회, 산업안전보건위원회 등 </a:t>
              </a:r>
              <a:r>
                <a:rPr lang="ko-KR" altLang="en-US" sz="1800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근로자측 참여 기구를 통해 </a:t>
              </a:r>
              <a:r>
                <a:rPr lang="en-US" altLang="ko-KR" sz="1800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    </a:t>
              </a:r>
              <a:r>
                <a:rPr lang="ko-KR" altLang="en-US" sz="1800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노사가 함께 점검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하고 예방 조치를 협의하면 효과 증대</a:t>
              </a:r>
            </a:p>
          </p:txBody>
        </p:sp>
        <p:sp>
          <p:nvSpPr>
            <p:cNvPr id="17" name="타원 16"/>
            <p:cNvSpPr/>
            <p:nvPr/>
          </p:nvSpPr>
          <p:spPr>
            <a:xfrm>
              <a:off x="918571" y="1442806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0576C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600"/>
            </a:p>
          </p:txBody>
        </p:sp>
        <p:sp>
          <p:nvSpPr>
            <p:cNvPr id="18" name="타원 17"/>
            <p:cNvSpPr/>
            <p:nvPr/>
          </p:nvSpPr>
          <p:spPr>
            <a:xfrm>
              <a:off x="918571" y="2295282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0576C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600" dirty="0"/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705354" y="4022966"/>
            <a:ext cx="3993706" cy="247764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709753" y="3694033"/>
            <a:ext cx="523303" cy="32893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108274" y="3618373"/>
            <a:ext cx="466024" cy="40777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572000" y="3754016"/>
            <a:ext cx="356711" cy="537899"/>
          </a:xfrm>
          <a:prstGeom prst="rect">
            <a:avLst/>
          </a:prstGeom>
        </p:spPr>
      </p:pic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83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09F5F8-05DF-4280-9968-2F69730EF878}"/>
              </a:ext>
            </a:extLst>
          </p:cNvPr>
          <p:cNvSpPr txBox="1"/>
          <p:nvPr/>
        </p:nvSpPr>
        <p:spPr>
          <a:xfrm>
            <a:off x="8403324" y="2419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247DAE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DCDE90-8786-4296-B5A6-40913DA2F88C}"/>
              </a:ext>
            </a:extLst>
          </p:cNvPr>
          <p:cNvSpPr txBox="1"/>
          <p:nvPr/>
        </p:nvSpPr>
        <p:spPr>
          <a:xfrm>
            <a:off x="6699060" y="435538"/>
            <a:ext cx="233540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9" name="Group 5"/>
          <p:cNvGraphicFramePr>
            <a:graphicFrameLocks noGrp="1"/>
          </p:cNvGraphicFramePr>
          <p:nvPr/>
        </p:nvGraphicFramePr>
        <p:xfrm>
          <a:off x="481791" y="1857650"/>
          <a:ext cx="8180417" cy="4690029"/>
        </p:xfrm>
        <a:graphic>
          <a:graphicData uri="http://schemas.openxmlformats.org/drawingml/2006/table">
            <a:tbl>
              <a:tblPr/>
              <a:tblGrid>
                <a:gridCol w="852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5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2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223">
                <a:tc>
                  <a:txBody>
                    <a:bodyPr/>
                    <a:lstStyle/>
                    <a:p>
                      <a:pPr marL="0" lvl="0" indent="0" algn="ctr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영역</a:t>
                      </a:r>
                      <a:endParaRPr kumimoji="1" lang="ko-KR" altLang="en-US" sz="12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내용</a:t>
                      </a:r>
                      <a:endParaRPr kumimoji="1" lang="ko-KR" altLang="en-US" sz="12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noFill/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측정방법</a:t>
                      </a:r>
                      <a:endParaRPr kumimoji="1" lang="ko-KR" altLang="en-US" sz="12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928">
                <a:tc>
                  <a:txBody>
                    <a:bodyPr/>
                    <a:lstStyle/>
                    <a:p>
                      <a:pPr marL="0" lvl="0" indent="0" algn="ctr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조직문화</a:t>
                      </a:r>
                      <a:endParaRPr kumimoji="1" lang="ko-KR" altLang="en-US" sz="1400" b="1" i="0" u="none" strike="noStrike" cap="none" normalizeH="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1) 조직문화의 경직성에 대한 검토</a:t>
                      </a:r>
                    </a:p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2) 조직 내 커뮤니케이션의 원활성에 대한 검토</a:t>
                      </a:r>
                    </a:p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3) 부정적 리더십의 확인</a:t>
                      </a:r>
                    </a:p>
                    <a:p>
                      <a:pPr marL="354013" lvl="0" indent="-17145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 typeface="Arial"/>
                        <a:buChar char="•"/>
                        <a:tabLst>
                          <a:tab pos="182562" algn="l"/>
                        </a:tabLst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직원의 자율성이 허용되지 않는 경직되고 독재적 스타일인지 </a:t>
                      </a:r>
                    </a:p>
                    <a:p>
                      <a:pPr marL="354013" lvl="0" indent="-17145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 typeface="Arial"/>
                        <a:buChar char="•"/>
                        <a:tabLst>
                          <a:tab pos="182562" algn="l"/>
                        </a:tabLst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근로자에게 지침을 거의 또는 전혀 제공하지 않는 행위 유무</a:t>
                      </a:r>
                    </a:p>
                    <a:p>
                      <a:pPr marL="354013" lvl="0" indent="-17145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 typeface="Arial"/>
                        <a:buChar char="•"/>
                        <a:tabLst>
                          <a:tab pos="182562" algn="l"/>
                        </a:tabLst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책임의 부적절한 비공식적 위임 여부</a:t>
                      </a:r>
                    </a:p>
                    <a:p>
                      <a:pPr marL="354013" lvl="0" indent="-17145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 typeface="Arial"/>
                        <a:buChar char="•"/>
                        <a:tabLst>
                          <a:tab pos="182562" algn="l"/>
                        </a:tabLst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부적절한 또는 경멸적인 언어 또는 악의적인 비판과 피드백을 포함하는 학대 및      모욕적인 행동 유무</a:t>
                      </a:r>
                    </a:p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4) 사업장 내 관계의 부족함 확인</a:t>
                      </a:r>
                    </a:p>
                    <a:p>
                      <a:pPr marL="354013" lvl="0" indent="-17145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 typeface="Arial"/>
                        <a:buChar char="•"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의사소통 부족 / 낮은 수준의 지원 / 소속팀에서의 불화 / 권한·책임의 불명확성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설문조사</a:t>
                      </a:r>
                    </a:p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다면평가</a:t>
                      </a:r>
                    </a:p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퇴사자 인터뷰</a:t>
                      </a:r>
                    </a:p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endParaRPr kumimoji="1" lang="en-US" altLang="ko-KR" sz="120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endParaRPr kumimoji="1" lang="en-US" altLang="ko-KR" sz="120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endParaRPr kumimoji="1" lang="en-US" altLang="ko-KR" sz="120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endParaRPr kumimoji="1" lang="en-US" altLang="ko-KR" sz="120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endParaRPr kumimoji="1" lang="en-US" altLang="ko-KR" sz="120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endParaRPr kumimoji="1" lang="en-US" altLang="ko-KR" sz="120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82499" lvl="0" indent="-182499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endParaRPr kumimoji="1" lang="ko-KR" altLang="en-US" sz="120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7878">
                <a:tc>
                  <a:txBody>
                    <a:bodyPr/>
                    <a:lstStyle/>
                    <a:p>
                      <a:pPr marL="0" lvl="0" indent="0" algn="ctr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직무수행</a:t>
                      </a:r>
                      <a:endParaRPr kumimoji="1" lang="ko-KR" altLang="en-US" sz="1400" b="1" i="0" u="none" strike="noStrike" cap="none" normalizeH="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1) 직장 내 스트레스 요인의 존재</a:t>
                      </a:r>
                    </a:p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  업무에 대한 압박 및 통제 정도 / 구조조정이나 중요한 기술적 변화에 따른 조직 변화</a:t>
                      </a:r>
                    </a:p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  / 고용불안도 / 직장 내 행동기준이 되는 구체적인 규율 부족  / 부당노동행위  </a:t>
                      </a:r>
                    </a:p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  / 고객의 부당한 요구의 수용 정도</a:t>
                      </a:r>
                    </a:p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2) 업무시스템</a:t>
                      </a:r>
                    </a:p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  충분한 자료제공 및 교육훈련 여부 / 업무·작업 일정의 적절성</a:t>
                      </a:r>
                    </a:p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/ 불합리한 업무 명령 또는 시간 제약 여부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설문조사</a:t>
                      </a:r>
                    </a:p>
                    <a:p>
                      <a:pPr marL="171450" lvl="0" indent="-171450" defTabSz="856738">
                        <a:lnSpc>
                          <a:spcPct val="120000"/>
                        </a:lnSpc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노사협의회 또는 </a:t>
                      </a:r>
                      <a:b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</a:b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산업안전보건위원회 등 근로자협력기구에서의 의견 취합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4" name="그룹 43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48" name="직사각형 47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49" name="사각형: 둥근 위쪽 모서리 48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0" name="평행 사변형 49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247D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51" name="평행 사변형 50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2672276" y="1142760"/>
            <a:ext cx="3799447" cy="490248"/>
            <a:chOff x="498233" y="941756"/>
            <a:chExt cx="3799447" cy="490248"/>
          </a:xfrm>
        </p:grpSpPr>
        <p:sp>
          <p:nvSpPr>
            <p:cNvPr id="93188" name="Rectangle 4"/>
            <p:cNvSpPr>
              <a:spLocks noChangeArrowheads="1"/>
            </p:cNvSpPr>
            <p:nvPr/>
          </p:nvSpPr>
          <p:spPr bwMode="white">
            <a:xfrm>
              <a:off x="604387" y="1109416"/>
              <a:ext cx="3693293" cy="322588"/>
            </a:xfrm>
            <a:prstGeom prst="roundRect">
              <a:avLst>
                <a:gd name="adj" fmla="val 50000"/>
              </a:avLst>
            </a:prstGeom>
            <a:solidFill>
              <a:srgbClr val="A9D5ED">
                <a:alpha val="45000"/>
              </a:srgbClr>
            </a:solidFill>
            <a:ln>
              <a:noFill/>
            </a:ln>
            <a:effectLst/>
          </p:spPr>
          <p:txBody>
            <a:bodyPr wrap="none" anchor="ctr">
              <a:no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1" b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실태조사를 위한 </a:t>
              </a:r>
              <a:r>
                <a:rPr lang="ko-KR" altLang="en-US" sz="1801" b="1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점검 체크 리스트</a:t>
              </a:r>
            </a:p>
          </p:txBody>
        </p:sp>
        <p:pic>
          <p:nvPicPr>
            <p:cNvPr id="7" name="그림 6" descr="벡터그래픽이(가) 표시된 사진  자동 생성된 설명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498233" y="941756"/>
              <a:ext cx="490248" cy="490248"/>
            </a:xfrm>
            <a:prstGeom prst="rect">
              <a:avLst/>
            </a:prstGeom>
          </p:spPr>
        </p:pic>
      </p:grpSp>
      <p:sp>
        <p:nvSpPr>
          <p:cNvPr id="93190" name="TextBox 74"/>
          <p:cNvSpPr txBox="1"/>
          <p:nvPr/>
        </p:nvSpPr>
        <p:spPr>
          <a:xfrm>
            <a:off x="1727426" y="285274"/>
            <a:ext cx="2221639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  <p:sp>
        <p:nvSpPr>
          <p:cNvPr id="93191" name="Rectangle 5"/>
          <p:cNvSpPr>
            <a:spLocks noChangeArrowheads="1"/>
          </p:cNvSpPr>
          <p:nvPr/>
        </p:nvSpPr>
        <p:spPr bwMode="white">
          <a:xfrm>
            <a:off x="4356324" y="240030"/>
            <a:ext cx="2002566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solidFill>
                  <a:schemeClr val="accent4"/>
                </a:solidFill>
                <a:latin typeface="나눔스퀘어라운드 ExtraBold"/>
                <a:ea typeface="나눔스퀘어라운드 ExtraBold"/>
              </a:rPr>
              <a:t> 위험요인 점검</a:t>
            </a:r>
          </a:p>
        </p:txBody>
      </p:sp>
      <p:sp>
        <p:nvSpPr>
          <p:cNvPr id="93192" name="타원 68"/>
          <p:cNvSpPr/>
          <p:nvPr/>
        </p:nvSpPr>
        <p:spPr>
          <a:xfrm>
            <a:off x="4162213" y="331227"/>
            <a:ext cx="277425" cy="2774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2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845902" y="3084012"/>
            <a:ext cx="1557422" cy="1525737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84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0C3F32-3224-4BFE-8EBD-DDE804CC9ED7}"/>
              </a:ext>
            </a:extLst>
          </p:cNvPr>
          <p:cNvSpPr txBox="1"/>
          <p:nvPr/>
        </p:nvSpPr>
        <p:spPr>
          <a:xfrm>
            <a:off x="8403324" y="2419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247DAE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52D782-4D56-4C92-8442-E7E6B0A25EA6}"/>
              </a:ext>
            </a:extLst>
          </p:cNvPr>
          <p:cNvSpPr txBox="1"/>
          <p:nvPr/>
        </p:nvSpPr>
        <p:spPr>
          <a:xfrm>
            <a:off x="6699060" y="435538"/>
            <a:ext cx="233540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36" name="직사각형 35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37" name="사각형: 둥근 위쪽 모서리 36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38" name="평행 사변형 37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247D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39" name="평행 사변형 38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</p:grpSp>
      <p:graphicFrame>
        <p:nvGraphicFramePr>
          <p:cNvPr id="17" name="Group 5"/>
          <p:cNvGraphicFramePr>
            <a:graphicFrameLocks noGrp="1"/>
          </p:cNvGraphicFramePr>
          <p:nvPr/>
        </p:nvGraphicFramePr>
        <p:xfrm>
          <a:off x="170024" y="1064257"/>
          <a:ext cx="8803951" cy="5646320"/>
        </p:xfrm>
        <a:graphic>
          <a:graphicData uri="http://schemas.openxmlformats.org/drawingml/2006/table">
            <a:tbl>
              <a:tblPr/>
              <a:tblGrid>
                <a:gridCol w="798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2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2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2082">
                <a:tc>
                  <a:txBody>
                    <a:bodyPr/>
                    <a:lstStyle/>
                    <a:p>
                      <a:pPr marL="0" lvl="0" indent="0" algn="ctr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영역</a:t>
                      </a:r>
                      <a:endParaRPr kumimoji="1" lang="ko-KR" altLang="en-US" sz="12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내용</a:t>
                      </a:r>
                      <a:endParaRPr kumimoji="1" lang="ko-KR" altLang="en-US" sz="12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noFill/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측정방법</a:t>
                      </a:r>
                      <a:endParaRPr kumimoji="1" lang="ko-KR" altLang="en-US" sz="12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6996">
                <a:tc>
                  <a:txBody>
                    <a:bodyPr/>
                    <a:lstStyle/>
                    <a:p>
                      <a:pPr lvl="0" algn="ctr" defTabSz="856738" latinLnBrk="0">
                        <a:lnSpc>
                          <a:spcPct val="120000"/>
                        </a:lnSpc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직장 내</a:t>
                      </a:r>
                    </a:p>
                    <a:p>
                      <a:pPr lvl="0" algn="ctr" defTabSz="856738" latinLnBrk="0">
                        <a:lnSpc>
                          <a:spcPct val="120000"/>
                        </a:lnSpc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괴롭힘</a:t>
                      </a:r>
                    </a:p>
                    <a:p>
                      <a:pPr lvl="0" algn="ctr" defTabSz="856738" latinLnBrk="0">
                        <a:lnSpc>
                          <a:spcPct val="120000"/>
                        </a:lnSpc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실태 </a:t>
                      </a:r>
                    </a:p>
                    <a:p>
                      <a:pPr lvl="0" algn="ctr" defTabSz="856738" latinLnBrk="0">
                        <a:lnSpc>
                          <a:spcPct val="120000"/>
                        </a:lnSpc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파악</a:t>
                      </a:r>
                    </a:p>
                    <a:p>
                      <a:pPr lvl="0" algn="ctr" defTabSz="856738" latinLnBrk="0">
                        <a:lnSpc>
                          <a:spcPct val="120000"/>
                        </a:lnSpc>
                        <a:buClrTx/>
                        <a:buFontTx/>
                        <a:buNone/>
                        <a:defRPr lang="ko-KR" altLang="en-US"/>
                      </a:pPr>
                      <a:endParaRPr kumimoji="1" lang="ko-KR" altLang="en-US" sz="1400" b="1" dirty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나의 업무 능력이나 성과를 인정하지 않거나 조롱했다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2.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훈련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승진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보상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일상적인 대우 등에서 차별했다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3.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나에게 내 본연의 업무와 상관없이 모두가 꺼리는 힘든 업무를 주었다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4.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정당한 이유 없이 본연의 업무와 관계없는 허드렛일만 시키거나 일을 거의 주지 않았다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5.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내 업무와 관련된 중요한 정보나 의사결정 과정에서 나를 제외했다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6.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내 성과를 가로채거나 성과 달성을 방해했다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7.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나에게 휴가나 병가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각종 복지혜택 등을 쓰지 못하도록 압력을 주었다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8.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일하거나 휴식하는 모습을 지나치게 감시했다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 (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예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: CCTV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를 통한 감시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)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9.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사고위험이 있는 작업을 할 때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나에게 주의사항이나 안전장비를 전달해주지 않았다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10.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나에게 상사의 관혼상제나 개인적인 일상생활과 관련된 일을 하도록 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.(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예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: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개인 심부름 등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)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11.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나에게 부서이동 또는 퇴사를 강요했다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12.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누군가 업무수행 과정에서 정당한 이유 없이 사소한 일에 트집을 잡거나 시비를 걸었다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13.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누군가 내 개인사에 대한 뒷담화나 소문을 퍼뜨렸다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14.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나에게 신체적인 위협이나 폭력을 가했다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 (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예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: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물건던지기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주먹질 등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)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15.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나에게 욕설이나 위협적인 말을 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16.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나를 부당하게 의심하거나 누명을 씌웠다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17.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누군가 내 물건을 허락 없이 가져가거나 망가뜨렸다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18.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다른 사람들 앞에서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(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또는 온라인상에서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)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나에게 모욕감을 주는 언행을 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19.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내 의사와 상관없이 음주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·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흡연을 강요했다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20.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내 의사와 관계없이 회식 참여를 강요했다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21.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나를 업무 외의 대화나 친목 모임에서 제외했다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22.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나의 정당한 건의사항이나 의견을 무시했다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23.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나의 의사와 관계없이 불필요한 추가근무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(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야근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주말출근 등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)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를 강요했다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  <a:p>
                      <a:pPr marL="35941" lvl="0" defTabSz="856738">
                        <a:spcAft>
                          <a:spcPts val="1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24. </a:t>
                      </a:r>
                      <a:r>
                        <a:rPr kumimoji="1" lang="ko-KR" altLang="en-US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정당한 이유 없이 반성문을 쓰게 하거나 징계를 했다</a:t>
                      </a:r>
                      <a:r>
                        <a:rPr kumimoji="1" lang="en-US" altLang="ko-KR" sz="12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.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lvl="0" indent="-182563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설문조사</a:t>
                      </a:r>
                    </a:p>
                    <a:p>
                      <a:pPr marL="182563" lvl="0" indent="-182563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다면평가</a:t>
                      </a:r>
                    </a:p>
                    <a:p>
                      <a:pPr marL="182563" lvl="0" indent="-182563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퇴사자 인터뷰</a:t>
                      </a:r>
                    </a:p>
                    <a:p>
                      <a:pPr marL="182563" lvl="0" indent="-182563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노사협의회 또는 </a:t>
                      </a:r>
                    </a:p>
                    <a:p>
                      <a:pPr marL="182563" lvl="0" indent="-182563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 산업안전보건위원회 등 근로자협력기구에서의 </a:t>
                      </a:r>
                    </a:p>
                    <a:p>
                      <a:pPr marL="182563" lvl="0" indent="-182563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 의견 취합</a:t>
                      </a:r>
                    </a:p>
                    <a:p>
                      <a:pPr marL="182563" lvl="0" indent="-182563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ko-KR" altLang="en-US" sz="5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r>
                        <a:rPr kumimoji="1" lang="en-US" altLang="ko-KR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※ </a:t>
                      </a: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본 실태파악을 위한 점검사항은 </a:t>
                      </a:r>
                      <a:r>
                        <a:rPr kumimoji="1" lang="en-US" altLang="ko-KR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KICQ(2016)</a:t>
                      </a: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를 인용한 것으로서</a:t>
                      </a:r>
                      <a:r>
                        <a:rPr kumimoji="1" lang="en-US" altLang="ko-KR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 각 사업장에서 금지하는 직장 내 괴롭힘 행위를 </a:t>
                      </a: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 기준으로 자율적으로 </a:t>
                      </a: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   조정 가능</a:t>
                      </a: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en-US" altLang="ko-KR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174625" lvl="0" indent="-174625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None/>
                        <a:defRPr lang="ko-KR" altLang="en-US"/>
                      </a:pPr>
                      <a:endParaRPr kumimoji="1" lang="ko-KR" altLang="en-US" sz="12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170">
                <a:tc>
                  <a:txBody>
                    <a:bodyPr/>
                    <a:lstStyle/>
                    <a:p>
                      <a:pPr marL="0" lvl="0" indent="0" algn="ctr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400" b="1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근로자</a:t>
                      </a:r>
                      <a:endParaRPr kumimoji="1" lang="ko-KR" altLang="en-US" sz="1400" b="1" i="0" u="none" strike="noStrike" cap="none" normalizeH="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직무만족도: </a:t>
                      </a:r>
                      <a:r>
                        <a:rPr kumimoji="1" lang="en-US" altLang="ko-KR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</a:t>
                      </a: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이직 의사 </a:t>
                      </a:r>
                      <a:r>
                        <a:rPr kumimoji="1" lang="en-US" altLang="ko-KR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/ </a:t>
                      </a: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신체적 건강상태</a:t>
                      </a:r>
                      <a:r>
                        <a:rPr kumimoji="1" lang="en-US" altLang="ko-KR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(</a:t>
                      </a: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건강검진</a:t>
                      </a:r>
                      <a:r>
                        <a:rPr kumimoji="1" lang="en-US" altLang="ko-KR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병가 등</a:t>
                      </a:r>
                      <a:r>
                        <a:rPr kumimoji="1" lang="en-US" altLang="ko-KR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) / </a:t>
                      </a: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우울증</a:t>
                      </a:r>
                      <a:r>
                        <a:rPr kumimoji="1" lang="en-US" altLang="ko-KR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2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불안 등 정신적 건강상태</a:t>
                      </a:r>
                      <a:endParaRPr kumimoji="1" lang="ko-KR" altLang="en-US" sz="1200" b="0" i="0" u="none" strike="noStrike" cap="none" normalizeH="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 b="0" i="0" u="none" strike="noStrike" cap="none" normalizeH="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설문조사</a:t>
                      </a:r>
                    </a:p>
                    <a:p>
                      <a:pPr marL="171450" lvl="0" indent="-171450" algn="l" defTabSz="856738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 typeface="나눔바른고딕"/>
                        <a:buChar char="–"/>
                        <a:defRPr lang="ko-KR" altLang="en-US"/>
                      </a:pPr>
                      <a:r>
                        <a:rPr kumimoji="1" lang="ko-KR" altLang="en-US" sz="1200" b="0" i="0" u="none" strike="noStrike" cap="none" normalizeH="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정기건강검진 등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2" name="TextBox 74"/>
          <p:cNvSpPr txBox="1"/>
          <p:nvPr/>
        </p:nvSpPr>
        <p:spPr>
          <a:xfrm>
            <a:off x="1727426" y="285274"/>
            <a:ext cx="2221639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white">
          <a:xfrm>
            <a:off x="4356324" y="240030"/>
            <a:ext cx="2002566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 dirty="0">
                <a:solidFill>
                  <a:schemeClr val="accent4"/>
                </a:solidFill>
                <a:latin typeface="나눔스퀘어라운드 ExtraBold"/>
                <a:ea typeface="나눔스퀘어라운드 ExtraBold"/>
              </a:rPr>
              <a:t> 위험요인 점검</a:t>
            </a:r>
          </a:p>
        </p:txBody>
      </p:sp>
      <p:sp>
        <p:nvSpPr>
          <p:cNvPr id="44" name="타원 68"/>
          <p:cNvSpPr/>
          <p:nvPr/>
        </p:nvSpPr>
        <p:spPr>
          <a:xfrm>
            <a:off x="4162213" y="331227"/>
            <a:ext cx="277425" cy="2774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2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444981" y="4739363"/>
            <a:ext cx="1083939" cy="1102005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BD4999-0792-4D35-B3D9-05F57B747DDA}"/>
              </a:ext>
            </a:extLst>
          </p:cNvPr>
          <p:cNvSpPr txBox="1"/>
          <p:nvPr/>
        </p:nvSpPr>
        <p:spPr>
          <a:xfrm>
            <a:off x="8403324" y="2419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247DAE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8F2FD-580A-4EFF-8EFA-D4C04D0F2F24}"/>
              </a:ext>
            </a:extLst>
          </p:cNvPr>
          <p:cNvSpPr txBox="1"/>
          <p:nvPr/>
        </p:nvSpPr>
        <p:spPr>
          <a:xfrm>
            <a:off x="6699060" y="435538"/>
            <a:ext cx="233540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35" name="그룹 34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0" name="사각형: 둥근 위쪽 모서리 39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41" name="평행 사변형 40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247D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2" name="평행 사변형 41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727426" y="285274"/>
                <a:ext cx="2221639" cy="369332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예방</a:t>
                </a:r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4162213" y="240030"/>
              <a:ext cx="1691852" cy="460741"/>
              <a:chOff x="4162213" y="240030"/>
              <a:chExt cx="1691852" cy="460741"/>
            </a:xfrm>
          </p:grpSpPr>
          <p:sp>
            <p:nvSpPr>
              <p:cNvPr id="37" name="Rectangle 5"/>
              <p:cNvSpPr>
                <a:spLocks noChangeArrowheads="1"/>
              </p:cNvSpPr>
              <p:nvPr/>
            </p:nvSpPr>
            <p:spPr bwMode="white">
              <a:xfrm>
                <a:off x="4403949" y="240030"/>
                <a:ext cx="1450116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 예방교육 </a:t>
                </a:r>
              </a:p>
            </p:txBody>
          </p:sp>
          <p:sp>
            <p:nvSpPr>
              <p:cNvPr id="38" name="타원 37"/>
              <p:cNvSpPr/>
              <p:nvPr/>
            </p:nvSpPr>
            <p:spPr>
              <a:xfrm>
                <a:off x="4162213" y="331227"/>
                <a:ext cx="277425" cy="2774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3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994072" y="1302837"/>
            <a:ext cx="7306858" cy="1766766"/>
            <a:chOff x="918571" y="1329359"/>
            <a:chExt cx="7306858" cy="1766766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white">
            <a:xfrm>
              <a:off x="1062663" y="1329359"/>
              <a:ext cx="7162766" cy="17667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460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제도의 이해 및 예방 측면에서 교육 실시가 효과적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b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</a:br>
              <a:r>
                <a:rPr lang="ko-KR" altLang="en-US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연 </a:t>
              </a:r>
              <a:r>
                <a:rPr lang="en-US" altLang="ko-KR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1</a:t>
              </a:r>
              <a:r>
                <a:rPr lang="ko-KR" altLang="en-US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회 등 주기적으로 실시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하는 것이 </a:t>
              </a:r>
              <a:r>
                <a:rPr lang="ko-KR" altLang="en-US" sz="18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바람직</a:t>
              </a:r>
              <a:endParaRPr lang="en-US" altLang="ko-KR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46000"/>
                </a:spcAft>
                <a:defRPr lang="ko-KR" altLang="en-US"/>
              </a:pPr>
              <a:r>
                <a:rPr lang="ko-KR" altLang="en-US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관리자와 직원을 분리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하여 실시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ct val="460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교육 방식과 내용은 </a:t>
              </a:r>
              <a:r>
                <a:rPr lang="ko-KR" altLang="en-US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기업 필요에 따라 유연하게</a:t>
              </a:r>
              <a:r>
                <a:rPr lang="ko-KR" altLang="en-US" sz="1800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설계</a:t>
              </a:r>
            </a:p>
          </p:txBody>
        </p:sp>
        <p:sp>
          <p:nvSpPr>
            <p:cNvPr id="19" name="타원 18"/>
            <p:cNvSpPr/>
            <p:nvPr/>
          </p:nvSpPr>
          <p:spPr>
            <a:xfrm>
              <a:off x="918571" y="1512452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0576C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dirty="0"/>
            </a:p>
          </p:txBody>
        </p:sp>
        <p:sp>
          <p:nvSpPr>
            <p:cNvPr id="20" name="타원 19"/>
            <p:cNvSpPr/>
            <p:nvPr/>
          </p:nvSpPr>
          <p:spPr>
            <a:xfrm>
              <a:off x="918571" y="2820296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0576C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000"/>
            </a:p>
          </p:txBody>
        </p:sp>
        <p:sp>
          <p:nvSpPr>
            <p:cNvPr id="21" name="타원 20"/>
            <p:cNvSpPr/>
            <p:nvPr/>
          </p:nvSpPr>
          <p:spPr>
            <a:xfrm>
              <a:off x="918571" y="2354706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0576C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1134522" y="3238083"/>
            <a:ext cx="6153482" cy="778388"/>
            <a:chOff x="580942" y="5483861"/>
            <a:chExt cx="5466440" cy="778388"/>
          </a:xfrm>
        </p:grpSpPr>
        <p:sp>
          <p:nvSpPr>
            <p:cNvPr id="23" name="사각형: 둥근 모서리 22"/>
            <p:cNvSpPr/>
            <p:nvPr/>
          </p:nvSpPr>
          <p:spPr>
            <a:xfrm>
              <a:off x="816615" y="5483861"/>
              <a:ext cx="5230767" cy="778388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>
              <a:solidFill>
                <a:srgbClr val="0B0B0B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580942" y="5609691"/>
              <a:ext cx="526730" cy="5267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Rectangle 8"/>
            <p:cNvSpPr>
              <a:spLocks noChangeArrowheads="1"/>
            </p:cNvSpPr>
            <p:nvPr/>
          </p:nvSpPr>
          <p:spPr bwMode="white">
            <a:xfrm>
              <a:off x="1183824" y="5537579"/>
              <a:ext cx="4852555" cy="6738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기존 성희롱 예방교육</a:t>
              </a:r>
              <a:r>
                <a:rPr lang="en-US" altLang="ko-KR" sz="1600"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산업안전관리교육</a:t>
              </a:r>
              <a:r>
                <a:rPr lang="en-US" altLang="ko-KR" sz="1600"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인권교육에 콘텐츠와 시간 등을 확대</a:t>
              </a:r>
              <a:r>
                <a:rPr lang="en-US" altLang="ko-KR" sz="1600"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보완하여 진행하는 방식도 가능</a:t>
              </a:r>
            </a:p>
          </p:txBody>
        </p:sp>
      </p:grp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918004" y="4850578"/>
            <a:ext cx="2057280" cy="195352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522641" y="4272149"/>
            <a:ext cx="1212731" cy="184415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86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EA8CF5-43A2-4E02-A8BD-AF16454ADED3}"/>
              </a:ext>
            </a:extLst>
          </p:cNvPr>
          <p:cNvSpPr txBox="1"/>
          <p:nvPr/>
        </p:nvSpPr>
        <p:spPr>
          <a:xfrm>
            <a:off x="8403324" y="2419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247DAE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2498C8-6E0B-4819-AAC3-C0349EB5046F}"/>
              </a:ext>
            </a:extLst>
          </p:cNvPr>
          <p:cNvSpPr txBox="1"/>
          <p:nvPr/>
        </p:nvSpPr>
        <p:spPr>
          <a:xfrm>
            <a:off x="6699060" y="435538"/>
            <a:ext cx="233540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그룹 34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39" name="직사각형 38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40" name="사각형: 둥근 위쪽 모서리 39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41" name="평행 사변형 40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247D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42" name="평행 사변형 41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white">
          <a:xfrm>
            <a:off x="2639757" y="1331962"/>
            <a:ext cx="3967613" cy="322588"/>
          </a:xfrm>
          <a:prstGeom prst="roundRect">
            <a:avLst>
              <a:gd name="adj" fmla="val 50000"/>
            </a:avLst>
          </a:prstGeom>
          <a:solidFill>
            <a:srgbClr val="A9D5ED">
              <a:alpha val="45000"/>
            </a:srgb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r">
              <a:spcBef>
                <a:spcPct val="0"/>
              </a:spcBef>
              <a:defRPr lang="ko-KR" altLang="en-US"/>
            </a:pPr>
            <a:r>
              <a:rPr lang="ko-KR" altLang="en-US" sz="18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직장 내 괴롭힘 예방교육 </a:t>
            </a:r>
            <a:r>
              <a:rPr lang="ko-KR" altLang="en-US" sz="1801" b="1">
                <a:solidFill>
                  <a:srgbClr val="247DAE"/>
                </a:solidFill>
                <a:latin typeface="나눔바른고딕"/>
                <a:ea typeface="나눔바른고딕"/>
                <a:cs typeface="함초롬돋움"/>
              </a:rPr>
              <a:t>내용 및 대상</a:t>
            </a:r>
          </a:p>
        </p:txBody>
      </p:sp>
      <p:graphicFrame>
        <p:nvGraphicFramePr>
          <p:cNvPr id="23" name="Group 5"/>
          <p:cNvGraphicFramePr>
            <a:graphicFrameLocks noGrp="1"/>
          </p:cNvGraphicFramePr>
          <p:nvPr/>
        </p:nvGraphicFramePr>
        <p:xfrm>
          <a:off x="494054" y="1867978"/>
          <a:ext cx="8155890" cy="4568016"/>
        </p:xfrm>
        <a:graphic>
          <a:graphicData uri="http://schemas.openxmlformats.org/drawingml/2006/table">
            <a:tbl>
              <a:tblPr/>
              <a:tblGrid>
                <a:gridCol w="1704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1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668">
                <a:tc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항목</a:t>
                      </a:r>
                      <a:endParaRPr kumimoji="1" lang="ko-KR" altLang="en-US" sz="16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교육 내용</a:t>
                      </a:r>
                      <a:endParaRPr kumimoji="1" lang="ko-KR" altLang="en-US" sz="16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noFill/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668">
                <a:tc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정의</a:t>
                      </a:r>
                      <a:endParaRPr kumimoji="1" lang="ko-KR" altLang="en-US" sz="1600" b="0" i="0" u="none" strike="noStrike" cap="none" normalizeH="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직장 내 괴롭힘의 정의</a:t>
                      </a:r>
                      <a:r>
                        <a:rPr kumimoji="1" lang="en-US" altLang="ko-KR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유형 및 사례 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668">
                <a:tc rowSpan="2"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근로자</a:t>
                      </a:r>
                    </a:p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보호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근로자의 권리</a:t>
                      </a:r>
                      <a:r>
                        <a:rPr kumimoji="1" lang="en-US" altLang="ko-KR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(</a:t>
                      </a: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괴롭힘 당하지 않을 권리</a:t>
                      </a:r>
                      <a:r>
                        <a:rPr kumimoji="1" lang="en-US" altLang="ko-KR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, </a:t>
                      </a: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피해 사실 호소 후 보호받을 권리 등</a:t>
                      </a:r>
                      <a:r>
                        <a:rPr kumimoji="1" lang="en-US" altLang="ko-KR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)</a:t>
                      </a:r>
                      <a:endParaRPr kumimoji="1" lang="en-US" altLang="ko-KR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668">
                <a:tc v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ts val="40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괴롭힘 목격 시 목격자의 역할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668">
                <a:tc rowSpan="2"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직장 내 괴롭힘의</a:t>
                      </a:r>
                    </a:p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원인과 피해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개인 및 조직 차원의 직장 내 괴롭힘 원인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668">
                <a:tc v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개인 및 조직 차원의 피해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668">
                <a:tc rowSpan="6"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endParaRPr kumimoji="1" lang="ko-KR" altLang="en-US" sz="16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endParaRPr kumimoji="1" lang="ko-KR" altLang="en-US" sz="16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endParaRPr kumimoji="1" lang="ko-KR" altLang="en-US" sz="1600" b="0" i="0" u="none" strike="noStrike" cap="none" normalizeH="0">
                        <a:solidFill>
                          <a:srgbClr val="000000"/>
                        </a:solidFill>
                        <a:effectLst/>
                        <a:latin typeface="나눔바른고딕"/>
                        <a:ea typeface="나눔바른고딕"/>
                        <a:cs typeface="함초롬돋움"/>
                      </a:endParaRPr>
                    </a:p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직장 내</a:t>
                      </a:r>
                    </a:p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괴롭힘의</a:t>
                      </a:r>
                    </a:p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대응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신고를 하기 위한 회사 내·외부의 소통창구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668">
                <a:tc v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노조 등 근로자 단체의 대응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0668">
                <a:tc v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괴롭힘을 겪을 시 피해자가 할 수 있는 조치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668">
                <a:tc v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사례접수 시 관리자·담당자가 할 수 있는 조치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668">
                <a:tc v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직장 내 괴롭힘 대응 절차의 사례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668">
                <a:tc vMerge="1">
                  <a:txBody>
                    <a:bodyPr/>
                    <a:lstStyle/>
                    <a:p>
                      <a:pPr latinLnBrk="1">
                        <a:defRPr lang="ko-KR" altLang="en-US"/>
                      </a:pP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882" lvl="0" defTabSz="870446"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예방을 위한 경영자·관리자 역할의 중요성</a:t>
                      </a:r>
                      <a:endParaRPr kumimoji="1" lang="ko-KR" altLang="en-US" sz="160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5" name="TextBox 43"/>
          <p:cNvSpPr txBox="1"/>
          <p:nvPr/>
        </p:nvSpPr>
        <p:spPr>
          <a:xfrm>
            <a:off x="1727426" y="285274"/>
            <a:ext cx="2221639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white">
          <a:xfrm>
            <a:off x="4403949" y="240030"/>
            <a:ext cx="1450116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solidFill>
                  <a:schemeClr val="accent4"/>
                </a:solidFill>
                <a:latin typeface="나눔스퀘어라운드 ExtraBold"/>
                <a:ea typeface="나눔스퀘어라운드 ExtraBold"/>
              </a:rPr>
              <a:t> 예방교육 </a:t>
            </a:r>
          </a:p>
        </p:txBody>
      </p:sp>
      <p:sp>
        <p:nvSpPr>
          <p:cNvPr id="47" name="타원 37"/>
          <p:cNvSpPr/>
          <p:nvPr/>
        </p:nvSpPr>
        <p:spPr>
          <a:xfrm>
            <a:off x="4162213" y="331227"/>
            <a:ext cx="277425" cy="2774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3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699060" y="4796167"/>
            <a:ext cx="1536195" cy="1639827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36629" y="1164302"/>
            <a:ext cx="484195" cy="490248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87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3927FE-8FF4-4D65-8DBC-17D28B60D236}"/>
              </a:ext>
            </a:extLst>
          </p:cNvPr>
          <p:cNvSpPr txBox="1"/>
          <p:nvPr/>
        </p:nvSpPr>
        <p:spPr>
          <a:xfrm>
            <a:off x="8403324" y="2419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247DAE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C70428-B002-40F1-8BAD-D670F5C1B2BF}"/>
              </a:ext>
            </a:extLst>
          </p:cNvPr>
          <p:cNvSpPr txBox="1"/>
          <p:nvPr/>
        </p:nvSpPr>
        <p:spPr>
          <a:xfrm>
            <a:off x="6699060" y="435538"/>
            <a:ext cx="233540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26" name="직사각형 25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7" name="사각형: 둥근 위쪽 모서리 26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8" name="평행 사변형 27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247D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9" name="평행 사변형 28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48A5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</p:grpSp>
      <p:sp>
        <p:nvSpPr>
          <p:cNvPr id="33" name="Rectangle 4"/>
          <p:cNvSpPr>
            <a:spLocks noChangeArrowheads="1"/>
          </p:cNvSpPr>
          <p:nvPr/>
        </p:nvSpPr>
        <p:spPr bwMode="white">
          <a:xfrm>
            <a:off x="2738105" y="1464245"/>
            <a:ext cx="3769928" cy="322588"/>
          </a:xfrm>
          <a:prstGeom prst="roundRect">
            <a:avLst>
              <a:gd name="adj" fmla="val 50000"/>
            </a:avLst>
          </a:prstGeom>
          <a:solidFill>
            <a:srgbClr val="A9D5ED">
              <a:alpha val="45000"/>
            </a:srgbClr>
          </a:solidFill>
          <a:ln>
            <a:noFill/>
          </a:ln>
          <a:effectLst/>
        </p:spPr>
        <p:txBody>
          <a:bodyPr wrap="none" anchor="ctr">
            <a:no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r">
              <a:spcBef>
                <a:spcPct val="0"/>
              </a:spcBef>
              <a:defRPr lang="ko-KR" altLang="en-US"/>
            </a:pPr>
            <a:r>
              <a:rPr lang="ko-KR" altLang="en-US" sz="1801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추가로 고려할 수 있는 </a:t>
            </a:r>
            <a:r>
              <a:rPr lang="ko-KR" altLang="en-US" sz="1801" b="1">
                <a:solidFill>
                  <a:srgbClr val="247DAE"/>
                </a:solidFill>
                <a:latin typeface="나눔바른고딕"/>
                <a:ea typeface="나눔바른고딕"/>
                <a:cs typeface="함초롬돋움"/>
              </a:rPr>
              <a:t>교육 콘텐츠</a:t>
            </a:r>
          </a:p>
        </p:txBody>
      </p:sp>
      <p:graphicFrame>
        <p:nvGraphicFramePr>
          <p:cNvPr id="3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377622"/>
              </p:ext>
            </p:extLst>
          </p:nvPr>
        </p:nvGraphicFramePr>
        <p:xfrm>
          <a:off x="494054" y="2019311"/>
          <a:ext cx="8155891" cy="3318002"/>
        </p:xfrm>
        <a:graphic>
          <a:graphicData uri="http://schemas.openxmlformats.org/drawingml/2006/table">
            <a:tbl>
              <a:tblPr/>
              <a:tblGrid>
                <a:gridCol w="1748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7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944">
                <a:tc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대상</a:t>
                      </a:r>
                      <a:endParaRPr kumimoji="1" lang="ko-KR" altLang="en-US" sz="16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1" i="0" u="none" strike="noStrike" cap="none" normalizeH="0">
                          <a:solidFill>
                            <a:srgbClr val="FFFFFF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내용</a:t>
                      </a:r>
                      <a:endParaRPr kumimoji="1" lang="ko-KR" altLang="en-US" sz="1600" b="1" i="0" u="none" strike="noStrike" cap="none" normalizeH="0">
                        <a:solidFill>
                          <a:srgbClr val="FFFFFF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noFill/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7D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284">
                <a:tc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공통</a:t>
                      </a:r>
                      <a:endParaRPr kumimoji="1" lang="ko-KR" altLang="en-US" sz="1600" b="0" i="0" u="none" strike="noStrike" cap="none" normalizeH="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3949" lvl="0" indent="-171450" algn="just" defTabSz="870446">
                        <a:lnSpc>
                          <a:spcPct val="130000"/>
                        </a:lnSpc>
                        <a:spcAft>
                          <a:spcPts val="300"/>
                        </a:spcAft>
                        <a:buClrTx/>
                        <a:buFont typeface="Arial"/>
                        <a:buChar char="•"/>
                        <a:defRPr lang="ko-KR" altLang="en-US"/>
                      </a:pPr>
                      <a:r>
                        <a:rPr kumimoji="1" lang="ko-KR" altLang="en-US" sz="160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관련 법규(근로기준법, 남녀고용평등법 등)</a:t>
                      </a:r>
                    </a:p>
                    <a:p>
                      <a:pPr marL="353949" lvl="0" indent="-171450" algn="just" defTabSz="870446">
                        <a:lnSpc>
                          <a:spcPct val="130000"/>
                        </a:lnSpc>
                        <a:spcAft>
                          <a:spcPts val="300"/>
                        </a:spcAft>
                        <a:buClrTx/>
                        <a:buFont typeface="Arial"/>
                        <a:buChar char="•"/>
                        <a:defRPr lang="ko-KR" altLang="en-US"/>
                      </a:pPr>
                      <a:r>
                        <a:rPr kumimoji="1" lang="ko-KR" altLang="en-US" sz="160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특정 행위가 </a:t>
                      </a:r>
                      <a:r>
                        <a:rPr kumimoji="1" lang="ko-KR" altLang="en-US" sz="1600" dirty="0" err="1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괴롭힘임을</a:t>
                      </a:r>
                      <a:r>
                        <a:rPr kumimoji="1" lang="ko-KR" altLang="en-US" sz="160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 파악할 수 있는 증상 진단방법</a:t>
                      </a:r>
                    </a:p>
                    <a:p>
                      <a:pPr marL="353949" lvl="0" indent="-171450" algn="just" defTabSz="870446">
                        <a:lnSpc>
                          <a:spcPct val="130000"/>
                        </a:lnSpc>
                        <a:spcAft>
                          <a:spcPts val="300"/>
                        </a:spcAft>
                        <a:buClrTx/>
                        <a:buFont typeface="Arial"/>
                        <a:buChar char="•"/>
                        <a:defRPr lang="ko-KR" altLang="en-US"/>
                      </a:pPr>
                      <a:r>
                        <a:rPr kumimoji="1" lang="ko-KR" altLang="en-US" sz="160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인권 및 평등교육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9774">
                <a:tc>
                  <a:txBody>
                    <a:bodyPr/>
                    <a:lstStyle/>
                    <a:p>
                      <a:pPr marL="0" lvl="0" indent="0" algn="ctr" defTabSz="870446" rtl="0" eaLnBrk="1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 lang="ko-KR" altLang="en-US"/>
                      </a:pPr>
                      <a:r>
                        <a:rPr kumimoji="1" lang="ko-KR" altLang="en-US" sz="1600" b="0" i="0" u="none" strike="noStrike" cap="none" normalizeH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관리자용</a:t>
                      </a:r>
                      <a:endParaRPr kumimoji="1" lang="ko-KR" altLang="en-US" sz="1600" b="0" i="0" u="none" strike="noStrike" cap="none" normalizeH="0">
                        <a:solidFill>
                          <a:srgbClr val="000000"/>
                        </a:solidFill>
                        <a:latin typeface="나눔바른고딕"/>
                        <a:ea typeface="나눔바른고딕"/>
                        <a:cs typeface="함초롬돋움"/>
                      </a:endParaRP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247DAE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tc>
                  <a:txBody>
                    <a:bodyPr/>
                    <a:lstStyle/>
                    <a:p>
                      <a:pPr marL="353949" lvl="0" indent="-171450" algn="just" defTabSz="870446">
                        <a:lnSpc>
                          <a:spcPct val="130000"/>
                        </a:lnSpc>
                        <a:spcAft>
                          <a:spcPts val="300"/>
                        </a:spcAft>
                        <a:buClrTx/>
                        <a:buFont typeface="Arial"/>
                        <a:buChar char="•"/>
                        <a:defRPr lang="ko-KR" altLang="en-US"/>
                      </a:pPr>
                      <a:r>
                        <a:rPr kumimoji="1" lang="ko-KR" altLang="en-US" sz="160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관련 법규 및 가해자 처벌 방법</a:t>
                      </a:r>
                    </a:p>
                    <a:p>
                      <a:pPr marL="353949" lvl="0" indent="-171450" algn="just" defTabSz="870446">
                        <a:lnSpc>
                          <a:spcPct val="130000"/>
                        </a:lnSpc>
                        <a:spcAft>
                          <a:spcPts val="300"/>
                        </a:spcAft>
                        <a:buClrTx/>
                        <a:buFont typeface="Arial"/>
                        <a:buChar char="•"/>
                        <a:defRPr lang="ko-KR" altLang="en-US"/>
                      </a:pPr>
                      <a:r>
                        <a:rPr kumimoji="1" lang="ko-KR" altLang="en-US" sz="160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피해자 회복 프로그램 운영 방법</a:t>
                      </a:r>
                    </a:p>
                    <a:p>
                      <a:pPr marL="353949" lvl="0" indent="-171450" algn="just" defTabSz="870446">
                        <a:lnSpc>
                          <a:spcPct val="130000"/>
                        </a:lnSpc>
                        <a:spcAft>
                          <a:spcPts val="300"/>
                        </a:spcAft>
                        <a:buClrTx/>
                        <a:buFont typeface="Arial"/>
                        <a:buChar char="•"/>
                        <a:defRPr lang="ko-KR" altLang="en-US"/>
                      </a:pPr>
                      <a:r>
                        <a:rPr kumimoji="1" lang="ko-KR" altLang="en-US" sz="160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특별교육(가해자 재발방지, 피해자 보상 등)</a:t>
                      </a:r>
                    </a:p>
                    <a:p>
                      <a:pPr marL="353949" lvl="0" indent="-171450" algn="just" defTabSz="870446">
                        <a:lnSpc>
                          <a:spcPct val="130000"/>
                        </a:lnSpc>
                        <a:spcAft>
                          <a:spcPts val="300"/>
                        </a:spcAft>
                        <a:buClrTx/>
                        <a:buFont typeface="Arial"/>
                        <a:buChar char="•"/>
                        <a:defRPr lang="ko-KR" altLang="en-US"/>
                      </a:pPr>
                      <a:r>
                        <a:rPr kumimoji="1" lang="ko-KR" altLang="en-US" sz="1600" dirty="0">
                          <a:solidFill>
                            <a:srgbClr val="000000"/>
                          </a:solidFill>
                          <a:effectLst/>
                          <a:latin typeface="나눔바른고딕"/>
                          <a:ea typeface="나눔바른고딕"/>
                          <a:cs typeface="함초롬돋움"/>
                        </a:rPr>
                        <a:t>문제 상황에 대한 소통역량 강화교육</a:t>
                      </a:r>
                    </a:p>
                  </a:txBody>
                  <a:tcPr marL="91482" marR="91482" marT="45741" marB="45741" anchor="ctr" horzOverflow="overflow">
                    <a:lnL w="12700" cap="flat" cmpd="sng" algn="ctr">
                      <a:solidFill>
                        <a:srgbClr val="247DAE"/>
                      </a:solidFill>
                      <a:prstDash val="solid"/>
                      <a:round/>
                    </a:lnL>
                    <a:lnR w="12700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rgbClr val="247DAE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247DAE"/>
                      </a:solidFill>
                      <a:prstDash val="solid"/>
                      <a:round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TextBox 43"/>
          <p:cNvSpPr txBox="1"/>
          <p:nvPr/>
        </p:nvSpPr>
        <p:spPr>
          <a:xfrm>
            <a:off x="1727426" y="285274"/>
            <a:ext cx="2221639" cy="36933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white">
          <a:xfrm>
            <a:off x="4403949" y="240030"/>
            <a:ext cx="1450116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solidFill>
                  <a:schemeClr val="accent4"/>
                </a:solidFill>
                <a:latin typeface="나눔스퀘어라운드 ExtraBold"/>
                <a:ea typeface="나눔스퀘어라운드 ExtraBold"/>
              </a:rPr>
              <a:t> 예방교육 </a:t>
            </a:r>
          </a:p>
        </p:txBody>
      </p:sp>
      <p:sp>
        <p:nvSpPr>
          <p:cNvPr id="40" name="타원 37"/>
          <p:cNvSpPr/>
          <p:nvPr/>
        </p:nvSpPr>
        <p:spPr>
          <a:xfrm>
            <a:off x="4162213" y="331688"/>
            <a:ext cx="277425" cy="27742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3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953043" y="4247700"/>
            <a:ext cx="1093374" cy="2438298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635968" y="1296585"/>
            <a:ext cx="482211" cy="490248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88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52DF05-F8CE-4B09-9B95-09008DBF2389}"/>
              </a:ext>
            </a:extLst>
          </p:cNvPr>
          <p:cNvSpPr txBox="1"/>
          <p:nvPr/>
        </p:nvSpPr>
        <p:spPr>
          <a:xfrm>
            <a:off x="8403324" y="2419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247DAE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45FE43-2058-4AED-9EE3-4B4C87002C06}"/>
              </a:ext>
            </a:extLst>
          </p:cNvPr>
          <p:cNvSpPr txBox="1"/>
          <p:nvPr/>
        </p:nvSpPr>
        <p:spPr>
          <a:xfrm>
            <a:off x="6699060" y="435538"/>
            <a:ext cx="233540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36" name="그룹 35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1" name="사각형: 둥근 위쪽 모서리 4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42" name="평행 사변형 4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247D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3" name="평행 사변형 4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727426" y="285274"/>
                <a:ext cx="2221639" cy="369332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예방</a:t>
                </a:r>
              </a:p>
            </p:txBody>
          </p:sp>
        </p:grpSp>
        <p:grpSp>
          <p:nvGrpSpPr>
            <p:cNvPr id="37" name="그룹 36"/>
            <p:cNvGrpSpPr/>
            <p:nvPr/>
          </p:nvGrpSpPr>
          <p:grpSpPr>
            <a:xfrm>
              <a:off x="4018510" y="278130"/>
              <a:ext cx="3739726" cy="415290"/>
              <a:chOff x="4018510" y="278130"/>
              <a:chExt cx="3739726" cy="415290"/>
            </a:xfrm>
          </p:grpSpPr>
          <p:sp>
            <p:nvSpPr>
              <p:cNvPr id="38" name="Rectangle 5"/>
              <p:cNvSpPr>
                <a:spLocks noChangeArrowheads="1"/>
              </p:cNvSpPr>
              <p:nvPr/>
            </p:nvSpPr>
            <p:spPr bwMode="white">
              <a:xfrm>
                <a:off x="4212621" y="278130"/>
                <a:ext cx="3545615" cy="41529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100" dirty="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 예방</a:t>
                </a:r>
                <a:r>
                  <a:rPr lang="en-US" altLang="ko-KR" sz="2100" dirty="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·</a:t>
                </a:r>
                <a:r>
                  <a:rPr lang="ko-KR" altLang="en-US" sz="2100" dirty="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대응조직</a:t>
                </a:r>
                <a:r>
                  <a:rPr lang="en-US" altLang="ko-KR" sz="2100" dirty="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(</a:t>
                </a:r>
                <a:r>
                  <a:rPr lang="ko-KR" altLang="en-US" sz="2100" dirty="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담당자</a:t>
                </a:r>
                <a:r>
                  <a:rPr lang="en-US" altLang="ko-KR" sz="2100" dirty="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)</a:t>
                </a:r>
                <a:r>
                  <a:rPr lang="ko-KR" altLang="en-US" sz="2100" dirty="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의 운영</a:t>
                </a:r>
              </a:p>
            </p:txBody>
          </p:sp>
          <p:sp>
            <p:nvSpPr>
              <p:cNvPr id="39" name="타원 38"/>
              <p:cNvSpPr/>
              <p:nvPr/>
            </p:nvSpPr>
            <p:spPr>
              <a:xfrm>
                <a:off x="4018510" y="347062"/>
                <a:ext cx="277425" cy="2774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 sz="1900" dirty="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4</a:t>
                </a:r>
                <a:endParaRPr lang="ko-KR" altLang="en-US" sz="1900" dirty="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1034295" y="1398153"/>
            <a:ext cx="7306858" cy="1695567"/>
            <a:chOff x="918571" y="1329359"/>
            <a:chExt cx="7306858" cy="1695567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white">
            <a:xfrm>
              <a:off x="1062663" y="1329359"/>
              <a:ext cx="7162766" cy="169556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Aft>
                  <a:spcPts val="1405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직장 내 괴롭힘의 예방 조치는 장기간에 걸쳐 지속적으로 추진하고 이를 위해 </a:t>
              </a:r>
              <a:r>
                <a:rPr lang="ko-KR" altLang="en-US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예방</a:t>
              </a:r>
              <a:r>
                <a:rPr lang="en-US" altLang="ko-KR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대응 업무 담당직원을 별도로 두는 것이 좋음</a:t>
              </a:r>
            </a:p>
            <a:p>
              <a:pPr>
                <a:lnSpc>
                  <a:spcPct val="130000"/>
                </a:lnSpc>
                <a:spcAft>
                  <a:spcPts val="1405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직장 내 성희롱 예방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고충상담 업무 담당자가 괴롭힘 예방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대응 업무도 수행 가능하나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성희롱과 괴롭힘은 다른 측면이 있는 만큼 전문성을 키우도록 지원</a:t>
              </a:r>
            </a:p>
          </p:txBody>
        </p:sp>
        <p:sp>
          <p:nvSpPr>
            <p:cNvPr id="16" name="타원 15"/>
            <p:cNvSpPr/>
            <p:nvPr/>
          </p:nvSpPr>
          <p:spPr>
            <a:xfrm>
              <a:off x="918571" y="1508110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0576C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000"/>
            </a:p>
          </p:txBody>
        </p:sp>
        <p:sp>
          <p:nvSpPr>
            <p:cNvPr id="18" name="타원 17"/>
            <p:cNvSpPr/>
            <p:nvPr/>
          </p:nvSpPr>
          <p:spPr>
            <a:xfrm>
              <a:off x="918571" y="2382658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0576C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000"/>
            </a:p>
          </p:txBody>
        </p:sp>
      </p:grp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197968" y="4174614"/>
            <a:ext cx="2019370" cy="2450434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그룹 101"/>
          <p:cNvGrpSpPr/>
          <p:nvPr/>
        </p:nvGrpSpPr>
        <p:grpSpPr>
          <a:xfrm>
            <a:off x="6548123" y="4350951"/>
            <a:ext cx="1819716" cy="1953400"/>
            <a:chOff x="4235088" y="1924050"/>
            <a:chExt cx="4253306" cy="4253306"/>
          </a:xfr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타원 74"/>
            <p:cNvSpPr/>
            <p:nvPr/>
          </p:nvSpPr>
          <p:spPr>
            <a:xfrm>
              <a:off x="6032540" y="1924050"/>
              <a:ext cx="658400" cy="658400"/>
            </a:xfrm>
            <a:prstGeom prst="ellipse">
              <a:avLst/>
            </a:prstGeom>
            <a:solidFill>
              <a:srgbClr val="0DC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cxnSp>
          <p:nvCxnSpPr>
            <p:cNvPr id="35" name="꺾인 연결선 87"/>
            <p:cNvCxnSpPr>
              <a:stCxn id="34" idx="4"/>
            </p:cNvCxnSpPr>
            <p:nvPr/>
          </p:nvCxnSpPr>
          <p:spPr>
            <a:xfrm rot="5400000">
              <a:off x="4819592" y="4124197"/>
              <a:ext cx="3083897" cy="40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꺾인 연결선 89"/>
            <p:cNvCxnSpPr>
              <a:endCxn id="53" idx="4"/>
            </p:cNvCxnSpPr>
            <p:nvPr/>
          </p:nvCxnSpPr>
          <p:spPr>
            <a:xfrm flipV="1">
              <a:off x="4866693" y="4050704"/>
              <a:ext cx="2963300" cy="70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95"/>
            <p:cNvCxnSpPr>
              <a:stCxn id="57" idx="4"/>
              <a:endCxn id="58" idx="0"/>
            </p:cNvCxnSpPr>
            <p:nvPr/>
          </p:nvCxnSpPr>
          <p:spPr>
            <a:xfrm>
              <a:off x="5323530" y="3012491"/>
              <a:ext cx="2076422" cy="20764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97"/>
            <p:cNvCxnSpPr>
              <a:stCxn id="55" idx="4"/>
              <a:endCxn id="56" idx="0"/>
            </p:cNvCxnSpPr>
            <p:nvPr/>
          </p:nvCxnSpPr>
          <p:spPr>
            <a:xfrm flipH="1">
              <a:off x="5323530" y="3012492"/>
              <a:ext cx="2076422" cy="20764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그룹 73"/>
            <p:cNvGrpSpPr/>
            <p:nvPr/>
          </p:nvGrpSpPr>
          <p:grpSpPr>
            <a:xfrm>
              <a:off x="5434388" y="3152501"/>
              <a:ext cx="1854704" cy="1800791"/>
              <a:chOff x="4450340" y="1957388"/>
              <a:chExt cx="3659187" cy="3552826"/>
            </a:xfrm>
          </p:grpSpPr>
          <p:sp>
            <p:nvSpPr>
              <p:cNvPr id="59" name="Freeform 16"/>
              <p:cNvSpPr/>
              <p:nvPr/>
            </p:nvSpPr>
            <p:spPr>
              <a:xfrm>
                <a:off x="6737927" y="3073401"/>
                <a:ext cx="1371600" cy="2436813"/>
              </a:xfrm>
              <a:custGeom>
                <a:avLst/>
                <a:gdLst>
                  <a:gd name="T0" fmla="*/ 1729 w 1729"/>
                  <a:gd name="T1" fmla="*/ 0 h 3070"/>
                  <a:gd name="T2" fmla="*/ 1729 w 1729"/>
                  <a:gd name="T3" fmla="*/ 3070 h 3070"/>
                  <a:gd name="T4" fmla="*/ 0 w 1729"/>
                  <a:gd name="T5" fmla="*/ 1632 h 3070"/>
                  <a:gd name="T6" fmla="*/ 1217 w 1729"/>
                  <a:gd name="T7" fmla="*/ 483 h 3070"/>
                  <a:gd name="T8" fmla="*/ 1729 w 1729"/>
                  <a:gd name="T9" fmla="*/ 0 h 3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9" h="3070">
                    <a:moveTo>
                      <a:pt x="1729" y="0"/>
                    </a:moveTo>
                    <a:lnTo>
                      <a:pt x="1729" y="3070"/>
                    </a:lnTo>
                    <a:lnTo>
                      <a:pt x="0" y="1632"/>
                    </a:lnTo>
                    <a:lnTo>
                      <a:pt x="1217" y="483"/>
                    </a:lnTo>
                    <a:lnTo>
                      <a:pt x="1729" y="0"/>
                    </a:lnTo>
                    <a:close/>
                  </a:path>
                </a:pathLst>
              </a:custGeom>
              <a:solidFill>
                <a:srgbClr val="019DD8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0" name="Freeform 17"/>
              <p:cNvSpPr/>
              <p:nvPr/>
            </p:nvSpPr>
            <p:spPr>
              <a:xfrm>
                <a:off x="4450340" y="3073401"/>
                <a:ext cx="1373188" cy="2436813"/>
              </a:xfrm>
              <a:custGeom>
                <a:avLst/>
                <a:gdLst>
                  <a:gd name="T0" fmla="*/ 0 w 1729"/>
                  <a:gd name="T1" fmla="*/ 0 h 3070"/>
                  <a:gd name="T2" fmla="*/ 1729 w 1729"/>
                  <a:gd name="T3" fmla="*/ 1632 h 3070"/>
                  <a:gd name="T4" fmla="*/ 0 w 1729"/>
                  <a:gd name="T5" fmla="*/ 3070 h 3070"/>
                  <a:gd name="T6" fmla="*/ 0 w 1729"/>
                  <a:gd name="T7" fmla="*/ 0 h 3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29" h="3070">
                    <a:moveTo>
                      <a:pt x="0" y="0"/>
                    </a:moveTo>
                    <a:lnTo>
                      <a:pt x="1729" y="1632"/>
                    </a:lnTo>
                    <a:lnTo>
                      <a:pt x="0" y="30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9DD8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1" name="Freeform 18"/>
              <p:cNvSpPr/>
              <p:nvPr/>
            </p:nvSpPr>
            <p:spPr>
              <a:xfrm>
                <a:off x="4450340" y="4368801"/>
                <a:ext cx="1830388" cy="1141413"/>
              </a:xfrm>
              <a:custGeom>
                <a:avLst/>
                <a:gdLst>
                  <a:gd name="T0" fmla="*/ 1729 w 2305"/>
                  <a:gd name="T1" fmla="*/ 0 h 1438"/>
                  <a:gd name="T2" fmla="*/ 2305 w 2305"/>
                  <a:gd name="T3" fmla="*/ 543 h 1438"/>
                  <a:gd name="T4" fmla="*/ 2305 w 2305"/>
                  <a:gd name="T5" fmla="*/ 1438 h 1438"/>
                  <a:gd name="T6" fmla="*/ 0 w 2305"/>
                  <a:gd name="T7" fmla="*/ 1438 h 1438"/>
                  <a:gd name="T8" fmla="*/ 1729 w 2305"/>
                  <a:gd name="T9" fmla="*/ 0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5" h="1438">
                    <a:moveTo>
                      <a:pt x="1729" y="0"/>
                    </a:moveTo>
                    <a:lnTo>
                      <a:pt x="2305" y="543"/>
                    </a:lnTo>
                    <a:lnTo>
                      <a:pt x="2305" y="1438"/>
                    </a:lnTo>
                    <a:lnTo>
                      <a:pt x="0" y="1438"/>
                    </a:lnTo>
                    <a:lnTo>
                      <a:pt x="1729" y="0"/>
                    </a:lnTo>
                    <a:close/>
                  </a:path>
                </a:pathLst>
              </a:custGeom>
              <a:solidFill>
                <a:srgbClr val="126FBF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2" name="Freeform 19"/>
              <p:cNvSpPr/>
              <p:nvPr/>
            </p:nvSpPr>
            <p:spPr>
              <a:xfrm>
                <a:off x="6280727" y="4368801"/>
                <a:ext cx="1828800" cy="1141413"/>
              </a:xfrm>
              <a:custGeom>
                <a:avLst/>
                <a:gdLst>
                  <a:gd name="T0" fmla="*/ 576 w 2305"/>
                  <a:gd name="T1" fmla="*/ 0 h 1438"/>
                  <a:gd name="T2" fmla="*/ 2305 w 2305"/>
                  <a:gd name="T3" fmla="*/ 1438 h 1438"/>
                  <a:gd name="T4" fmla="*/ 0 w 2305"/>
                  <a:gd name="T5" fmla="*/ 1438 h 1438"/>
                  <a:gd name="T6" fmla="*/ 0 w 2305"/>
                  <a:gd name="T7" fmla="*/ 543 h 1438"/>
                  <a:gd name="T8" fmla="*/ 576 w 2305"/>
                  <a:gd name="T9" fmla="*/ 0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5" h="1438">
                    <a:moveTo>
                      <a:pt x="576" y="0"/>
                    </a:moveTo>
                    <a:lnTo>
                      <a:pt x="2305" y="1438"/>
                    </a:lnTo>
                    <a:lnTo>
                      <a:pt x="0" y="1438"/>
                    </a:lnTo>
                    <a:lnTo>
                      <a:pt x="0" y="543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126FBF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3" name="Freeform 20"/>
              <p:cNvSpPr/>
              <p:nvPr/>
            </p:nvSpPr>
            <p:spPr>
              <a:xfrm>
                <a:off x="4450340" y="2689226"/>
                <a:ext cx="406400" cy="384175"/>
              </a:xfrm>
              <a:custGeom>
                <a:avLst/>
                <a:gdLst>
                  <a:gd name="T0" fmla="*/ 513 w 513"/>
                  <a:gd name="T1" fmla="*/ 0 h 483"/>
                  <a:gd name="T2" fmla="*/ 513 w 513"/>
                  <a:gd name="T3" fmla="*/ 483 h 483"/>
                  <a:gd name="T4" fmla="*/ 0 w 513"/>
                  <a:gd name="T5" fmla="*/ 483 h 483"/>
                  <a:gd name="T6" fmla="*/ 513 w 513"/>
                  <a:gd name="T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3" h="483">
                    <a:moveTo>
                      <a:pt x="513" y="0"/>
                    </a:moveTo>
                    <a:lnTo>
                      <a:pt x="513" y="483"/>
                    </a:lnTo>
                    <a:lnTo>
                      <a:pt x="0" y="483"/>
                    </a:lnTo>
                    <a:lnTo>
                      <a:pt x="513" y="0"/>
                    </a:lnTo>
                    <a:close/>
                  </a:path>
                </a:pathLst>
              </a:custGeom>
              <a:solidFill>
                <a:srgbClr val="0A2853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4" name="Freeform 21"/>
              <p:cNvSpPr/>
              <p:nvPr/>
            </p:nvSpPr>
            <p:spPr>
              <a:xfrm>
                <a:off x="7703127" y="2689226"/>
                <a:ext cx="406400" cy="384175"/>
              </a:xfrm>
              <a:custGeom>
                <a:avLst/>
                <a:gdLst>
                  <a:gd name="T0" fmla="*/ 0 w 512"/>
                  <a:gd name="T1" fmla="*/ 0 h 483"/>
                  <a:gd name="T2" fmla="*/ 512 w 512"/>
                  <a:gd name="T3" fmla="*/ 483 h 483"/>
                  <a:gd name="T4" fmla="*/ 0 w 512"/>
                  <a:gd name="T5" fmla="*/ 483 h 483"/>
                  <a:gd name="T6" fmla="*/ 0 w 512"/>
                  <a:gd name="T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2" h="483">
                    <a:moveTo>
                      <a:pt x="0" y="0"/>
                    </a:moveTo>
                    <a:lnTo>
                      <a:pt x="512" y="483"/>
                    </a:lnTo>
                    <a:lnTo>
                      <a:pt x="0" y="4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2853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5" name="Freeform 23"/>
              <p:cNvSpPr/>
              <p:nvPr/>
            </p:nvSpPr>
            <p:spPr>
              <a:xfrm>
                <a:off x="7703127" y="3073401"/>
                <a:ext cx="406400" cy="382588"/>
              </a:xfrm>
              <a:custGeom>
                <a:avLst/>
                <a:gdLst>
                  <a:gd name="T0" fmla="*/ 0 w 512"/>
                  <a:gd name="T1" fmla="*/ 0 h 483"/>
                  <a:gd name="T2" fmla="*/ 512 w 512"/>
                  <a:gd name="T3" fmla="*/ 0 h 483"/>
                  <a:gd name="T4" fmla="*/ 0 w 512"/>
                  <a:gd name="T5" fmla="*/ 483 h 483"/>
                  <a:gd name="T6" fmla="*/ 0 w 512"/>
                  <a:gd name="T7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2" h="483">
                    <a:moveTo>
                      <a:pt x="0" y="0"/>
                    </a:moveTo>
                    <a:lnTo>
                      <a:pt x="512" y="0"/>
                    </a:lnTo>
                    <a:lnTo>
                      <a:pt x="0" y="4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2853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6" name="Freeform 24"/>
              <p:cNvSpPr>
                <a:spLocks noEditPoints="1"/>
              </p:cNvSpPr>
              <p:nvPr/>
            </p:nvSpPr>
            <p:spPr>
              <a:xfrm>
                <a:off x="4450340" y="3073401"/>
                <a:ext cx="1830388" cy="1727200"/>
              </a:xfrm>
              <a:custGeom>
                <a:avLst/>
                <a:gdLst>
                  <a:gd name="T0" fmla="*/ 513 w 2305"/>
                  <a:gd name="T1" fmla="*/ 483 h 2175"/>
                  <a:gd name="T2" fmla="*/ 2305 w 2305"/>
                  <a:gd name="T3" fmla="*/ 2175 h 2175"/>
                  <a:gd name="T4" fmla="*/ 513 w 2305"/>
                  <a:gd name="T5" fmla="*/ 483 h 2175"/>
                  <a:gd name="T6" fmla="*/ 513 w 2305"/>
                  <a:gd name="T7" fmla="*/ 483 h 2175"/>
                  <a:gd name="T8" fmla="*/ 0 w 2305"/>
                  <a:gd name="T9" fmla="*/ 0 h 2175"/>
                  <a:gd name="T10" fmla="*/ 513 w 2305"/>
                  <a:gd name="T11" fmla="*/ 0 h 2175"/>
                  <a:gd name="T12" fmla="*/ 513 w 2305"/>
                  <a:gd name="T13" fmla="*/ 483 h 2175"/>
                  <a:gd name="T14" fmla="*/ 0 w 2305"/>
                  <a:gd name="T15" fmla="*/ 0 h 2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05" h="2175">
                    <a:moveTo>
                      <a:pt x="513" y="483"/>
                    </a:moveTo>
                    <a:lnTo>
                      <a:pt x="2305" y="2175"/>
                    </a:lnTo>
                    <a:lnTo>
                      <a:pt x="513" y="483"/>
                    </a:lnTo>
                    <a:lnTo>
                      <a:pt x="513" y="483"/>
                    </a:lnTo>
                    <a:close/>
                    <a:moveTo>
                      <a:pt x="0" y="0"/>
                    </a:moveTo>
                    <a:lnTo>
                      <a:pt x="513" y="0"/>
                    </a:lnTo>
                    <a:lnTo>
                      <a:pt x="513" y="4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A2853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7" name="Freeform 25"/>
              <p:cNvSpPr>
                <a:spLocks noEditPoints="1"/>
              </p:cNvSpPr>
              <p:nvPr/>
            </p:nvSpPr>
            <p:spPr>
              <a:xfrm>
                <a:off x="4856740" y="1957388"/>
                <a:ext cx="2846388" cy="2843213"/>
              </a:xfrm>
              <a:custGeom>
                <a:avLst/>
                <a:gdLst>
                  <a:gd name="T0" fmla="*/ 641 w 3585"/>
                  <a:gd name="T1" fmla="*/ 1535 h 3581"/>
                  <a:gd name="T2" fmla="*/ 641 w 3585"/>
                  <a:gd name="T3" fmla="*/ 1918 h 3581"/>
                  <a:gd name="T4" fmla="*/ 2944 w 3585"/>
                  <a:gd name="T5" fmla="*/ 1918 h 3581"/>
                  <a:gd name="T6" fmla="*/ 2944 w 3585"/>
                  <a:gd name="T7" fmla="*/ 1535 h 3581"/>
                  <a:gd name="T8" fmla="*/ 641 w 3585"/>
                  <a:gd name="T9" fmla="*/ 1535 h 3581"/>
                  <a:gd name="T10" fmla="*/ 641 w 3585"/>
                  <a:gd name="T11" fmla="*/ 767 h 3581"/>
                  <a:gd name="T12" fmla="*/ 641 w 3585"/>
                  <a:gd name="T13" fmla="*/ 1150 h 3581"/>
                  <a:gd name="T14" fmla="*/ 2944 w 3585"/>
                  <a:gd name="T15" fmla="*/ 1150 h 3581"/>
                  <a:gd name="T16" fmla="*/ 2944 w 3585"/>
                  <a:gd name="T17" fmla="*/ 767 h 3581"/>
                  <a:gd name="T18" fmla="*/ 641 w 3585"/>
                  <a:gd name="T19" fmla="*/ 767 h 3581"/>
                  <a:gd name="T20" fmla="*/ 3585 w 3585"/>
                  <a:gd name="T21" fmla="*/ 0 h 3581"/>
                  <a:gd name="T22" fmla="*/ 3585 w 3585"/>
                  <a:gd name="T23" fmla="*/ 923 h 3581"/>
                  <a:gd name="T24" fmla="*/ 3585 w 3585"/>
                  <a:gd name="T25" fmla="*/ 1406 h 3581"/>
                  <a:gd name="T26" fmla="*/ 3585 w 3585"/>
                  <a:gd name="T27" fmla="*/ 1889 h 3581"/>
                  <a:gd name="T28" fmla="*/ 1792 w 3585"/>
                  <a:gd name="T29" fmla="*/ 3581 h 3581"/>
                  <a:gd name="T30" fmla="*/ 0 w 3585"/>
                  <a:gd name="T31" fmla="*/ 1889 h 3581"/>
                  <a:gd name="T32" fmla="*/ 0 w 3585"/>
                  <a:gd name="T33" fmla="*/ 1406 h 3581"/>
                  <a:gd name="T34" fmla="*/ 0 w 3585"/>
                  <a:gd name="T35" fmla="*/ 923 h 3581"/>
                  <a:gd name="T36" fmla="*/ 0 w 3585"/>
                  <a:gd name="T37" fmla="*/ 4 h 3581"/>
                  <a:gd name="T38" fmla="*/ 976 w 3585"/>
                  <a:gd name="T39" fmla="*/ 3 h 3581"/>
                  <a:gd name="T40" fmla="*/ 2607 w 3585"/>
                  <a:gd name="T41" fmla="*/ 1 h 3581"/>
                  <a:gd name="T42" fmla="*/ 3585 w 3585"/>
                  <a:gd name="T43" fmla="*/ 0 h 3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85" h="3581">
                    <a:moveTo>
                      <a:pt x="641" y="1535"/>
                    </a:moveTo>
                    <a:lnTo>
                      <a:pt x="641" y="1918"/>
                    </a:lnTo>
                    <a:lnTo>
                      <a:pt x="2944" y="1918"/>
                    </a:lnTo>
                    <a:lnTo>
                      <a:pt x="2944" y="1535"/>
                    </a:lnTo>
                    <a:lnTo>
                      <a:pt x="641" y="1535"/>
                    </a:lnTo>
                    <a:close/>
                    <a:moveTo>
                      <a:pt x="641" y="767"/>
                    </a:moveTo>
                    <a:lnTo>
                      <a:pt x="641" y="1150"/>
                    </a:lnTo>
                    <a:lnTo>
                      <a:pt x="2944" y="1150"/>
                    </a:lnTo>
                    <a:lnTo>
                      <a:pt x="2944" y="767"/>
                    </a:lnTo>
                    <a:lnTo>
                      <a:pt x="641" y="767"/>
                    </a:lnTo>
                    <a:close/>
                    <a:moveTo>
                      <a:pt x="3585" y="0"/>
                    </a:moveTo>
                    <a:lnTo>
                      <a:pt x="3585" y="923"/>
                    </a:lnTo>
                    <a:lnTo>
                      <a:pt x="3585" y="1406"/>
                    </a:lnTo>
                    <a:lnTo>
                      <a:pt x="3585" y="1889"/>
                    </a:lnTo>
                    <a:lnTo>
                      <a:pt x="1792" y="3581"/>
                    </a:lnTo>
                    <a:lnTo>
                      <a:pt x="0" y="1889"/>
                    </a:lnTo>
                    <a:lnTo>
                      <a:pt x="0" y="1406"/>
                    </a:lnTo>
                    <a:lnTo>
                      <a:pt x="0" y="923"/>
                    </a:lnTo>
                    <a:lnTo>
                      <a:pt x="0" y="4"/>
                    </a:lnTo>
                    <a:lnTo>
                      <a:pt x="976" y="3"/>
                    </a:lnTo>
                    <a:lnTo>
                      <a:pt x="2607" y="1"/>
                    </a:lnTo>
                    <a:lnTo>
                      <a:pt x="3585" y="0"/>
                    </a:lnTo>
                    <a:close/>
                  </a:path>
                </a:pathLst>
              </a:custGeom>
              <a:solidFill>
                <a:srgbClr val="F1F1F1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8" name="Rectangle 26"/>
              <p:cNvSpPr>
                <a:spLocks noChangeArrowheads="1"/>
              </p:cNvSpPr>
              <p:nvPr/>
            </p:nvSpPr>
            <p:spPr>
              <a:xfrm>
                <a:off x="5366327" y="2566988"/>
                <a:ext cx="1827213" cy="303213"/>
              </a:xfrm>
              <a:prstGeom prst="rect">
                <a:avLst/>
              </a:prstGeom>
              <a:solidFill>
                <a:srgbClr val="D8D8D8"/>
              </a:solidFill>
              <a:ln w="0">
                <a:noFill/>
                <a:prstDash val="solid"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  <p:sp>
            <p:nvSpPr>
              <p:cNvPr id="69" name="Rectangle 27"/>
              <p:cNvSpPr>
                <a:spLocks noChangeArrowheads="1"/>
              </p:cNvSpPr>
              <p:nvPr/>
            </p:nvSpPr>
            <p:spPr>
              <a:xfrm>
                <a:off x="5366327" y="3175001"/>
                <a:ext cx="1827213" cy="304800"/>
              </a:xfrm>
              <a:prstGeom prst="rect">
                <a:avLst/>
              </a:prstGeom>
              <a:solidFill>
                <a:srgbClr val="D8D8D8"/>
              </a:solidFill>
              <a:ln w="0">
                <a:noFill/>
                <a:prstDash val="solid"/>
                <a:miter/>
              </a:ln>
            </p:spPr>
            <p:txBody>
              <a:bodyPr vert="horz" wrap="square" lIns="91440" tIns="45720" rIns="91440" bIns="45720" anchor="t" anchorCtr="0">
                <a:prstTxWarp prst="textNoShape">
                  <a:avLst/>
                </a:prstTxWarp>
              </a:bodyPr>
              <a:lstStyle/>
              <a:p>
                <a:pPr lvl="0">
                  <a:defRPr lang="ko-KR" altLang="en-US"/>
                </a:pPr>
                <a:endParaRPr lang="ko-KR" altLang="en-US"/>
              </a:p>
            </p:txBody>
          </p:sp>
        </p:grpSp>
        <p:sp>
          <p:nvSpPr>
            <p:cNvPr id="52" name="타원 75"/>
            <p:cNvSpPr/>
            <p:nvPr/>
          </p:nvSpPr>
          <p:spPr>
            <a:xfrm>
              <a:off x="6032540" y="5518956"/>
              <a:ext cx="658400" cy="658400"/>
            </a:xfrm>
            <a:prstGeom prst="ellipse">
              <a:avLst/>
            </a:prstGeom>
            <a:solidFill>
              <a:srgbClr val="7D7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3" name="타원 78"/>
            <p:cNvSpPr/>
            <p:nvPr/>
          </p:nvSpPr>
          <p:spPr>
            <a:xfrm rot="5400000">
              <a:off x="7829994" y="3721503"/>
              <a:ext cx="658400" cy="658400"/>
            </a:xfrm>
            <a:prstGeom prst="ellipse">
              <a:avLst/>
            </a:prstGeom>
            <a:solidFill>
              <a:srgbClr val="71C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4" name="타원 79"/>
            <p:cNvSpPr/>
            <p:nvPr/>
          </p:nvSpPr>
          <p:spPr>
            <a:xfrm rot="5400000">
              <a:off x="4235088" y="3721503"/>
              <a:ext cx="658400" cy="658400"/>
            </a:xfrm>
            <a:prstGeom prst="ellipse">
              <a:avLst/>
            </a:prstGeom>
            <a:solidFill>
              <a:srgbClr val="0659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5" name="타원 81"/>
            <p:cNvSpPr/>
            <p:nvPr/>
          </p:nvSpPr>
          <p:spPr>
            <a:xfrm rot="2700000">
              <a:off x="7303531" y="2450511"/>
              <a:ext cx="658400" cy="658400"/>
            </a:xfrm>
            <a:prstGeom prst="ellipse">
              <a:avLst/>
            </a:prstGeom>
            <a:solidFill>
              <a:srgbClr val="00C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6" name="타원 82"/>
            <p:cNvSpPr/>
            <p:nvPr/>
          </p:nvSpPr>
          <p:spPr>
            <a:xfrm rot="2700000">
              <a:off x="4761549" y="4992494"/>
              <a:ext cx="658400" cy="658400"/>
            </a:xfrm>
            <a:prstGeom prst="ellipse">
              <a:avLst/>
            </a:prstGeom>
            <a:solidFill>
              <a:srgbClr val="2048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7" name="타원 84"/>
            <p:cNvSpPr/>
            <p:nvPr/>
          </p:nvSpPr>
          <p:spPr>
            <a:xfrm rot="18900000">
              <a:off x="4761549" y="2450511"/>
              <a:ext cx="658400" cy="658400"/>
            </a:xfrm>
            <a:prstGeom prst="ellipse">
              <a:avLst/>
            </a:prstGeom>
            <a:solidFill>
              <a:srgbClr val="06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58" name="타원 85"/>
            <p:cNvSpPr/>
            <p:nvPr/>
          </p:nvSpPr>
          <p:spPr>
            <a:xfrm rot="18900000">
              <a:off x="7303531" y="4992494"/>
              <a:ext cx="658400" cy="658400"/>
            </a:xfrm>
            <a:prstGeom prst="ellipse">
              <a:avLst/>
            </a:prstGeom>
            <a:solidFill>
              <a:srgbClr val="A4C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7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89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1891EC9-610F-48D2-BCD1-743A93BBB93D}"/>
              </a:ext>
            </a:extLst>
          </p:cNvPr>
          <p:cNvSpPr txBox="1"/>
          <p:nvPr/>
        </p:nvSpPr>
        <p:spPr>
          <a:xfrm>
            <a:off x="8403324" y="2419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247DAE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49B433-69B5-401E-93B6-BB12E63C3FFD}"/>
              </a:ext>
            </a:extLst>
          </p:cNvPr>
          <p:cNvSpPr txBox="1"/>
          <p:nvPr/>
        </p:nvSpPr>
        <p:spPr>
          <a:xfrm>
            <a:off x="7698214" y="435538"/>
            <a:ext cx="1435638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7397D4D6-412F-4CE7-9EC8-7B986C67E7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16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A615065-6EB5-4FCA-8440-7CB03F160302}"/>
              </a:ext>
            </a:extLst>
          </p:cNvPr>
          <p:cNvSpPr/>
          <p:nvPr/>
        </p:nvSpPr>
        <p:spPr>
          <a:xfrm>
            <a:off x="3495212" y="1456857"/>
            <a:ext cx="2053541" cy="687981"/>
          </a:xfrm>
          <a:prstGeom prst="rect">
            <a:avLst/>
          </a:prstGeom>
          <a:solidFill>
            <a:srgbClr val="40576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27C2F303-B5F3-4881-80FF-32200546E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3" t="9176" b="22700"/>
          <a:stretch/>
        </p:blipFill>
        <p:spPr>
          <a:xfrm>
            <a:off x="5751342" y="462316"/>
            <a:ext cx="3395539" cy="2833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B3DD426B-F449-4ABA-BF9B-A1FADE48205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594853" y="1326540"/>
            <a:ext cx="5905059" cy="255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</a:pPr>
            <a:r>
              <a:rPr lang="en-US" altLang="ko-KR" sz="44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함초롬돋움" panose="02030504000101010101" pitchFamily="18" charset="-127"/>
              </a:rPr>
              <a:t>PART 2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ko-KR" altLang="en-US" sz="44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함초롬돋움" panose="02030504000101010101" pitchFamily="18" charset="-127"/>
              </a:rPr>
              <a:t>직장 내 괴롭힘 </a:t>
            </a:r>
            <a:endParaRPr lang="en-US" altLang="ko-KR" sz="4400" dirty="0">
              <a:solidFill>
                <a:schemeClr val="bg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함초롬돋움" panose="02030504000101010101" pitchFamily="18" charset="-127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ko-KR" altLang="en-US" sz="4400" dirty="0"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함초롬돋움" panose="02030504000101010101" pitchFamily="18" charset="-127"/>
              </a:rPr>
              <a:t>관련 법규 살펴보기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6F9D7537-84FA-4E28-BA98-D3D849991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89" y="4412418"/>
            <a:ext cx="2704648" cy="204093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29C483B4-B753-4E46-8A0E-A12C1B073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26" y="5218905"/>
            <a:ext cx="1185674" cy="123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192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ChangeArrowheads="1"/>
          </p:cNvSpPr>
          <p:nvPr/>
        </p:nvSpPr>
        <p:spPr bwMode="white">
          <a:xfrm>
            <a:off x="559324" y="3046119"/>
            <a:ext cx="8025353" cy="4115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spcAft>
                <a:spcPct val="46000"/>
              </a:spcAft>
              <a:defRPr lang="ko-KR" altLang="en-US"/>
            </a:pPr>
            <a:endParaRPr lang="ko-KR" altLang="en-US" sz="1801">
              <a:solidFill>
                <a:srgbClr val="000000"/>
              </a:solidFill>
              <a:latin typeface="함초롬돋움"/>
              <a:ea typeface="함초롬돋움"/>
              <a:cs typeface="함초롬돋움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9" name="그룹 8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3" name="직사각형 12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사각형: 둥근 위쪽 모서리 13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247D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평행 사변형 15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48A5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27426" y="285274"/>
                <a:ext cx="2221639" cy="369332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괴롭힘의 예방</a:t>
                </a:r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4162213" y="240030"/>
              <a:ext cx="2872952" cy="460741"/>
              <a:chOff x="4162213" y="240030"/>
              <a:chExt cx="2872952" cy="460741"/>
            </a:xfrm>
          </p:grpSpPr>
          <p:sp>
            <p:nvSpPr>
              <p:cNvPr id="11" name="Rectangle 5"/>
              <p:cNvSpPr>
                <a:spLocks noChangeArrowheads="1"/>
              </p:cNvSpPr>
              <p:nvPr/>
            </p:nvSpPr>
            <p:spPr bwMode="white">
              <a:xfrm>
                <a:off x="4403949" y="240030"/>
                <a:ext cx="2631216" cy="460740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accent4"/>
                    </a:solidFill>
                    <a:latin typeface="나눔스퀘어라운드 ExtraBold"/>
                    <a:ea typeface="나눔스퀘어라운드 ExtraBold"/>
                  </a:rPr>
                  <a:t> 다양한 방식의 홍보</a:t>
                </a:r>
              </a:p>
            </p:txBody>
          </p:sp>
          <p:sp>
            <p:nvSpPr>
              <p:cNvPr id="12" name="타원 11"/>
              <p:cNvSpPr/>
              <p:nvPr/>
            </p:nvSpPr>
            <p:spPr>
              <a:xfrm>
                <a:off x="4162213" y="331227"/>
                <a:ext cx="277425" cy="2774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5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19" name="그룹 18"/>
          <p:cNvGrpSpPr/>
          <p:nvPr/>
        </p:nvGrpSpPr>
        <p:grpSpPr>
          <a:xfrm>
            <a:off x="1015063" y="1410171"/>
            <a:ext cx="7287807" cy="1693074"/>
            <a:chOff x="985246" y="1329359"/>
            <a:chExt cx="7287807" cy="1693074"/>
          </a:xfrm>
        </p:grpSpPr>
        <p:sp>
          <p:nvSpPr>
            <p:cNvPr id="20" name="Rectangle 5"/>
            <p:cNvSpPr>
              <a:spLocks noChangeArrowheads="1"/>
            </p:cNvSpPr>
            <p:nvPr/>
          </p:nvSpPr>
          <p:spPr bwMode="white">
            <a:xfrm>
              <a:off x="1110287" y="1329359"/>
              <a:ext cx="7162766" cy="16930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Aft>
                  <a:spcPts val="14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예방교육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8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리플릿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배포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포스터 게시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급여명세서에 문구 삽입 등 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             </a:t>
              </a:r>
              <a:r>
                <a:rPr lang="ko-KR" altLang="en-US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다양한 방식으로 제도 홍보</a:t>
              </a:r>
            </a:p>
            <a:p>
              <a:pPr>
                <a:lnSpc>
                  <a:spcPct val="130000"/>
                </a:lnSpc>
                <a:spcAft>
                  <a:spcPts val="14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근로자들이 신고 및 구제절차에 쉽게 접근할 수 있도록 교육</a:t>
              </a:r>
              <a:r>
                <a:rPr lang="en-US" altLang="ko-KR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홍보하여 주지시키고 </a:t>
              </a:r>
              <a:r>
                <a:rPr lang="ko-KR" altLang="en-US" sz="1800" b="1" dirty="0">
                  <a:solidFill>
                    <a:srgbClr val="247DAE"/>
                  </a:solidFill>
                  <a:latin typeface="나눔바른고딕"/>
                  <a:ea typeface="나눔바른고딕"/>
                  <a:cs typeface="함초롬돋움"/>
                </a:rPr>
                <a:t>캠페인 기간을 정해 집중 홍보</a:t>
              </a:r>
            </a:p>
          </p:txBody>
        </p:sp>
        <p:sp>
          <p:nvSpPr>
            <p:cNvPr id="21" name="타원 20"/>
            <p:cNvSpPr/>
            <p:nvPr/>
          </p:nvSpPr>
          <p:spPr>
            <a:xfrm>
              <a:off x="985246" y="1506666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0576C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dirty="0"/>
            </a:p>
          </p:txBody>
        </p:sp>
        <p:sp>
          <p:nvSpPr>
            <p:cNvPr id="22" name="타원 21"/>
            <p:cNvSpPr/>
            <p:nvPr/>
          </p:nvSpPr>
          <p:spPr>
            <a:xfrm>
              <a:off x="985246" y="2379273"/>
              <a:ext cx="101305" cy="10130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0576C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pic>
        <p:nvPicPr>
          <p:cNvPr id="23" name="그림 22" descr="벡터그래픽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589507" y="4007041"/>
            <a:ext cx="2554229" cy="2173228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733612" y="4250124"/>
            <a:ext cx="646776" cy="1070204"/>
          </a:xfrm>
          <a:prstGeom prst="rect">
            <a:avLst/>
          </a:prstGeom>
        </p:spPr>
      </p:pic>
      <p:pic>
        <p:nvPicPr>
          <p:cNvPr id="99329" name="그림 9932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390134" y="4117712"/>
            <a:ext cx="772079" cy="2254262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331" name="그림 9933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362943" y="4158229"/>
            <a:ext cx="869830" cy="2173229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90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717F19-5671-45FB-98B2-94227CE666F6}"/>
              </a:ext>
            </a:extLst>
          </p:cNvPr>
          <p:cNvSpPr txBox="1"/>
          <p:nvPr/>
        </p:nvSpPr>
        <p:spPr>
          <a:xfrm>
            <a:off x="8403324" y="241974"/>
            <a:ext cx="545771" cy="188766"/>
          </a:xfrm>
          <a:prstGeom prst="roundRect">
            <a:avLst>
              <a:gd name="adj" fmla="val 50000"/>
            </a:avLst>
          </a:prstGeom>
          <a:solidFill>
            <a:srgbClr val="247DAE"/>
          </a:solidFill>
        </p:spPr>
        <p:txBody>
          <a:bodyPr wrap="none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PART 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0E030-8B91-4BCD-88E9-D8D53D31D429}"/>
              </a:ext>
            </a:extLst>
          </p:cNvPr>
          <p:cNvSpPr txBox="1"/>
          <p:nvPr/>
        </p:nvSpPr>
        <p:spPr>
          <a:xfrm>
            <a:off x="6699060" y="435538"/>
            <a:ext cx="2335402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 lang="ko-KR" altLang="en-US"/>
            </a:pPr>
            <a:r>
              <a:rPr lang="ko-KR" altLang="en-US" sz="1100" dirty="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직장 내 괴롭힘의 예방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B7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95212" y="1433876"/>
            <a:ext cx="2053541" cy="687981"/>
          </a:xfrm>
          <a:prstGeom prst="rect">
            <a:avLst/>
          </a:prstGeom>
          <a:solidFill>
            <a:srgbClr val="A85A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 sz="2400">
              <a:latin typeface="나눔스퀘어라운드 ExtraBold"/>
              <a:ea typeface="나눔스퀘어라운드 ExtraBold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white">
          <a:xfrm>
            <a:off x="617565" y="1222761"/>
            <a:ext cx="7859634" cy="271081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en-US" altLang="ko-KR" sz="4400" dirty="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PART 7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4400" dirty="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직장 내 괴롭힘 발생 시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defRPr lang="ko-KR" altLang="en-US"/>
            </a:pPr>
            <a:r>
              <a:rPr lang="ko-KR" altLang="en-US" sz="4400" dirty="0">
                <a:solidFill>
                  <a:schemeClr val="bg1"/>
                </a:solidFill>
                <a:latin typeface="나눔스퀘어라운드 ExtraBold"/>
                <a:ea typeface="나눔스퀘어라운드 ExtraBold"/>
                <a:cs typeface="함초롬돋움"/>
              </a:rPr>
              <a:t>처리절차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2774997" y="4069080"/>
            <a:ext cx="3594005" cy="491490"/>
            <a:chOff x="2397626" y="3741006"/>
            <a:chExt cx="4348747" cy="4914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사각형: 둥근 모서리 7"/>
            <p:cNvSpPr/>
            <p:nvPr/>
          </p:nvSpPr>
          <p:spPr>
            <a:xfrm>
              <a:off x="2397626" y="3851321"/>
              <a:ext cx="4348747" cy="372740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white">
            <a:xfrm>
              <a:off x="2570969" y="3741006"/>
              <a:ext cx="4002058" cy="4914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 dirty="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사건 처리원칙</a:t>
              </a: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774997" y="4632711"/>
            <a:ext cx="3594005" cy="491490"/>
            <a:chOff x="2397626" y="3779770"/>
            <a:chExt cx="4348747" cy="4914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사각형: 둥근 모서리 14"/>
            <p:cNvSpPr/>
            <p:nvPr/>
          </p:nvSpPr>
          <p:spPr>
            <a:xfrm>
              <a:off x="2397626" y="3851321"/>
              <a:ext cx="4348747" cy="372740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24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6" name="Rectangle 4"/>
            <p:cNvSpPr>
              <a:spLocks noChangeArrowheads="1"/>
            </p:cNvSpPr>
            <p:nvPr/>
          </p:nvSpPr>
          <p:spPr bwMode="white">
            <a:xfrm>
              <a:off x="2570969" y="3779770"/>
              <a:ext cx="4002058" cy="4914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ctr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2000" dirty="0">
                  <a:solidFill>
                    <a:schemeClr val="bg1"/>
                  </a:solidFill>
                  <a:latin typeface="나눔스퀘어라운드 ExtraBold"/>
                  <a:ea typeface="나눔스퀘어라운드 ExtraBold"/>
                  <a:cs typeface="함초롬돋움"/>
                </a:rPr>
                <a:t>사건 처리절차</a:t>
              </a:r>
            </a:p>
          </p:txBody>
        </p:sp>
      </p:grpSp>
      <p:pic>
        <p:nvPicPr>
          <p:cNvPr id="10" name="그래픽 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11580" y="276881"/>
            <a:ext cx="2476500" cy="1676400"/>
          </a:xfrm>
          <a:prstGeom prst="rect">
            <a:avLst/>
          </a:prstGeom>
        </p:spPr>
      </p:pic>
      <p:pic>
        <p:nvPicPr>
          <p:cNvPr id="17" name="그림 16" descr="레고, 장난감이(가) 표시된 사진  자동 생성된 설명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69000" y="3905667"/>
            <a:ext cx="2531232" cy="2666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20" name="직사각형 19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1" name="사각형: 둥근 위쪽 모서리 20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2" name="평행 사변형 21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3" name="평행 사변형 22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27426" y="240030"/>
              <a:ext cx="19263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사건 처리원칙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7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발생 시 </a:t>
              </a:r>
            </a:p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처리절차</a:t>
              </a:r>
            </a:p>
          </p:txBody>
        </p:sp>
      </p:grpSp>
      <p:sp>
        <p:nvSpPr>
          <p:cNvPr id="36" name="Round Same Side Corner Rectangle 4"/>
          <p:cNvSpPr/>
          <p:nvPr/>
        </p:nvSpPr>
        <p:spPr>
          <a:xfrm rot="5400000">
            <a:off x="2162522" y="115321"/>
            <a:ext cx="5002287" cy="8013226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5875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lang="ko-KR" altLang="en-US"/>
            </a:pPr>
            <a:endParaRPr lang="ko-KR" altLang="en-US" sz="1500"/>
          </a:p>
        </p:txBody>
      </p:sp>
      <p:sp>
        <p:nvSpPr>
          <p:cNvPr id="125" name="Rectangle 23"/>
          <p:cNvSpPr>
            <a:spLocks noChangeArrowheads="1"/>
          </p:cNvSpPr>
          <p:nvPr/>
        </p:nvSpPr>
        <p:spPr bwMode="white">
          <a:xfrm>
            <a:off x="1883708" y="1068509"/>
            <a:ext cx="6103855" cy="3964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spcAft>
                <a:spcPct val="46000"/>
              </a:spcAft>
              <a:defRPr lang="ko-KR" altLang="en-US"/>
            </a:pPr>
            <a:r>
              <a:rPr lang="ko-KR" altLang="en-US" sz="1600" dirty="0">
                <a:latin typeface="나눔바른고딕"/>
                <a:ea typeface="나눔바른고딕"/>
                <a:cs typeface="함초롬돋움"/>
              </a:rPr>
              <a:t>아래 사항을 참고하여 사업장 규모, 여건 등을 고려하여 취업규칙에 규정</a:t>
            </a:r>
          </a:p>
        </p:txBody>
      </p:sp>
      <p:sp>
        <p:nvSpPr>
          <p:cNvPr id="98" name="Rectangle 6"/>
          <p:cNvSpPr>
            <a:spLocks noChangeArrowheads="1"/>
          </p:cNvSpPr>
          <p:nvPr/>
        </p:nvSpPr>
        <p:spPr bwMode="white">
          <a:xfrm>
            <a:off x="2229560" y="1738096"/>
            <a:ext cx="5898243" cy="338554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600">
                <a:latin typeface="나눔바른고딕"/>
                <a:ea typeface="나눔바른고딕"/>
                <a:cs typeface="함초롬돋움"/>
              </a:rPr>
              <a:t>피해자가 건강한 직장생활을 할 수 있도록 회복시키는 방향으로 접근</a:t>
            </a: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556416" y="1130874"/>
            <a:ext cx="364085" cy="269225"/>
          </a:xfrm>
          <a:prstGeom prst="rect">
            <a:avLst/>
          </a:prstGeom>
        </p:spPr>
      </p:pic>
      <p:sp>
        <p:nvSpPr>
          <p:cNvPr id="46" name="Freeform 45"/>
          <p:cNvSpPr>
            <a:spLocks noEditPoints="1"/>
          </p:cNvSpPr>
          <p:nvPr/>
        </p:nvSpPr>
        <p:spPr>
          <a:xfrm>
            <a:off x="2028224" y="1803360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BB7C79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grpSp>
        <p:nvGrpSpPr>
          <p:cNvPr id="55" name="그룹 54"/>
          <p:cNvGrpSpPr/>
          <p:nvPr/>
        </p:nvGrpSpPr>
        <p:grpSpPr>
          <a:xfrm>
            <a:off x="475975" y="1710416"/>
            <a:ext cx="1373046" cy="378524"/>
            <a:chOff x="719266" y="1660152"/>
            <a:chExt cx="1373046" cy="37852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6" name="사각형: 둥근 한쪽 모서리 55"/>
            <p:cNvSpPr/>
            <p:nvPr/>
          </p:nvSpPr>
          <p:spPr>
            <a:xfrm flipH="1">
              <a:off x="719266" y="1660152"/>
              <a:ext cx="1373046" cy="378524"/>
            </a:xfrm>
            <a:prstGeom prst="round1Rect">
              <a:avLst>
                <a:gd name="adj" fmla="val 16667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500"/>
            </a:p>
          </p:txBody>
        </p:sp>
        <p:sp>
          <p:nvSpPr>
            <p:cNvPr id="57" name="Rectangle 5"/>
            <p:cNvSpPr>
              <a:spLocks noChangeArrowheads="1"/>
            </p:cNvSpPr>
            <p:nvPr/>
          </p:nvSpPr>
          <p:spPr bwMode="white">
            <a:xfrm>
              <a:off x="968343" y="1687359"/>
              <a:ext cx="874892" cy="338554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접 근</a:t>
              </a:r>
            </a:p>
          </p:txBody>
        </p:sp>
      </p:grpSp>
      <p:sp>
        <p:nvSpPr>
          <p:cNvPr id="4" name="직각 삼각형 3"/>
          <p:cNvSpPr/>
          <p:nvPr/>
        </p:nvSpPr>
        <p:spPr>
          <a:xfrm rot="10800000">
            <a:off x="475973" y="2087655"/>
            <a:ext cx="181077" cy="54909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473659" y="2234842"/>
            <a:ext cx="7654144" cy="1272240"/>
            <a:chOff x="473659" y="2274141"/>
            <a:chExt cx="7654144" cy="1272240"/>
          </a:xfrm>
        </p:grpSpPr>
        <p:sp>
          <p:nvSpPr>
            <p:cNvPr id="103" name="Rectangle 6"/>
            <p:cNvSpPr>
              <a:spLocks noChangeArrowheads="1"/>
            </p:cNvSpPr>
            <p:nvPr/>
          </p:nvSpPr>
          <p:spPr bwMode="white">
            <a:xfrm>
              <a:off x="2229560" y="2274141"/>
              <a:ext cx="5898243" cy="382628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피해자 요구를 바탕으로 </a:t>
              </a:r>
              <a:r>
                <a:rPr lang="en-US" altLang="ko-KR" sz="1600">
                  <a:latin typeface="나눔바른고딕"/>
                  <a:ea typeface="나눔바른고딕"/>
                  <a:cs typeface="함초롬돋움"/>
                </a:rPr>
                <a:t>1</a:t>
              </a: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차적 해결방식 결정</a:t>
              </a:r>
            </a:p>
          </p:txBody>
        </p:sp>
        <p:sp>
          <p:nvSpPr>
            <p:cNvPr id="105" name="Rectangle 8"/>
            <p:cNvSpPr>
              <a:spLocks noChangeArrowheads="1"/>
            </p:cNvSpPr>
            <p:nvPr/>
          </p:nvSpPr>
          <p:spPr bwMode="white">
            <a:xfrm>
              <a:off x="2300020" y="3238604"/>
              <a:ext cx="5000538" cy="294465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400">
                  <a:solidFill>
                    <a:schemeClr val="accent1"/>
                  </a:solidFill>
                  <a:latin typeface="나눔바른고딕"/>
                  <a:ea typeface="나눔바른고딕"/>
                  <a:cs typeface="함초롬돋움"/>
                </a:rPr>
                <a:t>* 신고단계부터 피해자 심리상담 등이 진행되는 체계 마련</a:t>
              </a:r>
            </a:p>
          </p:txBody>
        </p:sp>
        <p:sp>
          <p:nvSpPr>
            <p:cNvPr id="47" name="Freeform 45"/>
            <p:cNvSpPr>
              <a:spLocks noEditPoints="1"/>
            </p:cNvSpPr>
            <p:nvPr/>
          </p:nvSpPr>
          <p:spPr>
            <a:xfrm>
              <a:off x="2028224" y="2366260"/>
              <a:ext cx="208027" cy="208027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A85A56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48" name="Freeform 45"/>
            <p:cNvSpPr>
              <a:spLocks noEditPoints="1"/>
            </p:cNvSpPr>
            <p:nvPr/>
          </p:nvSpPr>
          <p:spPr>
            <a:xfrm>
              <a:off x="2028224" y="2737175"/>
              <a:ext cx="208027" cy="208027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A85A56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54" name="Rectangle 6"/>
            <p:cNvSpPr>
              <a:spLocks noChangeArrowheads="1"/>
            </p:cNvSpPr>
            <p:nvPr/>
          </p:nvSpPr>
          <p:spPr bwMode="white">
            <a:xfrm>
              <a:off x="2229560" y="2642904"/>
              <a:ext cx="5898243" cy="680615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조사된 행위가 사업장의 규제대상에 해당되지 않아도 피해자의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육체적</a:t>
              </a:r>
              <a:r>
                <a:rPr lang="en-US" altLang="ko-KR" sz="1600"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정신적 고충에 관심을 갖고 관리</a:t>
              </a: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473659" y="2305976"/>
              <a:ext cx="1389250" cy="1141424"/>
              <a:chOff x="473659" y="2305976"/>
              <a:chExt cx="1389250" cy="1141424"/>
            </a:xfrm>
          </p:grpSpPr>
          <p:grpSp>
            <p:nvGrpSpPr>
              <p:cNvPr id="61" name="그룹 60"/>
              <p:cNvGrpSpPr/>
              <p:nvPr/>
            </p:nvGrpSpPr>
            <p:grpSpPr>
              <a:xfrm>
                <a:off x="473659" y="2305976"/>
                <a:ext cx="1389250" cy="1087157"/>
                <a:chOff x="703065" y="2157489"/>
                <a:chExt cx="1389250" cy="1087157"/>
              </a:xfr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2" name="사각형: 둥근 한쪽 모서리 61"/>
                <p:cNvSpPr/>
                <p:nvPr/>
              </p:nvSpPr>
              <p:spPr>
                <a:xfrm flipH="1">
                  <a:off x="703065" y="2157489"/>
                  <a:ext cx="1389250" cy="1087157"/>
                </a:xfrm>
                <a:prstGeom prst="round1Rect">
                  <a:avLst>
                    <a:gd name="adj" fmla="val 10514"/>
                  </a:avLst>
                </a:prstGeom>
                <a:solidFill>
                  <a:srgbClr val="A75B5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 lang="ko-KR" altLang="en-US"/>
                  </a:pPr>
                  <a:endParaRPr lang="ko-KR" altLang="en-US" sz="1500"/>
                </a:p>
              </p:txBody>
            </p:sp>
            <p:sp>
              <p:nvSpPr>
                <p:cNvPr id="63" name="Rectangle 5"/>
                <p:cNvSpPr>
                  <a:spLocks noChangeArrowheads="1"/>
                </p:cNvSpPr>
                <p:nvPr/>
              </p:nvSpPr>
              <p:spPr bwMode="white">
                <a:xfrm>
                  <a:off x="811850" y="2516204"/>
                  <a:ext cx="1171681" cy="338554"/>
                </a:xfrm>
                <a:prstGeom prst="rect">
                  <a:avLst/>
                </a:prstGeom>
                <a:noFill/>
                <a:ln w="9525" cmpd="sng">
                  <a:noFill/>
                  <a:miter/>
                </a:ln>
                <a:effectLst/>
              </p:spPr>
              <p:txBody>
                <a:bodyPr wrap="square" anchor="ctr">
                  <a:spAutoFit/>
                </a:bodyPr>
                <a:lstStyle>
                  <a:lvl1pPr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1pPr>
                  <a:lvl2pPr marL="98901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2pPr>
                  <a:lvl3pPr marL="152876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3pPr>
                  <a:lvl4pPr marL="206851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4pPr>
                  <a:lvl5pPr marL="2608263" indent="-449263" defTabSz="898525"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5pPr>
                  <a:lvl6pPr marL="30654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6pPr>
                  <a:lvl7pPr marL="35226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7pPr>
                  <a:lvl8pPr marL="39798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8pPr>
                  <a:lvl9pPr marL="4437063" indent="-449263" defTabSz="898525" fontAlgn="base">
                    <a:spcBef>
                      <a:spcPct val="30000"/>
                    </a:spcBef>
                    <a:spcAft>
                      <a:spcPct val="0"/>
                    </a:spcAft>
                    <a:defRPr kumimoji="1" sz="1200">
                      <a:solidFill>
                        <a:schemeClr val="tx1"/>
                      </a:solidFill>
                      <a:latin typeface="Arial"/>
                      <a:cs typeface="Arial"/>
                    </a:defRPr>
                  </a:lvl9pPr>
                </a:lstStyle>
                <a:p>
                  <a:pPr>
                    <a:spcBef>
                      <a:spcPct val="0"/>
                    </a:spcBef>
                    <a:defRPr lang="ko-KR" altLang="en-US"/>
                  </a:pPr>
                  <a:r>
                    <a:rPr lang="ko-KR" altLang="en-US" sz="1600">
                      <a:solidFill>
                        <a:schemeClr val="bg1"/>
                      </a:solidFill>
                      <a:latin typeface="나눔바른고딕"/>
                      <a:ea typeface="나눔바른고딕"/>
                      <a:cs typeface="함초롬돋움"/>
                    </a:rPr>
                    <a:t>피해자 중심</a:t>
                  </a:r>
                </a:p>
              </p:txBody>
            </p:sp>
          </p:grpSp>
          <p:sp>
            <p:nvSpPr>
              <p:cNvPr id="88" name="직각 삼각형 87"/>
              <p:cNvSpPr/>
              <p:nvPr/>
            </p:nvSpPr>
            <p:spPr>
              <a:xfrm rot="10800000">
                <a:off x="475973" y="3392491"/>
                <a:ext cx="181077" cy="54909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/>
              </a:p>
            </p:txBody>
          </p:sp>
        </p:grpSp>
      </p:grpSp>
      <p:grpSp>
        <p:nvGrpSpPr>
          <p:cNvPr id="8" name="그룹 7"/>
          <p:cNvGrpSpPr/>
          <p:nvPr/>
        </p:nvGrpSpPr>
        <p:grpSpPr>
          <a:xfrm>
            <a:off x="473659" y="3547201"/>
            <a:ext cx="7654144" cy="451955"/>
            <a:chOff x="473659" y="3610169"/>
            <a:chExt cx="7654144" cy="451955"/>
          </a:xfrm>
        </p:grpSpPr>
        <p:sp>
          <p:nvSpPr>
            <p:cNvPr id="106" name="Rectangle 6"/>
            <p:cNvSpPr>
              <a:spLocks noChangeArrowheads="1"/>
            </p:cNvSpPr>
            <p:nvPr/>
          </p:nvSpPr>
          <p:spPr bwMode="white">
            <a:xfrm>
              <a:off x="2229560" y="3646587"/>
              <a:ext cx="5898243" cy="338776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기존 직장 내 성희롱 사건 처리 시스템을 활용해도 좋음</a:t>
              </a:r>
            </a:p>
          </p:txBody>
        </p:sp>
        <p:sp>
          <p:nvSpPr>
            <p:cNvPr id="49" name="Freeform 45"/>
            <p:cNvSpPr>
              <a:spLocks noEditPoints="1"/>
            </p:cNvSpPr>
            <p:nvPr/>
          </p:nvSpPr>
          <p:spPr>
            <a:xfrm>
              <a:off x="2028224" y="3695073"/>
              <a:ext cx="208027" cy="208027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BB7C79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grpSp>
          <p:nvGrpSpPr>
            <p:cNvPr id="64" name="그룹 63"/>
            <p:cNvGrpSpPr/>
            <p:nvPr/>
          </p:nvGrpSpPr>
          <p:grpSpPr>
            <a:xfrm>
              <a:off x="473659" y="3610169"/>
              <a:ext cx="1397350" cy="396000"/>
              <a:chOff x="694968" y="3388959"/>
              <a:chExt cx="1405447" cy="3960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사각형: 둥근 한쪽 모서리 65"/>
              <p:cNvSpPr/>
              <p:nvPr/>
            </p:nvSpPr>
            <p:spPr>
              <a:xfrm flipH="1">
                <a:off x="694968" y="3388959"/>
                <a:ext cx="1405447" cy="396000"/>
              </a:xfrm>
              <a:prstGeom prst="round1Rect">
                <a:avLst>
                  <a:gd name="adj" fmla="val 22449"/>
                </a:avLst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500"/>
              </a:p>
            </p:txBody>
          </p:sp>
          <p:sp>
            <p:nvSpPr>
              <p:cNvPr id="70" name="Rectangle 5"/>
              <p:cNvSpPr>
                <a:spLocks noChangeArrowheads="1"/>
              </p:cNvSpPr>
              <p:nvPr/>
            </p:nvSpPr>
            <p:spPr bwMode="white">
              <a:xfrm>
                <a:off x="868380" y="3416166"/>
                <a:ext cx="1058620" cy="338554"/>
              </a:xfrm>
              <a:prstGeom prst="rect">
                <a:avLst/>
              </a:prstGeom>
              <a:noFill/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r">
                  <a:spcBef>
                    <a:spcPct val="0"/>
                  </a:spcBef>
                  <a:defRPr lang="ko-KR" altLang="en-US"/>
                </a:pPr>
                <a:r>
                  <a:rPr lang="ko-KR" altLang="en-US" sz="1600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처리절차</a:t>
                </a:r>
              </a:p>
            </p:txBody>
          </p:sp>
        </p:grpSp>
        <p:sp>
          <p:nvSpPr>
            <p:cNvPr id="89" name="직각 삼각형 88"/>
            <p:cNvSpPr/>
            <p:nvPr/>
          </p:nvSpPr>
          <p:spPr>
            <a:xfrm rot="10800000">
              <a:off x="475973" y="4007215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49362" y="4134041"/>
            <a:ext cx="7053214" cy="580528"/>
            <a:chOff x="449362" y="4224926"/>
            <a:chExt cx="7053214" cy="580528"/>
          </a:xfrm>
        </p:grpSpPr>
        <p:grpSp>
          <p:nvGrpSpPr>
            <p:cNvPr id="5" name="그룹 4"/>
            <p:cNvGrpSpPr/>
            <p:nvPr/>
          </p:nvGrpSpPr>
          <p:grpSpPr>
            <a:xfrm>
              <a:off x="2229560" y="4224926"/>
              <a:ext cx="5273016" cy="580528"/>
              <a:chOff x="2341781" y="3900664"/>
              <a:chExt cx="5273016" cy="580528"/>
            </a:xfrm>
          </p:grpSpPr>
          <p:sp>
            <p:nvSpPr>
              <p:cNvPr id="107" name="Rectangle 8"/>
              <p:cNvSpPr>
                <a:spLocks noChangeArrowheads="1"/>
              </p:cNvSpPr>
              <p:nvPr/>
            </p:nvSpPr>
            <p:spPr bwMode="white">
              <a:xfrm>
                <a:off x="2403852" y="4173415"/>
                <a:ext cx="3964096" cy="296653"/>
              </a:xfrm>
              <a:prstGeom prst="rect">
                <a:avLst/>
              </a:prstGeom>
              <a:noFill/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>
                  <a:spcBef>
                    <a:spcPct val="0"/>
                  </a:spcBef>
                  <a:defRPr lang="ko-KR" altLang="en-US"/>
                </a:pPr>
                <a:r>
                  <a:rPr lang="ko-KR" altLang="en-US" sz="1400">
                    <a:latin typeface="나눔바른고딕"/>
                    <a:ea typeface="나눔바른고딕"/>
                    <a:cs typeface="함초롬돋움"/>
                  </a:rPr>
                  <a:t>* 비밀유지 의무 고지</a:t>
                </a:r>
                <a:r>
                  <a:rPr lang="en-US" altLang="ko-KR" sz="1400"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sz="1400">
                    <a:latin typeface="나눔바른고딕"/>
                    <a:ea typeface="나눔바른고딕"/>
                    <a:cs typeface="함초롬돋움"/>
                  </a:rPr>
                  <a:t>서약서 작성 등 조치</a:t>
                </a:r>
              </a:p>
            </p:txBody>
          </p:sp>
          <p:sp>
            <p:nvSpPr>
              <p:cNvPr id="110" name="Rectangle 6"/>
              <p:cNvSpPr>
                <a:spLocks noChangeArrowheads="1"/>
              </p:cNvSpPr>
              <p:nvPr/>
            </p:nvSpPr>
            <p:spPr bwMode="white">
              <a:xfrm>
                <a:off x="2341781" y="3900664"/>
                <a:ext cx="5273016" cy="338554"/>
              </a:xfrm>
              <a:prstGeom prst="rect">
                <a:avLst/>
              </a:prstGeom>
              <a:noFill/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>
                  <a:spcBef>
                    <a:spcPct val="0"/>
                  </a:spcBef>
                  <a:defRPr lang="ko-KR" altLang="en-US"/>
                </a:pPr>
                <a:r>
                  <a:rPr lang="ko-KR" altLang="en-US" sz="1600" dirty="0">
                    <a:latin typeface="나눔바른고딕"/>
                    <a:ea typeface="나눔바른고딕"/>
                    <a:cs typeface="함초롬돋움"/>
                  </a:rPr>
                  <a:t>상담자</a:t>
                </a:r>
                <a:r>
                  <a:rPr lang="en-US" altLang="ko-KR" sz="1600" dirty="0">
                    <a:latin typeface="나눔바른고딕"/>
                    <a:ea typeface="나눔바른고딕"/>
                    <a:cs typeface="함초롬돋움"/>
                  </a:rPr>
                  <a:t>, </a:t>
                </a:r>
                <a:r>
                  <a:rPr lang="ko-KR" altLang="en-US" sz="1600" dirty="0">
                    <a:latin typeface="나눔바른고딕"/>
                    <a:ea typeface="나눔바른고딕"/>
                    <a:cs typeface="함초롬돋움"/>
                  </a:rPr>
                  <a:t>조사자는 피해자와 관련자 신원에 대해 비밀 유지</a:t>
                </a:r>
              </a:p>
            </p:txBody>
          </p:sp>
        </p:grpSp>
        <p:sp>
          <p:nvSpPr>
            <p:cNvPr id="50" name="Freeform 45"/>
            <p:cNvSpPr>
              <a:spLocks noEditPoints="1"/>
            </p:cNvSpPr>
            <p:nvPr/>
          </p:nvSpPr>
          <p:spPr>
            <a:xfrm>
              <a:off x="2028224" y="4283547"/>
              <a:ext cx="208027" cy="208027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A85A56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grpSp>
          <p:nvGrpSpPr>
            <p:cNvPr id="71" name="그룹 70"/>
            <p:cNvGrpSpPr/>
            <p:nvPr/>
          </p:nvGrpSpPr>
          <p:grpSpPr>
            <a:xfrm>
              <a:off x="449362" y="4250773"/>
              <a:ext cx="1421647" cy="396000"/>
              <a:chOff x="678768" y="3886296"/>
              <a:chExt cx="1421647" cy="3960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사각형: 둥근 한쪽 모서리 71"/>
              <p:cNvSpPr/>
              <p:nvPr/>
            </p:nvSpPr>
            <p:spPr>
              <a:xfrm flipH="1">
                <a:off x="703065" y="3886296"/>
                <a:ext cx="1397349" cy="396000"/>
              </a:xfrm>
              <a:prstGeom prst="round1Rect">
                <a:avLst>
                  <a:gd name="adj" fmla="val 16035"/>
                </a:avLst>
              </a:prstGeom>
              <a:solidFill>
                <a:srgbClr val="A75B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500"/>
              </a:p>
            </p:txBody>
          </p:sp>
          <p:sp>
            <p:nvSpPr>
              <p:cNvPr id="74" name="Rectangle 5"/>
              <p:cNvSpPr>
                <a:spLocks noChangeArrowheads="1"/>
              </p:cNvSpPr>
              <p:nvPr/>
            </p:nvSpPr>
            <p:spPr bwMode="white">
              <a:xfrm>
                <a:off x="678768" y="3918421"/>
                <a:ext cx="1421647" cy="301882"/>
              </a:xfrm>
              <a:prstGeom prst="rect">
                <a:avLst/>
              </a:prstGeom>
              <a:noFill/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defRPr lang="ko-KR" altLang="en-US"/>
                </a:pPr>
                <a:r>
                  <a:rPr lang="en-US" altLang="ko-KR" sz="1600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2</a:t>
                </a:r>
                <a:r>
                  <a:rPr lang="ko-KR" altLang="en-US" sz="1600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차 피해 예방</a:t>
                </a:r>
              </a:p>
            </p:txBody>
          </p:sp>
        </p:grpSp>
        <p:sp>
          <p:nvSpPr>
            <p:cNvPr id="90" name="직각 삼각형 89"/>
            <p:cNvSpPr/>
            <p:nvPr/>
          </p:nvSpPr>
          <p:spPr>
            <a:xfrm rot="10800000">
              <a:off x="475973" y="4646772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65561" y="4787370"/>
            <a:ext cx="7037015" cy="443605"/>
            <a:chOff x="465561" y="4891378"/>
            <a:chExt cx="7037015" cy="443605"/>
          </a:xfrm>
        </p:grpSpPr>
        <p:sp>
          <p:nvSpPr>
            <p:cNvPr id="95" name="Rectangle 6"/>
            <p:cNvSpPr>
              <a:spLocks noChangeArrowheads="1"/>
            </p:cNvSpPr>
            <p:nvPr/>
          </p:nvSpPr>
          <p:spPr bwMode="white">
            <a:xfrm>
              <a:off x="2229560" y="4927796"/>
              <a:ext cx="5273016" cy="338554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사업장 규모와 특성에 맞게 정함</a:t>
              </a: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>
            <a:xfrm>
              <a:off x="2028224" y="4989621"/>
              <a:ext cx="208027" cy="208027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C7939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grpSp>
          <p:nvGrpSpPr>
            <p:cNvPr id="58" name="그룹 57"/>
            <p:cNvGrpSpPr/>
            <p:nvPr/>
          </p:nvGrpSpPr>
          <p:grpSpPr>
            <a:xfrm>
              <a:off x="465561" y="4891378"/>
              <a:ext cx="1405448" cy="396000"/>
              <a:chOff x="694967" y="4577792"/>
              <a:chExt cx="1405448" cy="3960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59" name="사각형: 둥근 한쪽 모서리 58"/>
              <p:cNvSpPr/>
              <p:nvPr/>
            </p:nvSpPr>
            <p:spPr>
              <a:xfrm flipH="1">
                <a:off x="703065" y="4577792"/>
                <a:ext cx="1397350" cy="396000"/>
              </a:xfrm>
              <a:prstGeom prst="round1Rect">
                <a:avLst>
                  <a:gd name="adj" fmla="val 13469"/>
                </a:avLst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500"/>
              </a:p>
            </p:txBody>
          </p:sp>
          <p:sp>
            <p:nvSpPr>
              <p:cNvPr id="60" name="Rectangle 5"/>
              <p:cNvSpPr>
                <a:spLocks noChangeArrowheads="1"/>
              </p:cNvSpPr>
              <p:nvPr/>
            </p:nvSpPr>
            <p:spPr bwMode="white">
              <a:xfrm>
                <a:off x="694967" y="4615748"/>
                <a:ext cx="1405448" cy="306744"/>
              </a:xfrm>
              <a:prstGeom prst="rect">
                <a:avLst/>
              </a:prstGeom>
              <a:noFill/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담당기구 구성</a:t>
                </a:r>
              </a:p>
            </p:txBody>
          </p:sp>
        </p:grpSp>
        <p:sp>
          <p:nvSpPr>
            <p:cNvPr id="91" name="직각 삼각형 90"/>
            <p:cNvSpPr/>
            <p:nvPr/>
          </p:nvSpPr>
          <p:spPr>
            <a:xfrm rot="10800000">
              <a:off x="475973" y="5280074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475973" y="5382097"/>
            <a:ext cx="7026603" cy="488205"/>
            <a:chOff x="475973" y="5447412"/>
            <a:chExt cx="7026603" cy="488205"/>
          </a:xfrm>
        </p:grpSpPr>
        <p:sp>
          <p:nvSpPr>
            <p:cNvPr id="115" name="Rectangle 6"/>
            <p:cNvSpPr>
              <a:spLocks noChangeArrowheads="1"/>
            </p:cNvSpPr>
            <p:nvPr/>
          </p:nvSpPr>
          <p:spPr bwMode="white">
            <a:xfrm>
              <a:off x="2229560" y="5501830"/>
              <a:ext cx="5273016" cy="338554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>
                  <a:latin typeface="나눔바른고딕"/>
                  <a:ea typeface="나눔바른고딕"/>
                  <a:cs typeface="함초롬돋움"/>
                </a:rPr>
                <a:t>사건이 공정하게 처리되도록 상담자와 조사자는 가급적 구분</a:t>
              </a:r>
            </a:p>
          </p:txBody>
        </p:sp>
        <p:sp>
          <p:nvSpPr>
            <p:cNvPr id="52" name="Freeform 45"/>
            <p:cNvSpPr>
              <a:spLocks noEditPoints="1"/>
            </p:cNvSpPr>
            <p:nvPr/>
          </p:nvSpPr>
          <p:spPr>
            <a:xfrm>
              <a:off x="2028224" y="5567094"/>
              <a:ext cx="208027" cy="208027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A85A56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grpSp>
          <p:nvGrpSpPr>
            <p:cNvPr id="76" name="그룹 75"/>
            <p:cNvGrpSpPr/>
            <p:nvPr/>
          </p:nvGrpSpPr>
          <p:grpSpPr>
            <a:xfrm>
              <a:off x="481760" y="5447412"/>
              <a:ext cx="1389249" cy="432000"/>
              <a:chOff x="711166" y="5269287"/>
              <a:chExt cx="1389249" cy="4320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사각형: 둥근 한쪽 모서리 77"/>
              <p:cNvSpPr/>
              <p:nvPr/>
            </p:nvSpPr>
            <p:spPr>
              <a:xfrm flipH="1">
                <a:off x="711166" y="5269287"/>
                <a:ext cx="1389249" cy="432000"/>
              </a:xfrm>
              <a:prstGeom prst="round1Rect">
                <a:avLst>
                  <a:gd name="adj" fmla="val 14111"/>
                </a:avLst>
              </a:prstGeom>
              <a:solidFill>
                <a:srgbClr val="A75B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500"/>
              </a:p>
            </p:txBody>
          </p:sp>
          <p:sp>
            <p:nvSpPr>
              <p:cNvPr id="81" name="Rectangle 5"/>
              <p:cNvSpPr>
                <a:spLocks noChangeArrowheads="1"/>
              </p:cNvSpPr>
              <p:nvPr/>
            </p:nvSpPr>
            <p:spPr bwMode="white">
              <a:xfrm>
                <a:off x="711166" y="5325243"/>
                <a:ext cx="1389249" cy="303617"/>
              </a:xfrm>
              <a:prstGeom prst="rect">
                <a:avLst/>
              </a:prstGeom>
              <a:noFill/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공정성 확보</a:t>
                </a:r>
              </a:p>
            </p:txBody>
          </p:sp>
        </p:grpSp>
        <p:sp>
          <p:nvSpPr>
            <p:cNvPr id="92" name="직각 삼각형 91"/>
            <p:cNvSpPr/>
            <p:nvPr/>
          </p:nvSpPr>
          <p:spPr>
            <a:xfrm rot="10800000">
              <a:off x="475973" y="5880708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473660" y="5969994"/>
            <a:ext cx="8353834" cy="584775"/>
            <a:chOff x="473660" y="5996120"/>
            <a:chExt cx="8353834" cy="584775"/>
          </a:xfrm>
        </p:grpSpPr>
        <p:sp>
          <p:nvSpPr>
            <p:cNvPr id="117" name="Rectangle 6"/>
            <p:cNvSpPr>
              <a:spLocks noChangeArrowheads="1"/>
            </p:cNvSpPr>
            <p:nvPr/>
          </p:nvSpPr>
          <p:spPr bwMode="white">
            <a:xfrm>
              <a:off x="2229560" y="5996120"/>
              <a:ext cx="6597934" cy="584775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 wrap="square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공정성</a:t>
              </a:r>
              <a:r>
                <a:rPr lang="en-US" altLang="ko-KR" sz="1600" dirty="0"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전문성 등을 위해 정식조사는 조사위원회 구성이나 </a:t>
              </a:r>
              <a:br>
                <a:rPr lang="en-US" altLang="ko-KR" sz="1600" dirty="0">
                  <a:latin typeface="나눔바른고딕"/>
                  <a:ea typeface="나눔바른고딕"/>
                  <a:cs typeface="함초롬돋움"/>
                </a:rPr>
              </a:b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외부기관 위탁 고려 가능</a:t>
              </a:r>
            </a:p>
          </p:txBody>
        </p:sp>
        <p:sp>
          <p:nvSpPr>
            <p:cNvPr id="53" name="Freeform 45"/>
            <p:cNvSpPr>
              <a:spLocks noEditPoints="1"/>
            </p:cNvSpPr>
            <p:nvPr/>
          </p:nvSpPr>
          <p:spPr>
            <a:xfrm>
              <a:off x="2028224" y="6057933"/>
              <a:ext cx="208027" cy="208027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C79393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grpSp>
          <p:nvGrpSpPr>
            <p:cNvPr id="82" name="그룹 81"/>
            <p:cNvGrpSpPr/>
            <p:nvPr/>
          </p:nvGrpSpPr>
          <p:grpSpPr>
            <a:xfrm>
              <a:off x="473660" y="6039444"/>
              <a:ext cx="1389250" cy="396000"/>
              <a:chOff x="703066" y="5973576"/>
              <a:chExt cx="1389250" cy="396000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사각형: 둥근 한쪽 모서리 82"/>
              <p:cNvSpPr/>
              <p:nvPr/>
            </p:nvSpPr>
            <p:spPr>
              <a:xfrm flipH="1">
                <a:off x="703066" y="5973576"/>
                <a:ext cx="1389250" cy="396000"/>
              </a:xfrm>
              <a:prstGeom prst="round1Rect">
                <a:avLst>
                  <a:gd name="adj" fmla="val 15394"/>
                </a:avLst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lvl="0">
                  <a:defRPr lang="ko-KR" altLang="en-US"/>
                </a:pPr>
                <a:endParaRPr lang="ko-KR" altLang="en-US" sz="1500"/>
              </a:p>
            </p:txBody>
          </p:sp>
          <p:sp>
            <p:nvSpPr>
              <p:cNvPr id="85" name="Rectangle 5"/>
              <p:cNvSpPr>
                <a:spLocks noChangeArrowheads="1"/>
              </p:cNvSpPr>
              <p:nvPr/>
            </p:nvSpPr>
            <p:spPr bwMode="white">
              <a:xfrm>
                <a:off x="868381" y="6011532"/>
                <a:ext cx="1058620" cy="309520"/>
              </a:xfrm>
              <a:prstGeom prst="rect">
                <a:avLst/>
              </a:prstGeom>
              <a:noFill/>
              <a:ln w="9525" cmpd="sng">
                <a:noFill/>
                <a:miter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defRPr lang="ko-KR" altLang="en-US"/>
                </a:pPr>
                <a:r>
                  <a:rPr lang="ko-KR" altLang="en-US" sz="1600">
                    <a:solidFill>
                      <a:schemeClr val="bg1"/>
                    </a:solidFill>
                    <a:latin typeface="나눔바른고딕"/>
                    <a:ea typeface="나눔바른고딕"/>
                    <a:cs typeface="함초롬돋움"/>
                  </a:rPr>
                  <a:t>정식조사</a:t>
                </a:r>
              </a:p>
            </p:txBody>
          </p:sp>
        </p:grpSp>
        <p:sp>
          <p:nvSpPr>
            <p:cNvPr id="96" name="직각 삼각형 95"/>
            <p:cNvSpPr/>
            <p:nvPr/>
          </p:nvSpPr>
          <p:spPr>
            <a:xfrm rot="10800000">
              <a:off x="475973" y="6430226"/>
              <a:ext cx="181077" cy="54909"/>
            </a:xfrm>
            <a:prstGeom prst="rtTriangl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pic>
        <p:nvPicPr>
          <p:cNvPr id="6" name="그래픽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7703912" y="5646515"/>
            <a:ext cx="984444" cy="984444"/>
          </a:xfrm>
          <a:prstGeom prst="rect">
            <a:avLst/>
          </a:prstGeom>
        </p:spPr>
      </p:pic>
      <p:sp>
        <p:nvSpPr>
          <p:cNvPr id="9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92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ound Same Side Corner Rectangle 4"/>
          <p:cNvSpPr/>
          <p:nvPr/>
        </p:nvSpPr>
        <p:spPr>
          <a:xfrm rot="5400000">
            <a:off x="1927525" y="-301478"/>
            <a:ext cx="5288949" cy="8314313"/>
          </a:xfrm>
          <a:prstGeom prst="round2SameRect">
            <a:avLst>
              <a:gd name="adj1" fmla="val 639"/>
              <a:gd name="adj2" fmla="val 0"/>
            </a:avLst>
          </a:prstGeom>
          <a:gradFill flip="none" rotWithShape="1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5875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 lang="ko-KR" altLang="en-US"/>
            </a:pPr>
            <a:endParaRPr lang="ko-KR" altLang="en-US" sz="1500"/>
          </a:p>
        </p:txBody>
      </p:sp>
      <p:grpSp>
        <p:nvGrpSpPr>
          <p:cNvPr id="30" name="그룹 29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31" name="직사각형 30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32" name="사각형: 둥근 위쪽 모서리 31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33" name="평행 사변형 32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34" name="평행 사변형 33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27426" y="240030"/>
              <a:ext cx="19263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사건 처리절차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7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발생 시 </a:t>
              </a:r>
            </a:p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처리절차</a:t>
              </a:r>
            </a:p>
          </p:txBody>
        </p:sp>
      </p:grpSp>
      <p:sp>
        <p:nvSpPr>
          <p:cNvPr id="202" name="Rectangle 13"/>
          <p:cNvSpPr>
            <a:spLocks noChangeArrowheads="1"/>
          </p:cNvSpPr>
          <p:nvPr/>
        </p:nvSpPr>
        <p:spPr bwMode="white">
          <a:xfrm>
            <a:off x="2038693" y="2694273"/>
            <a:ext cx="1835641" cy="58257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25A5A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행위자로부터 분리만을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원하는 경우</a:t>
            </a:r>
          </a:p>
        </p:txBody>
      </p:sp>
      <p:sp>
        <p:nvSpPr>
          <p:cNvPr id="203" name="Rectangle 14"/>
          <p:cNvSpPr>
            <a:spLocks noChangeArrowheads="1"/>
          </p:cNvSpPr>
          <p:nvPr/>
        </p:nvSpPr>
        <p:spPr bwMode="white">
          <a:xfrm>
            <a:off x="4161215" y="2694273"/>
            <a:ext cx="2093244" cy="58257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25A5A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행위자의 사과 등 당사자 간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합의를 원하는 경우</a:t>
            </a:r>
          </a:p>
        </p:txBody>
      </p:sp>
      <p:sp>
        <p:nvSpPr>
          <p:cNvPr id="204" name="Rectangle 15"/>
          <p:cNvSpPr>
            <a:spLocks noChangeArrowheads="1"/>
          </p:cNvSpPr>
          <p:nvPr/>
        </p:nvSpPr>
        <p:spPr bwMode="white">
          <a:xfrm>
            <a:off x="6465242" y="2694274"/>
            <a:ext cx="1983074" cy="54170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mpd="sng">
            <a:solidFill>
              <a:srgbClr val="B25A5A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 eaLnBrk="1" hangingPunct="1"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회사 차원의 조사를 통한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해결을 원하는 경우</a:t>
            </a:r>
          </a:p>
        </p:txBody>
      </p:sp>
      <p:sp>
        <p:nvSpPr>
          <p:cNvPr id="205" name="Rectangle 13"/>
          <p:cNvSpPr>
            <a:spLocks noChangeArrowheads="1"/>
          </p:cNvSpPr>
          <p:nvPr/>
        </p:nvSpPr>
        <p:spPr bwMode="white">
          <a:xfrm>
            <a:off x="2038694" y="3570183"/>
            <a:ext cx="1835641" cy="612000"/>
          </a:xfrm>
          <a:prstGeom prst="roundRect">
            <a:avLst>
              <a:gd name="adj" fmla="val 16667"/>
            </a:avLst>
          </a:prstGeom>
          <a:solidFill>
            <a:srgbClr val="F5ECEC"/>
          </a:solidFill>
          <a:ln w="9525" cmpd="sng">
            <a:solidFill>
              <a:srgbClr val="9A4848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en-US" altLang="ko-KR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(</a:t>
            </a: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조사 생략</a:t>
            </a:r>
            <a:r>
              <a:rPr lang="en-US" altLang="ko-KR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)</a:t>
            </a:r>
          </a:p>
        </p:txBody>
      </p:sp>
      <p:sp>
        <p:nvSpPr>
          <p:cNvPr id="206" name="Rectangle 14"/>
          <p:cNvSpPr>
            <a:spLocks noChangeArrowheads="1"/>
          </p:cNvSpPr>
          <p:nvPr/>
        </p:nvSpPr>
        <p:spPr bwMode="white">
          <a:xfrm>
            <a:off x="4161215" y="3570183"/>
            <a:ext cx="2093245" cy="612000"/>
          </a:xfrm>
          <a:prstGeom prst="roundRect">
            <a:avLst>
              <a:gd name="adj" fmla="val 16667"/>
            </a:avLst>
          </a:prstGeom>
          <a:solidFill>
            <a:srgbClr val="F5ECEC"/>
          </a:solidFill>
          <a:ln w="9525" cmpd="sng">
            <a:solidFill>
              <a:srgbClr val="9A4848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약식조사 후</a:t>
            </a:r>
          </a:p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사업주에게 조사 보고</a:t>
            </a:r>
          </a:p>
        </p:txBody>
      </p:sp>
      <p:sp>
        <p:nvSpPr>
          <p:cNvPr id="207" name="Rectangle 15"/>
          <p:cNvSpPr>
            <a:spLocks noChangeArrowheads="1"/>
          </p:cNvSpPr>
          <p:nvPr/>
        </p:nvSpPr>
        <p:spPr bwMode="white">
          <a:xfrm>
            <a:off x="6465242" y="3570183"/>
            <a:ext cx="1983074" cy="612000"/>
          </a:xfrm>
          <a:prstGeom prst="roundRect">
            <a:avLst>
              <a:gd name="adj" fmla="val 16667"/>
            </a:avLst>
          </a:prstGeom>
          <a:solidFill>
            <a:srgbClr val="F5ECEC"/>
          </a:solidFill>
          <a:ln w="9525" cmpd="sng">
            <a:solidFill>
              <a:srgbClr val="9A4848"/>
            </a:solidFill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algn="ctr"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"/>
                <a:ea typeface="나눔바른고딕"/>
                <a:cs typeface="함초롬돋움"/>
              </a:rPr>
              <a:t>정식조사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2882370" y="3343202"/>
            <a:ext cx="4735826" cy="147532"/>
            <a:chOff x="2882370" y="3343202"/>
            <a:chExt cx="4735826" cy="147532"/>
          </a:xfrm>
        </p:grpSpPr>
        <p:sp>
          <p:nvSpPr>
            <p:cNvPr id="212" name="자유형 40"/>
            <p:cNvSpPr>
              <a:spLocks noChangeAspect="1"/>
            </p:cNvSpPr>
            <p:nvPr/>
          </p:nvSpPr>
          <p:spPr>
            <a:xfrm rot="2700000">
              <a:off x="2882746" y="3342826"/>
              <a:ext cx="147532" cy="148284"/>
            </a:xfrm>
            <a:custGeom>
              <a:avLst/>
              <a:gdLst>
                <a:gd name="connsiteX0" fmla="*/ 3295954 w 3437304"/>
                <a:gd name="connsiteY0" fmla="*/ 1235687 h 3454811"/>
                <a:gd name="connsiteX1" fmla="*/ 3437304 w 3437304"/>
                <a:gd name="connsiteY1" fmla="*/ 1576937 h 3454811"/>
                <a:gd name="connsiteX2" fmla="*/ 3437304 w 3437304"/>
                <a:gd name="connsiteY2" fmla="*/ 2967476 h 3454811"/>
                <a:gd name="connsiteX3" fmla="*/ 3295954 w 3437304"/>
                <a:gd name="connsiteY3" fmla="*/ 3308726 h 3454811"/>
                <a:gd name="connsiteX4" fmla="*/ 3293359 w 3437304"/>
                <a:gd name="connsiteY4" fmla="*/ 3310866 h 3454811"/>
                <a:gd name="connsiteX5" fmla="*/ 3291219 w 3437304"/>
                <a:gd name="connsiteY5" fmla="*/ 3313461 h 3454811"/>
                <a:gd name="connsiteX6" fmla="*/ 2949969 w 3437304"/>
                <a:gd name="connsiteY6" fmla="*/ 3454811 h 3454811"/>
                <a:gd name="connsiteX7" fmla="*/ 1559430 w 3437304"/>
                <a:gd name="connsiteY7" fmla="*/ 3454811 h 3454811"/>
                <a:gd name="connsiteX8" fmla="*/ 1076830 w 3437304"/>
                <a:gd name="connsiteY8" fmla="*/ 2972211 h 3454811"/>
                <a:gd name="connsiteX9" fmla="*/ 1559430 w 3437304"/>
                <a:gd name="connsiteY9" fmla="*/ 2489611 h 3454811"/>
                <a:gd name="connsiteX10" fmla="*/ 1807111 w 3437304"/>
                <a:gd name="connsiteY10" fmla="*/ 2489611 h 3454811"/>
                <a:gd name="connsiteX11" fmla="*/ 141350 w 3437304"/>
                <a:gd name="connsiteY11" fmla="*/ 823850 h 3454811"/>
                <a:gd name="connsiteX12" fmla="*/ 141350 w 3437304"/>
                <a:gd name="connsiteY12" fmla="*/ 141350 h 3454811"/>
                <a:gd name="connsiteX13" fmla="*/ 823849 w 3437304"/>
                <a:gd name="connsiteY13" fmla="*/ 141350 h 3454811"/>
                <a:gd name="connsiteX14" fmla="*/ 2472104 w 3437304"/>
                <a:gd name="connsiteY14" fmla="*/ 1789605 h 3454811"/>
                <a:gd name="connsiteX15" fmla="*/ 2472104 w 3437304"/>
                <a:gd name="connsiteY15" fmla="*/ 1576937 h 3454811"/>
                <a:gd name="connsiteX16" fmla="*/ 2954704 w 3437304"/>
                <a:gd name="connsiteY16" fmla="*/ 1094337 h 3454811"/>
                <a:gd name="connsiteX17" fmla="*/ 3295954 w 3437304"/>
                <a:gd name="connsiteY17" fmla="*/ 1235687 h 34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37304" h="3454811">
                  <a:moveTo>
                    <a:pt x="3295954" y="1235687"/>
                  </a:moveTo>
                  <a:cubicBezTo>
                    <a:pt x="3383287" y="1323020"/>
                    <a:pt x="3437304" y="1443671"/>
                    <a:pt x="3437304" y="1576937"/>
                  </a:cubicBezTo>
                  <a:lnTo>
                    <a:pt x="3437304" y="2967476"/>
                  </a:lnTo>
                  <a:cubicBezTo>
                    <a:pt x="3437304" y="3100742"/>
                    <a:pt x="3383287" y="3221392"/>
                    <a:pt x="3295954" y="3308726"/>
                  </a:cubicBezTo>
                  <a:lnTo>
                    <a:pt x="3293359" y="3310866"/>
                  </a:lnTo>
                  <a:lnTo>
                    <a:pt x="3291219" y="3313461"/>
                  </a:lnTo>
                  <a:cubicBezTo>
                    <a:pt x="3203886" y="3400794"/>
                    <a:pt x="3083235" y="3454811"/>
                    <a:pt x="2949969" y="3454811"/>
                  </a:cubicBezTo>
                  <a:lnTo>
                    <a:pt x="1559430" y="3454811"/>
                  </a:lnTo>
                  <a:cubicBezTo>
                    <a:pt x="1292897" y="3454811"/>
                    <a:pt x="1076830" y="3238744"/>
                    <a:pt x="1076830" y="2972211"/>
                  </a:cubicBezTo>
                  <a:cubicBezTo>
                    <a:pt x="1076830" y="2705678"/>
                    <a:pt x="1292897" y="2489611"/>
                    <a:pt x="1559430" y="2489611"/>
                  </a:cubicBezTo>
                  <a:lnTo>
                    <a:pt x="1807111" y="2489611"/>
                  </a:lnTo>
                  <a:lnTo>
                    <a:pt x="141350" y="823850"/>
                  </a:lnTo>
                  <a:cubicBezTo>
                    <a:pt x="-47117" y="635382"/>
                    <a:pt x="-47117" y="329818"/>
                    <a:pt x="141350" y="141350"/>
                  </a:cubicBezTo>
                  <a:cubicBezTo>
                    <a:pt x="329817" y="-47117"/>
                    <a:pt x="635382" y="-47117"/>
                    <a:pt x="823849" y="141350"/>
                  </a:cubicBezTo>
                  <a:lnTo>
                    <a:pt x="2472104" y="1789605"/>
                  </a:lnTo>
                  <a:lnTo>
                    <a:pt x="2472104" y="1576937"/>
                  </a:lnTo>
                  <a:cubicBezTo>
                    <a:pt x="2472104" y="1310404"/>
                    <a:pt x="2688171" y="1094337"/>
                    <a:pt x="2954704" y="1094337"/>
                  </a:cubicBezTo>
                  <a:cubicBezTo>
                    <a:pt x="3087971" y="1094337"/>
                    <a:pt x="3208621" y="1148354"/>
                    <a:pt x="3295954" y="1235687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0" indent="0" algn="ctr" defTabSz="755804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 lang="ko-KR"/>
              </a:pPr>
              <a:endParaRPr kumimoji="0" lang="ko-KR" altLang="en-US" sz="1800" b="0" i="0" u="none" strike="noStrike" kern="0" cap="none" spc="0" normalizeH="0"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자유형 40"/>
            <p:cNvSpPr>
              <a:spLocks noChangeAspect="1"/>
            </p:cNvSpPr>
            <p:nvPr/>
          </p:nvSpPr>
          <p:spPr>
            <a:xfrm rot="2700000">
              <a:off x="5164109" y="3342826"/>
              <a:ext cx="147532" cy="148284"/>
            </a:xfrm>
            <a:custGeom>
              <a:avLst/>
              <a:gdLst>
                <a:gd name="connsiteX0" fmla="*/ 3295954 w 3437304"/>
                <a:gd name="connsiteY0" fmla="*/ 1235687 h 3454811"/>
                <a:gd name="connsiteX1" fmla="*/ 3437304 w 3437304"/>
                <a:gd name="connsiteY1" fmla="*/ 1576937 h 3454811"/>
                <a:gd name="connsiteX2" fmla="*/ 3437304 w 3437304"/>
                <a:gd name="connsiteY2" fmla="*/ 2967476 h 3454811"/>
                <a:gd name="connsiteX3" fmla="*/ 3295954 w 3437304"/>
                <a:gd name="connsiteY3" fmla="*/ 3308726 h 3454811"/>
                <a:gd name="connsiteX4" fmla="*/ 3293359 w 3437304"/>
                <a:gd name="connsiteY4" fmla="*/ 3310866 h 3454811"/>
                <a:gd name="connsiteX5" fmla="*/ 3291219 w 3437304"/>
                <a:gd name="connsiteY5" fmla="*/ 3313461 h 3454811"/>
                <a:gd name="connsiteX6" fmla="*/ 2949969 w 3437304"/>
                <a:gd name="connsiteY6" fmla="*/ 3454811 h 3454811"/>
                <a:gd name="connsiteX7" fmla="*/ 1559430 w 3437304"/>
                <a:gd name="connsiteY7" fmla="*/ 3454811 h 3454811"/>
                <a:gd name="connsiteX8" fmla="*/ 1076830 w 3437304"/>
                <a:gd name="connsiteY8" fmla="*/ 2972211 h 3454811"/>
                <a:gd name="connsiteX9" fmla="*/ 1559430 w 3437304"/>
                <a:gd name="connsiteY9" fmla="*/ 2489611 h 3454811"/>
                <a:gd name="connsiteX10" fmla="*/ 1807111 w 3437304"/>
                <a:gd name="connsiteY10" fmla="*/ 2489611 h 3454811"/>
                <a:gd name="connsiteX11" fmla="*/ 141350 w 3437304"/>
                <a:gd name="connsiteY11" fmla="*/ 823850 h 3454811"/>
                <a:gd name="connsiteX12" fmla="*/ 141350 w 3437304"/>
                <a:gd name="connsiteY12" fmla="*/ 141350 h 3454811"/>
                <a:gd name="connsiteX13" fmla="*/ 823849 w 3437304"/>
                <a:gd name="connsiteY13" fmla="*/ 141350 h 3454811"/>
                <a:gd name="connsiteX14" fmla="*/ 2472104 w 3437304"/>
                <a:gd name="connsiteY14" fmla="*/ 1789605 h 3454811"/>
                <a:gd name="connsiteX15" fmla="*/ 2472104 w 3437304"/>
                <a:gd name="connsiteY15" fmla="*/ 1576937 h 3454811"/>
                <a:gd name="connsiteX16" fmla="*/ 2954704 w 3437304"/>
                <a:gd name="connsiteY16" fmla="*/ 1094337 h 3454811"/>
                <a:gd name="connsiteX17" fmla="*/ 3295954 w 3437304"/>
                <a:gd name="connsiteY17" fmla="*/ 1235687 h 34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37304" h="3454811">
                  <a:moveTo>
                    <a:pt x="3295954" y="1235687"/>
                  </a:moveTo>
                  <a:cubicBezTo>
                    <a:pt x="3383287" y="1323020"/>
                    <a:pt x="3437304" y="1443671"/>
                    <a:pt x="3437304" y="1576937"/>
                  </a:cubicBezTo>
                  <a:lnTo>
                    <a:pt x="3437304" y="2967476"/>
                  </a:lnTo>
                  <a:cubicBezTo>
                    <a:pt x="3437304" y="3100742"/>
                    <a:pt x="3383287" y="3221392"/>
                    <a:pt x="3295954" y="3308726"/>
                  </a:cubicBezTo>
                  <a:lnTo>
                    <a:pt x="3293359" y="3310866"/>
                  </a:lnTo>
                  <a:lnTo>
                    <a:pt x="3291219" y="3313461"/>
                  </a:lnTo>
                  <a:cubicBezTo>
                    <a:pt x="3203886" y="3400794"/>
                    <a:pt x="3083235" y="3454811"/>
                    <a:pt x="2949969" y="3454811"/>
                  </a:cubicBezTo>
                  <a:lnTo>
                    <a:pt x="1559430" y="3454811"/>
                  </a:lnTo>
                  <a:cubicBezTo>
                    <a:pt x="1292897" y="3454811"/>
                    <a:pt x="1076830" y="3238744"/>
                    <a:pt x="1076830" y="2972211"/>
                  </a:cubicBezTo>
                  <a:cubicBezTo>
                    <a:pt x="1076830" y="2705678"/>
                    <a:pt x="1292897" y="2489611"/>
                    <a:pt x="1559430" y="2489611"/>
                  </a:cubicBezTo>
                  <a:lnTo>
                    <a:pt x="1807111" y="2489611"/>
                  </a:lnTo>
                  <a:lnTo>
                    <a:pt x="141350" y="823850"/>
                  </a:lnTo>
                  <a:cubicBezTo>
                    <a:pt x="-47117" y="635382"/>
                    <a:pt x="-47117" y="329818"/>
                    <a:pt x="141350" y="141350"/>
                  </a:cubicBezTo>
                  <a:cubicBezTo>
                    <a:pt x="329817" y="-47117"/>
                    <a:pt x="635382" y="-47117"/>
                    <a:pt x="823849" y="141350"/>
                  </a:cubicBezTo>
                  <a:lnTo>
                    <a:pt x="2472104" y="1789605"/>
                  </a:lnTo>
                  <a:lnTo>
                    <a:pt x="2472104" y="1576937"/>
                  </a:lnTo>
                  <a:cubicBezTo>
                    <a:pt x="2472104" y="1310404"/>
                    <a:pt x="2688171" y="1094337"/>
                    <a:pt x="2954704" y="1094337"/>
                  </a:cubicBezTo>
                  <a:cubicBezTo>
                    <a:pt x="3087971" y="1094337"/>
                    <a:pt x="3208621" y="1148354"/>
                    <a:pt x="3295954" y="1235687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0" indent="0" algn="ctr" defTabSz="755804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 lang="ko-KR"/>
              </a:pPr>
              <a:endParaRPr kumimoji="0" lang="ko-KR" altLang="en-US" sz="1800" b="0" i="0" u="none" strike="noStrike" kern="0" cap="none" spc="0" normalizeH="0"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자유형 40"/>
            <p:cNvSpPr>
              <a:spLocks noChangeAspect="1"/>
            </p:cNvSpPr>
            <p:nvPr/>
          </p:nvSpPr>
          <p:spPr>
            <a:xfrm rot="2700000">
              <a:off x="7470288" y="3342826"/>
              <a:ext cx="147532" cy="148284"/>
            </a:xfrm>
            <a:custGeom>
              <a:avLst/>
              <a:gdLst>
                <a:gd name="connsiteX0" fmla="*/ 3295954 w 3437304"/>
                <a:gd name="connsiteY0" fmla="*/ 1235687 h 3454811"/>
                <a:gd name="connsiteX1" fmla="*/ 3437304 w 3437304"/>
                <a:gd name="connsiteY1" fmla="*/ 1576937 h 3454811"/>
                <a:gd name="connsiteX2" fmla="*/ 3437304 w 3437304"/>
                <a:gd name="connsiteY2" fmla="*/ 2967476 h 3454811"/>
                <a:gd name="connsiteX3" fmla="*/ 3295954 w 3437304"/>
                <a:gd name="connsiteY3" fmla="*/ 3308726 h 3454811"/>
                <a:gd name="connsiteX4" fmla="*/ 3293359 w 3437304"/>
                <a:gd name="connsiteY4" fmla="*/ 3310866 h 3454811"/>
                <a:gd name="connsiteX5" fmla="*/ 3291219 w 3437304"/>
                <a:gd name="connsiteY5" fmla="*/ 3313461 h 3454811"/>
                <a:gd name="connsiteX6" fmla="*/ 2949969 w 3437304"/>
                <a:gd name="connsiteY6" fmla="*/ 3454811 h 3454811"/>
                <a:gd name="connsiteX7" fmla="*/ 1559430 w 3437304"/>
                <a:gd name="connsiteY7" fmla="*/ 3454811 h 3454811"/>
                <a:gd name="connsiteX8" fmla="*/ 1076830 w 3437304"/>
                <a:gd name="connsiteY8" fmla="*/ 2972211 h 3454811"/>
                <a:gd name="connsiteX9" fmla="*/ 1559430 w 3437304"/>
                <a:gd name="connsiteY9" fmla="*/ 2489611 h 3454811"/>
                <a:gd name="connsiteX10" fmla="*/ 1807111 w 3437304"/>
                <a:gd name="connsiteY10" fmla="*/ 2489611 h 3454811"/>
                <a:gd name="connsiteX11" fmla="*/ 141350 w 3437304"/>
                <a:gd name="connsiteY11" fmla="*/ 823850 h 3454811"/>
                <a:gd name="connsiteX12" fmla="*/ 141350 w 3437304"/>
                <a:gd name="connsiteY12" fmla="*/ 141350 h 3454811"/>
                <a:gd name="connsiteX13" fmla="*/ 823849 w 3437304"/>
                <a:gd name="connsiteY13" fmla="*/ 141350 h 3454811"/>
                <a:gd name="connsiteX14" fmla="*/ 2472104 w 3437304"/>
                <a:gd name="connsiteY14" fmla="*/ 1789605 h 3454811"/>
                <a:gd name="connsiteX15" fmla="*/ 2472104 w 3437304"/>
                <a:gd name="connsiteY15" fmla="*/ 1576937 h 3454811"/>
                <a:gd name="connsiteX16" fmla="*/ 2954704 w 3437304"/>
                <a:gd name="connsiteY16" fmla="*/ 1094337 h 3454811"/>
                <a:gd name="connsiteX17" fmla="*/ 3295954 w 3437304"/>
                <a:gd name="connsiteY17" fmla="*/ 1235687 h 34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37304" h="3454811">
                  <a:moveTo>
                    <a:pt x="3295954" y="1235687"/>
                  </a:moveTo>
                  <a:cubicBezTo>
                    <a:pt x="3383287" y="1323020"/>
                    <a:pt x="3437304" y="1443671"/>
                    <a:pt x="3437304" y="1576937"/>
                  </a:cubicBezTo>
                  <a:lnTo>
                    <a:pt x="3437304" y="2967476"/>
                  </a:lnTo>
                  <a:cubicBezTo>
                    <a:pt x="3437304" y="3100742"/>
                    <a:pt x="3383287" y="3221392"/>
                    <a:pt x="3295954" y="3308726"/>
                  </a:cubicBezTo>
                  <a:lnTo>
                    <a:pt x="3293359" y="3310866"/>
                  </a:lnTo>
                  <a:lnTo>
                    <a:pt x="3291219" y="3313461"/>
                  </a:lnTo>
                  <a:cubicBezTo>
                    <a:pt x="3203886" y="3400794"/>
                    <a:pt x="3083235" y="3454811"/>
                    <a:pt x="2949969" y="3454811"/>
                  </a:cubicBezTo>
                  <a:lnTo>
                    <a:pt x="1559430" y="3454811"/>
                  </a:lnTo>
                  <a:cubicBezTo>
                    <a:pt x="1292897" y="3454811"/>
                    <a:pt x="1076830" y="3238744"/>
                    <a:pt x="1076830" y="2972211"/>
                  </a:cubicBezTo>
                  <a:cubicBezTo>
                    <a:pt x="1076830" y="2705678"/>
                    <a:pt x="1292897" y="2489611"/>
                    <a:pt x="1559430" y="2489611"/>
                  </a:cubicBezTo>
                  <a:lnTo>
                    <a:pt x="1807111" y="2489611"/>
                  </a:lnTo>
                  <a:lnTo>
                    <a:pt x="141350" y="823850"/>
                  </a:lnTo>
                  <a:cubicBezTo>
                    <a:pt x="-47117" y="635382"/>
                    <a:pt x="-47117" y="329818"/>
                    <a:pt x="141350" y="141350"/>
                  </a:cubicBezTo>
                  <a:cubicBezTo>
                    <a:pt x="329817" y="-47117"/>
                    <a:pt x="635382" y="-47117"/>
                    <a:pt x="823849" y="141350"/>
                  </a:cubicBezTo>
                  <a:lnTo>
                    <a:pt x="2472104" y="1789605"/>
                  </a:lnTo>
                  <a:lnTo>
                    <a:pt x="2472104" y="1576937"/>
                  </a:lnTo>
                  <a:cubicBezTo>
                    <a:pt x="2472104" y="1310404"/>
                    <a:pt x="2688171" y="1094337"/>
                    <a:pt x="2954704" y="1094337"/>
                  </a:cubicBezTo>
                  <a:cubicBezTo>
                    <a:pt x="3087971" y="1094337"/>
                    <a:pt x="3208621" y="1148354"/>
                    <a:pt x="3295954" y="1235687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0" indent="0" algn="ctr" defTabSz="755804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 lang="ko-KR"/>
              </a:pPr>
              <a:endParaRPr kumimoji="0" lang="ko-KR" altLang="en-US" sz="1800" b="0" i="0" u="none" strike="noStrike" kern="0" cap="none" spc="0" normalizeH="0"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5" name="사각형: 둥근 모서리 214"/>
          <p:cNvSpPr/>
          <p:nvPr/>
        </p:nvSpPr>
        <p:spPr>
          <a:xfrm>
            <a:off x="2042666" y="4522807"/>
            <a:ext cx="1831669" cy="1029481"/>
          </a:xfrm>
          <a:prstGeom prst="roundRect">
            <a:avLst>
              <a:gd name="adj" fmla="val 16667"/>
            </a:avLst>
          </a:prstGeom>
          <a:solidFill>
            <a:srgbClr val="E8D3D3"/>
          </a:solidFill>
          <a:ln>
            <a:solidFill>
              <a:srgbClr val="672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괴롭힘 상담 보고서 작성</a:t>
            </a:r>
            <a:r>
              <a:rPr lang="en-US" altLang="ko-KR" sz="120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,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사업주에게 보고하여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적절하게 조치</a:t>
            </a:r>
          </a:p>
        </p:txBody>
      </p:sp>
      <p:sp>
        <p:nvSpPr>
          <p:cNvPr id="216" name="사각형: 둥근 모서리 215"/>
          <p:cNvSpPr/>
          <p:nvPr/>
        </p:nvSpPr>
        <p:spPr>
          <a:xfrm>
            <a:off x="4141842" y="4522808"/>
            <a:ext cx="2112618" cy="1028849"/>
          </a:xfrm>
          <a:prstGeom prst="roundRect">
            <a:avLst>
              <a:gd name="adj" fmla="val 16667"/>
            </a:avLst>
          </a:prstGeom>
          <a:solidFill>
            <a:srgbClr val="E8D3D3"/>
          </a:solidFill>
          <a:ln>
            <a:solidFill>
              <a:srgbClr val="672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행위자에게 피해자 요구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  <a:defRPr lang="ko-KR" altLang="en-US"/>
            </a:pPr>
            <a:r>
              <a:rPr lang="ko-KR" altLang="en-US" sz="1200" dirty="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전달 및 합의 도출</a:t>
            </a:r>
            <a:endParaRPr lang="ko-KR" altLang="en-US" sz="1200" dirty="0">
              <a:solidFill>
                <a:schemeClr val="bg1"/>
              </a:solidFill>
              <a:latin typeface="나눔바른고딕"/>
              <a:ea typeface="나눔바른고딕"/>
              <a:cs typeface="함초롬돋움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endParaRPr lang="ko-KR" altLang="en-US" sz="200" dirty="0">
              <a:solidFill>
                <a:schemeClr val="bg1"/>
              </a:solidFill>
              <a:latin typeface="나눔바른고딕"/>
              <a:ea typeface="나눔바른고딕"/>
              <a:cs typeface="함초롬돋움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100" dirty="0">
                <a:solidFill>
                  <a:srgbClr val="672F2F"/>
                </a:solidFill>
                <a:latin typeface="나눔바른고딕"/>
                <a:ea typeface="나눔바른고딕"/>
                <a:cs typeface="함초롬돋움"/>
              </a:rPr>
              <a:t>* 합의 결렬 시 피해자 </a:t>
            </a:r>
            <a:r>
              <a:rPr lang="ko-KR" altLang="en-US" sz="1100" dirty="0" err="1">
                <a:solidFill>
                  <a:srgbClr val="672F2F"/>
                </a:solidFill>
                <a:latin typeface="나눔바른고딕"/>
                <a:ea typeface="나눔바른고딕"/>
                <a:cs typeface="함초롬돋움"/>
              </a:rPr>
              <a:t>재상담</a:t>
            </a:r>
            <a:r>
              <a:rPr lang="ko-KR" altLang="en-US" sz="1100" dirty="0">
                <a:solidFill>
                  <a:srgbClr val="672F2F"/>
                </a:solidFill>
                <a:latin typeface="나눔바른고딕"/>
                <a:ea typeface="나눔바른고딕"/>
                <a:cs typeface="함초롬돋움"/>
              </a:rPr>
              <a:t> 후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100" b="0" spc="-30" dirty="0">
                <a:solidFill>
                  <a:srgbClr val="672F2F"/>
                </a:solidFill>
                <a:latin typeface="나눔바른고딕"/>
                <a:ea typeface="나눔바른고딕"/>
                <a:cs typeface="함초롬돋움"/>
              </a:rPr>
              <a:t>정식조사 의뢰 등 피해자 의사 확인</a:t>
            </a:r>
          </a:p>
        </p:txBody>
      </p:sp>
      <p:sp>
        <p:nvSpPr>
          <p:cNvPr id="217" name="사각형: 둥근 모서리 216"/>
          <p:cNvSpPr/>
          <p:nvPr/>
        </p:nvSpPr>
        <p:spPr>
          <a:xfrm>
            <a:off x="6521967" y="4522807"/>
            <a:ext cx="1926349" cy="961625"/>
          </a:xfrm>
          <a:prstGeom prst="roundRect">
            <a:avLst>
              <a:gd name="adj" fmla="val 16667"/>
            </a:avLst>
          </a:prstGeom>
          <a:solidFill>
            <a:srgbClr val="E8D3D3"/>
          </a:solidFill>
          <a:ln>
            <a:solidFill>
              <a:srgbClr val="672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/>
                </a:solidFill>
                <a:latin typeface="나눔바른고딕"/>
                <a:ea typeface="나눔바른고딕"/>
                <a:cs typeface="함초롬돋움"/>
              </a:rPr>
              <a:t>행위자에 대한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201">
                <a:solidFill>
                  <a:schemeClr val="tx1"/>
                </a:solidFill>
                <a:latin typeface="나눔바른고딕"/>
                <a:ea typeface="나눔바른고딕"/>
                <a:cs typeface="함초롬돋움"/>
              </a:rPr>
              <a:t>징계 등 조치</a:t>
            </a:r>
          </a:p>
        </p:txBody>
      </p:sp>
      <p:sp>
        <p:nvSpPr>
          <p:cNvPr id="224" name="Rectangle 6"/>
          <p:cNvSpPr>
            <a:spLocks noChangeArrowheads="1"/>
          </p:cNvSpPr>
          <p:nvPr/>
        </p:nvSpPr>
        <p:spPr bwMode="white">
          <a:xfrm>
            <a:off x="2177115" y="1409911"/>
            <a:ext cx="1455317" cy="338554"/>
          </a:xfrm>
          <a:prstGeom prst="rect">
            <a:avLst/>
          </a:prstGeom>
          <a:noFill/>
          <a:ln w="9525" cmpd="sng">
            <a:noFill/>
            <a:miter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신고, 인지</a:t>
            </a:r>
          </a:p>
        </p:txBody>
      </p:sp>
      <p:sp>
        <p:nvSpPr>
          <p:cNvPr id="230" name="Rectangle 27"/>
          <p:cNvSpPr>
            <a:spLocks noChangeArrowheads="1"/>
          </p:cNvSpPr>
          <p:nvPr/>
        </p:nvSpPr>
        <p:spPr bwMode="white">
          <a:xfrm>
            <a:off x="2258412" y="5824944"/>
            <a:ext cx="674876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합의사항 이행여부, 피해자에 대한 후속적인 괴롭힘 피해 여부 등</a:t>
            </a:r>
          </a:p>
        </p:txBody>
      </p:sp>
      <p:sp>
        <p:nvSpPr>
          <p:cNvPr id="52" name="Freeform 45"/>
          <p:cNvSpPr>
            <a:spLocks noEditPoints="1"/>
          </p:cNvSpPr>
          <p:nvPr/>
        </p:nvSpPr>
        <p:spPr>
          <a:xfrm>
            <a:off x="1962389" y="1475175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B26A68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3" name="Freeform 45"/>
          <p:cNvSpPr>
            <a:spLocks noEditPoints="1"/>
          </p:cNvSpPr>
          <p:nvPr/>
        </p:nvSpPr>
        <p:spPr>
          <a:xfrm>
            <a:off x="1979336" y="2064758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B26A68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5" name="Freeform 45"/>
          <p:cNvSpPr>
            <a:spLocks noEditPoints="1"/>
          </p:cNvSpPr>
          <p:nvPr/>
        </p:nvSpPr>
        <p:spPr>
          <a:xfrm>
            <a:off x="2059633" y="5875441"/>
            <a:ext cx="208027" cy="208027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B26A68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4" name="Rectangle 12"/>
          <p:cNvSpPr>
            <a:spLocks noChangeArrowheads="1"/>
          </p:cNvSpPr>
          <p:nvPr/>
        </p:nvSpPr>
        <p:spPr bwMode="white">
          <a:xfrm>
            <a:off x="2177116" y="1966832"/>
            <a:ext cx="5233820" cy="6792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신고인 및 피해자 상담을 통해 사건개요 및 피해자 요구 파악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 lang="ko-KR" altLang="en-US"/>
            </a:pPr>
            <a:r>
              <a:rPr lang="ko-KR" altLang="en-US" sz="160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 </a:t>
            </a:r>
            <a:r>
              <a:rPr lang="ko-KR" altLang="en-US" sz="1600" b="1">
                <a:solidFill>
                  <a:schemeClr val="tx1">
                    <a:lumMod val="90000"/>
                    <a:lumOff val="10000"/>
                  </a:schemeClr>
                </a:solidFill>
                <a:latin typeface="맑은 고딕"/>
                <a:ea typeface="맑은 고딕"/>
                <a:cs typeface="함초롬돋움"/>
              </a:rPr>
              <a:t>→</a:t>
            </a:r>
            <a:r>
              <a:rPr lang="ko-KR" altLang="en-US" sz="1600">
                <a:solidFill>
                  <a:schemeClr val="tx1">
                    <a:lumMod val="90000"/>
                    <a:lumOff val="10000"/>
                  </a:schemeClr>
                </a:solidFill>
                <a:latin typeface="맑은 고딕"/>
                <a:ea typeface="맑은 고딕"/>
                <a:cs typeface="함초롬돋움"/>
              </a:rPr>
              <a:t> </a:t>
            </a:r>
            <a:r>
              <a:rPr lang="ko-KR" altLang="en-US" sz="1600">
                <a:solidFill>
                  <a:schemeClr val="tx1">
                    <a:lumMod val="90000"/>
                    <a:lumOff val="10000"/>
                  </a:schemeClr>
                </a:solidFill>
                <a:latin typeface="나눔바른고딕"/>
                <a:ea typeface="나눔바른고딕"/>
                <a:cs typeface="함초롬돋움"/>
              </a:rPr>
              <a:t>피해자 요구를 바탕으로 1차적 해결방식 결정</a:t>
            </a:r>
          </a:p>
        </p:txBody>
      </p:sp>
      <p:grpSp>
        <p:nvGrpSpPr>
          <p:cNvPr id="56" name="그룹 55"/>
          <p:cNvGrpSpPr/>
          <p:nvPr/>
        </p:nvGrpSpPr>
        <p:grpSpPr>
          <a:xfrm>
            <a:off x="565027" y="1415347"/>
            <a:ext cx="1420184" cy="5001198"/>
            <a:chOff x="316329" y="1345428"/>
            <a:chExt cx="1420184" cy="5001198"/>
          </a:xfrm>
        </p:grpSpPr>
        <p:grpSp>
          <p:nvGrpSpPr>
            <p:cNvPr id="57" name="그룹 56"/>
            <p:cNvGrpSpPr/>
            <p:nvPr/>
          </p:nvGrpSpPr>
          <p:grpSpPr>
            <a:xfrm>
              <a:off x="497743" y="1345428"/>
              <a:ext cx="1057363" cy="5001198"/>
              <a:chOff x="426614" y="1345428"/>
              <a:chExt cx="1144720" cy="5001198"/>
            </a:xfrm>
          </p:grpSpPr>
          <p:sp>
            <p:nvSpPr>
              <p:cNvPr id="63" name="화살표: 갈매기형 수장 62"/>
              <p:cNvSpPr/>
              <p:nvPr/>
            </p:nvSpPr>
            <p:spPr>
              <a:xfrm rot="5400000">
                <a:off x="148507" y="2096368"/>
                <a:ext cx="1700936" cy="1144716"/>
              </a:xfrm>
              <a:prstGeom prst="chevron">
                <a:avLst>
                  <a:gd name="adj" fmla="val 15990"/>
                </a:avLst>
              </a:prstGeom>
              <a:solidFill>
                <a:srgbClr val="B25A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화살표: 갈매기형 수장 63"/>
              <p:cNvSpPr/>
              <p:nvPr/>
            </p:nvSpPr>
            <p:spPr>
              <a:xfrm rot="5400000">
                <a:off x="505425" y="3330916"/>
                <a:ext cx="987101" cy="1144716"/>
              </a:xfrm>
              <a:prstGeom prst="chevron">
                <a:avLst>
                  <a:gd name="adj" fmla="val 18015"/>
                </a:avLst>
              </a:prstGeom>
              <a:solidFill>
                <a:srgbClr val="9A48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화살표: 갈매기형 수장 64"/>
              <p:cNvSpPr/>
              <p:nvPr/>
            </p:nvSpPr>
            <p:spPr>
              <a:xfrm rot="5400000">
                <a:off x="280997" y="4430313"/>
                <a:ext cx="1435952" cy="1144716"/>
              </a:xfrm>
              <a:prstGeom prst="chevron">
                <a:avLst>
                  <a:gd name="adj" fmla="val 17936"/>
                </a:avLst>
              </a:prstGeom>
              <a:solidFill>
                <a:srgbClr val="863E3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화살표: 갈매기형 수장 65"/>
              <p:cNvSpPr/>
              <p:nvPr/>
            </p:nvSpPr>
            <p:spPr>
              <a:xfrm rot="5400000">
                <a:off x="612888" y="5388184"/>
                <a:ext cx="772168" cy="1144716"/>
              </a:xfrm>
              <a:prstGeom prst="chevron">
                <a:avLst>
                  <a:gd name="adj" fmla="val 25866"/>
                </a:avLst>
              </a:prstGeom>
              <a:solidFill>
                <a:srgbClr val="672F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화살표: 오각형 66"/>
              <p:cNvSpPr/>
              <p:nvPr/>
            </p:nvSpPr>
            <p:spPr>
              <a:xfrm rot="5400000">
                <a:off x="705810" y="1066233"/>
                <a:ext cx="586326" cy="1144715"/>
              </a:xfrm>
              <a:prstGeom prst="homePlate">
                <a:avLst>
                  <a:gd name="adj" fmla="val 29828"/>
                </a:avLst>
              </a:prstGeom>
              <a:solidFill>
                <a:srgbClr val="B26A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" name="Rectangle 4"/>
            <p:cNvSpPr>
              <a:spLocks noChangeArrowheads="1"/>
            </p:cNvSpPr>
            <p:nvPr/>
          </p:nvSpPr>
          <p:spPr bwMode="white">
            <a:xfrm>
              <a:off x="439569" y="1394724"/>
              <a:ext cx="1173705" cy="338554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사건 접수       </a:t>
              </a:r>
            </a:p>
          </p:txBody>
        </p:sp>
        <p:sp>
          <p:nvSpPr>
            <p:cNvPr id="59" name="Rectangle 5"/>
            <p:cNvSpPr>
              <a:spLocks noChangeArrowheads="1"/>
            </p:cNvSpPr>
            <p:nvPr/>
          </p:nvSpPr>
          <p:spPr bwMode="white">
            <a:xfrm>
              <a:off x="439569" y="3775235"/>
              <a:ext cx="1173705" cy="369332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조사</a:t>
              </a:r>
            </a:p>
          </p:txBody>
        </p:sp>
        <p:sp>
          <p:nvSpPr>
            <p:cNvPr id="60" name="Rectangle 7"/>
            <p:cNvSpPr>
              <a:spLocks noChangeArrowheads="1"/>
            </p:cNvSpPr>
            <p:nvPr/>
          </p:nvSpPr>
          <p:spPr bwMode="white">
            <a:xfrm>
              <a:off x="439569" y="2485588"/>
              <a:ext cx="1173705" cy="369332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8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상담</a:t>
              </a:r>
            </a:p>
          </p:txBody>
        </p:sp>
        <p:sp>
          <p:nvSpPr>
            <p:cNvPr id="61" name="Rectangle 8"/>
            <p:cNvSpPr>
              <a:spLocks noChangeArrowheads="1"/>
            </p:cNvSpPr>
            <p:nvPr/>
          </p:nvSpPr>
          <p:spPr bwMode="white">
            <a:xfrm>
              <a:off x="316329" y="4646520"/>
              <a:ext cx="1420184" cy="568031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괴롭힘 사실</a:t>
              </a:r>
            </a:p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확인 및 조치</a:t>
              </a:r>
            </a:p>
          </p:txBody>
        </p:sp>
        <p:sp>
          <p:nvSpPr>
            <p:cNvPr id="62" name="Rectangle 9"/>
            <p:cNvSpPr>
              <a:spLocks noChangeArrowheads="1"/>
            </p:cNvSpPr>
            <p:nvPr/>
          </p:nvSpPr>
          <p:spPr bwMode="white">
            <a:xfrm>
              <a:off x="439569" y="5829998"/>
              <a:ext cx="1173705" cy="338554"/>
            </a:xfrm>
            <a:prstGeom prst="rect">
              <a:avLst/>
            </a:prstGeom>
            <a:noFill/>
            <a:ln w="9525" cmpd="sng">
              <a:noFill/>
              <a:miter/>
            </a:ln>
            <a:effectLst/>
          </p:spPr>
          <p:txBody>
            <a:bodyPr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 lang="ko-KR" altLang="en-US"/>
              </a:pPr>
              <a:r>
                <a:rPr lang="ko-KR" altLang="en-US" sz="16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모니터링</a:t>
              </a:r>
            </a:p>
          </p:txBody>
        </p:sp>
      </p:grpSp>
      <p:grpSp>
        <p:nvGrpSpPr>
          <p:cNvPr id="77" name="그룹 76"/>
          <p:cNvGrpSpPr/>
          <p:nvPr/>
        </p:nvGrpSpPr>
        <p:grpSpPr>
          <a:xfrm>
            <a:off x="2882370" y="4290107"/>
            <a:ext cx="4735826" cy="147532"/>
            <a:chOff x="2882370" y="3343202"/>
            <a:chExt cx="4735826" cy="147532"/>
          </a:xfrm>
        </p:grpSpPr>
        <p:sp>
          <p:nvSpPr>
            <p:cNvPr id="78" name="자유형 40"/>
            <p:cNvSpPr>
              <a:spLocks noChangeAspect="1"/>
            </p:cNvSpPr>
            <p:nvPr/>
          </p:nvSpPr>
          <p:spPr>
            <a:xfrm rot="2700000">
              <a:off x="2882746" y="3342826"/>
              <a:ext cx="147532" cy="148284"/>
            </a:xfrm>
            <a:custGeom>
              <a:avLst/>
              <a:gdLst>
                <a:gd name="connsiteX0" fmla="*/ 3295954 w 3437304"/>
                <a:gd name="connsiteY0" fmla="*/ 1235687 h 3454811"/>
                <a:gd name="connsiteX1" fmla="*/ 3437304 w 3437304"/>
                <a:gd name="connsiteY1" fmla="*/ 1576937 h 3454811"/>
                <a:gd name="connsiteX2" fmla="*/ 3437304 w 3437304"/>
                <a:gd name="connsiteY2" fmla="*/ 2967476 h 3454811"/>
                <a:gd name="connsiteX3" fmla="*/ 3295954 w 3437304"/>
                <a:gd name="connsiteY3" fmla="*/ 3308726 h 3454811"/>
                <a:gd name="connsiteX4" fmla="*/ 3293359 w 3437304"/>
                <a:gd name="connsiteY4" fmla="*/ 3310866 h 3454811"/>
                <a:gd name="connsiteX5" fmla="*/ 3291219 w 3437304"/>
                <a:gd name="connsiteY5" fmla="*/ 3313461 h 3454811"/>
                <a:gd name="connsiteX6" fmla="*/ 2949969 w 3437304"/>
                <a:gd name="connsiteY6" fmla="*/ 3454811 h 3454811"/>
                <a:gd name="connsiteX7" fmla="*/ 1559430 w 3437304"/>
                <a:gd name="connsiteY7" fmla="*/ 3454811 h 3454811"/>
                <a:gd name="connsiteX8" fmla="*/ 1076830 w 3437304"/>
                <a:gd name="connsiteY8" fmla="*/ 2972211 h 3454811"/>
                <a:gd name="connsiteX9" fmla="*/ 1559430 w 3437304"/>
                <a:gd name="connsiteY9" fmla="*/ 2489611 h 3454811"/>
                <a:gd name="connsiteX10" fmla="*/ 1807111 w 3437304"/>
                <a:gd name="connsiteY10" fmla="*/ 2489611 h 3454811"/>
                <a:gd name="connsiteX11" fmla="*/ 141350 w 3437304"/>
                <a:gd name="connsiteY11" fmla="*/ 823850 h 3454811"/>
                <a:gd name="connsiteX12" fmla="*/ 141350 w 3437304"/>
                <a:gd name="connsiteY12" fmla="*/ 141350 h 3454811"/>
                <a:gd name="connsiteX13" fmla="*/ 823849 w 3437304"/>
                <a:gd name="connsiteY13" fmla="*/ 141350 h 3454811"/>
                <a:gd name="connsiteX14" fmla="*/ 2472104 w 3437304"/>
                <a:gd name="connsiteY14" fmla="*/ 1789605 h 3454811"/>
                <a:gd name="connsiteX15" fmla="*/ 2472104 w 3437304"/>
                <a:gd name="connsiteY15" fmla="*/ 1576937 h 3454811"/>
                <a:gd name="connsiteX16" fmla="*/ 2954704 w 3437304"/>
                <a:gd name="connsiteY16" fmla="*/ 1094337 h 3454811"/>
                <a:gd name="connsiteX17" fmla="*/ 3295954 w 3437304"/>
                <a:gd name="connsiteY17" fmla="*/ 1235687 h 34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37304" h="3454811">
                  <a:moveTo>
                    <a:pt x="3295954" y="1235687"/>
                  </a:moveTo>
                  <a:cubicBezTo>
                    <a:pt x="3383287" y="1323020"/>
                    <a:pt x="3437304" y="1443671"/>
                    <a:pt x="3437304" y="1576937"/>
                  </a:cubicBezTo>
                  <a:lnTo>
                    <a:pt x="3437304" y="2967476"/>
                  </a:lnTo>
                  <a:cubicBezTo>
                    <a:pt x="3437304" y="3100742"/>
                    <a:pt x="3383287" y="3221392"/>
                    <a:pt x="3295954" y="3308726"/>
                  </a:cubicBezTo>
                  <a:lnTo>
                    <a:pt x="3293359" y="3310866"/>
                  </a:lnTo>
                  <a:lnTo>
                    <a:pt x="3291219" y="3313461"/>
                  </a:lnTo>
                  <a:cubicBezTo>
                    <a:pt x="3203886" y="3400794"/>
                    <a:pt x="3083235" y="3454811"/>
                    <a:pt x="2949969" y="3454811"/>
                  </a:cubicBezTo>
                  <a:lnTo>
                    <a:pt x="1559430" y="3454811"/>
                  </a:lnTo>
                  <a:cubicBezTo>
                    <a:pt x="1292897" y="3454811"/>
                    <a:pt x="1076830" y="3238744"/>
                    <a:pt x="1076830" y="2972211"/>
                  </a:cubicBezTo>
                  <a:cubicBezTo>
                    <a:pt x="1076830" y="2705678"/>
                    <a:pt x="1292897" y="2489611"/>
                    <a:pt x="1559430" y="2489611"/>
                  </a:cubicBezTo>
                  <a:lnTo>
                    <a:pt x="1807111" y="2489611"/>
                  </a:lnTo>
                  <a:lnTo>
                    <a:pt x="141350" y="823850"/>
                  </a:lnTo>
                  <a:cubicBezTo>
                    <a:pt x="-47117" y="635382"/>
                    <a:pt x="-47117" y="329818"/>
                    <a:pt x="141350" y="141350"/>
                  </a:cubicBezTo>
                  <a:cubicBezTo>
                    <a:pt x="329817" y="-47117"/>
                    <a:pt x="635382" y="-47117"/>
                    <a:pt x="823849" y="141350"/>
                  </a:cubicBezTo>
                  <a:lnTo>
                    <a:pt x="2472104" y="1789605"/>
                  </a:lnTo>
                  <a:lnTo>
                    <a:pt x="2472104" y="1576937"/>
                  </a:lnTo>
                  <a:cubicBezTo>
                    <a:pt x="2472104" y="1310404"/>
                    <a:pt x="2688171" y="1094337"/>
                    <a:pt x="2954704" y="1094337"/>
                  </a:cubicBezTo>
                  <a:cubicBezTo>
                    <a:pt x="3087971" y="1094337"/>
                    <a:pt x="3208621" y="1148354"/>
                    <a:pt x="3295954" y="1235687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0" indent="0" algn="ctr" defTabSz="755804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 lang="ko-KR"/>
              </a:pPr>
              <a:endParaRPr kumimoji="0" lang="ko-KR" altLang="en-US" sz="1800" b="0" i="0" u="none" strike="noStrike" kern="0" cap="none" spc="0" normalizeH="0"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자유형 40"/>
            <p:cNvSpPr>
              <a:spLocks noChangeAspect="1"/>
            </p:cNvSpPr>
            <p:nvPr/>
          </p:nvSpPr>
          <p:spPr>
            <a:xfrm rot="2700000">
              <a:off x="5164109" y="3342826"/>
              <a:ext cx="147532" cy="148284"/>
            </a:xfrm>
            <a:custGeom>
              <a:avLst/>
              <a:gdLst>
                <a:gd name="connsiteX0" fmla="*/ 3295954 w 3437304"/>
                <a:gd name="connsiteY0" fmla="*/ 1235687 h 3454811"/>
                <a:gd name="connsiteX1" fmla="*/ 3437304 w 3437304"/>
                <a:gd name="connsiteY1" fmla="*/ 1576937 h 3454811"/>
                <a:gd name="connsiteX2" fmla="*/ 3437304 w 3437304"/>
                <a:gd name="connsiteY2" fmla="*/ 2967476 h 3454811"/>
                <a:gd name="connsiteX3" fmla="*/ 3295954 w 3437304"/>
                <a:gd name="connsiteY3" fmla="*/ 3308726 h 3454811"/>
                <a:gd name="connsiteX4" fmla="*/ 3293359 w 3437304"/>
                <a:gd name="connsiteY4" fmla="*/ 3310866 h 3454811"/>
                <a:gd name="connsiteX5" fmla="*/ 3291219 w 3437304"/>
                <a:gd name="connsiteY5" fmla="*/ 3313461 h 3454811"/>
                <a:gd name="connsiteX6" fmla="*/ 2949969 w 3437304"/>
                <a:gd name="connsiteY6" fmla="*/ 3454811 h 3454811"/>
                <a:gd name="connsiteX7" fmla="*/ 1559430 w 3437304"/>
                <a:gd name="connsiteY7" fmla="*/ 3454811 h 3454811"/>
                <a:gd name="connsiteX8" fmla="*/ 1076830 w 3437304"/>
                <a:gd name="connsiteY8" fmla="*/ 2972211 h 3454811"/>
                <a:gd name="connsiteX9" fmla="*/ 1559430 w 3437304"/>
                <a:gd name="connsiteY9" fmla="*/ 2489611 h 3454811"/>
                <a:gd name="connsiteX10" fmla="*/ 1807111 w 3437304"/>
                <a:gd name="connsiteY10" fmla="*/ 2489611 h 3454811"/>
                <a:gd name="connsiteX11" fmla="*/ 141350 w 3437304"/>
                <a:gd name="connsiteY11" fmla="*/ 823850 h 3454811"/>
                <a:gd name="connsiteX12" fmla="*/ 141350 w 3437304"/>
                <a:gd name="connsiteY12" fmla="*/ 141350 h 3454811"/>
                <a:gd name="connsiteX13" fmla="*/ 823849 w 3437304"/>
                <a:gd name="connsiteY13" fmla="*/ 141350 h 3454811"/>
                <a:gd name="connsiteX14" fmla="*/ 2472104 w 3437304"/>
                <a:gd name="connsiteY14" fmla="*/ 1789605 h 3454811"/>
                <a:gd name="connsiteX15" fmla="*/ 2472104 w 3437304"/>
                <a:gd name="connsiteY15" fmla="*/ 1576937 h 3454811"/>
                <a:gd name="connsiteX16" fmla="*/ 2954704 w 3437304"/>
                <a:gd name="connsiteY16" fmla="*/ 1094337 h 3454811"/>
                <a:gd name="connsiteX17" fmla="*/ 3295954 w 3437304"/>
                <a:gd name="connsiteY17" fmla="*/ 1235687 h 34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37304" h="3454811">
                  <a:moveTo>
                    <a:pt x="3295954" y="1235687"/>
                  </a:moveTo>
                  <a:cubicBezTo>
                    <a:pt x="3383287" y="1323020"/>
                    <a:pt x="3437304" y="1443671"/>
                    <a:pt x="3437304" y="1576937"/>
                  </a:cubicBezTo>
                  <a:lnTo>
                    <a:pt x="3437304" y="2967476"/>
                  </a:lnTo>
                  <a:cubicBezTo>
                    <a:pt x="3437304" y="3100742"/>
                    <a:pt x="3383287" y="3221392"/>
                    <a:pt x="3295954" y="3308726"/>
                  </a:cubicBezTo>
                  <a:lnTo>
                    <a:pt x="3293359" y="3310866"/>
                  </a:lnTo>
                  <a:lnTo>
                    <a:pt x="3291219" y="3313461"/>
                  </a:lnTo>
                  <a:cubicBezTo>
                    <a:pt x="3203886" y="3400794"/>
                    <a:pt x="3083235" y="3454811"/>
                    <a:pt x="2949969" y="3454811"/>
                  </a:cubicBezTo>
                  <a:lnTo>
                    <a:pt x="1559430" y="3454811"/>
                  </a:lnTo>
                  <a:cubicBezTo>
                    <a:pt x="1292897" y="3454811"/>
                    <a:pt x="1076830" y="3238744"/>
                    <a:pt x="1076830" y="2972211"/>
                  </a:cubicBezTo>
                  <a:cubicBezTo>
                    <a:pt x="1076830" y="2705678"/>
                    <a:pt x="1292897" y="2489611"/>
                    <a:pt x="1559430" y="2489611"/>
                  </a:cubicBezTo>
                  <a:lnTo>
                    <a:pt x="1807111" y="2489611"/>
                  </a:lnTo>
                  <a:lnTo>
                    <a:pt x="141350" y="823850"/>
                  </a:lnTo>
                  <a:cubicBezTo>
                    <a:pt x="-47117" y="635382"/>
                    <a:pt x="-47117" y="329818"/>
                    <a:pt x="141350" y="141350"/>
                  </a:cubicBezTo>
                  <a:cubicBezTo>
                    <a:pt x="329817" y="-47117"/>
                    <a:pt x="635382" y="-47117"/>
                    <a:pt x="823849" y="141350"/>
                  </a:cubicBezTo>
                  <a:lnTo>
                    <a:pt x="2472104" y="1789605"/>
                  </a:lnTo>
                  <a:lnTo>
                    <a:pt x="2472104" y="1576937"/>
                  </a:lnTo>
                  <a:cubicBezTo>
                    <a:pt x="2472104" y="1310404"/>
                    <a:pt x="2688171" y="1094337"/>
                    <a:pt x="2954704" y="1094337"/>
                  </a:cubicBezTo>
                  <a:cubicBezTo>
                    <a:pt x="3087971" y="1094337"/>
                    <a:pt x="3208621" y="1148354"/>
                    <a:pt x="3295954" y="1235687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0" indent="0" algn="ctr" defTabSz="755804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 lang="ko-KR"/>
              </a:pPr>
              <a:endParaRPr kumimoji="0" lang="ko-KR" altLang="en-US" sz="1800" b="0" i="0" u="none" strike="noStrike" kern="0" cap="none" spc="0" normalizeH="0"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자유형 40"/>
            <p:cNvSpPr>
              <a:spLocks noChangeAspect="1"/>
            </p:cNvSpPr>
            <p:nvPr/>
          </p:nvSpPr>
          <p:spPr>
            <a:xfrm rot="2700000">
              <a:off x="7470288" y="3342826"/>
              <a:ext cx="147532" cy="148284"/>
            </a:xfrm>
            <a:custGeom>
              <a:avLst/>
              <a:gdLst>
                <a:gd name="connsiteX0" fmla="*/ 3295954 w 3437304"/>
                <a:gd name="connsiteY0" fmla="*/ 1235687 h 3454811"/>
                <a:gd name="connsiteX1" fmla="*/ 3437304 w 3437304"/>
                <a:gd name="connsiteY1" fmla="*/ 1576937 h 3454811"/>
                <a:gd name="connsiteX2" fmla="*/ 3437304 w 3437304"/>
                <a:gd name="connsiteY2" fmla="*/ 2967476 h 3454811"/>
                <a:gd name="connsiteX3" fmla="*/ 3295954 w 3437304"/>
                <a:gd name="connsiteY3" fmla="*/ 3308726 h 3454811"/>
                <a:gd name="connsiteX4" fmla="*/ 3293359 w 3437304"/>
                <a:gd name="connsiteY4" fmla="*/ 3310866 h 3454811"/>
                <a:gd name="connsiteX5" fmla="*/ 3291219 w 3437304"/>
                <a:gd name="connsiteY5" fmla="*/ 3313461 h 3454811"/>
                <a:gd name="connsiteX6" fmla="*/ 2949969 w 3437304"/>
                <a:gd name="connsiteY6" fmla="*/ 3454811 h 3454811"/>
                <a:gd name="connsiteX7" fmla="*/ 1559430 w 3437304"/>
                <a:gd name="connsiteY7" fmla="*/ 3454811 h 3454811"/>
                <a:gd name="connsiteX8" fmla="*/ 1076830 w 3437304"/>
                <a:gd name="connsiteY8" fmla="*/ 2972211 h 3454811"/>
                <a:gd name="connsiteX9" fmla="*/ 1559430 w 3437304"/>
                <a:gd name="connsiteY9" fmla="*/ 2489611 h 3454811"/>
                <a:gd name="connsiteX10" fmla="*/ 1807111 w 3437304"/>
                <a:gd name="connsiteY10" fmla="*/ 2489611 h 3454811"/>
                <a:gd name="connsiteX11" fmla="*/ 141350 w 3437304"/>
                <a:gd name="connsiteY11" fmla="*/ 823850 h 3454811"/>
                <a:gd name="connsiteX12" fmla="*/ 141350 w 3437304"/>
                <a:gd name="connsiteY12" fmla="*/ 141350 h 3454811"/>
                <a:gd name="connsiteX13" fmla="*/ 823849 w 3437304"/>
                <a:gd name="connsiteY13" fmla="*/ 141350 h 3454811"/>
                <a:gd name="connsiteX14" fmla="*/ 2472104 w 3437304"/>
                <a:gd name="connsiteY14" fmla="*/ 1789605 h 3454811"/>
                <a:gd name="connsiteX15" fmla="*/ 2472104 w 3437304"/>
                <a:gd name="connsiteY15" fmla="*/ 1576937 h 3454811"/>
                <a:gd name="connsiteX16" fmla="*/ 2954704 w 3437304"/>
                <a:gd name="connsiteY16" fmla="*/ 1094337 h 3454811"/>
                <a:gd name="connsiteX17" fmla="*/ 3295954 w 3437304"/>
                <a:gd name="connsiteY17" fmla="*/ 1235687 h 3454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37304" h="3454811">
                  <a:moveTo>
                    <a:pt x="3295954" y="1235687"/>
                  </a:moveTo>
                  <a:cubicBezTo>
                    <a:pt x="3383287" y="1323020"/>
                    <a:pt x="3437304" y="1443671"/>
                    <a:pt x="3437304" y="1576937"/>
                  </a:cubicBezTo>
                  <a:lnTo>
                    <a:pt x="3437304" y="2967476"/>
                  </a:lnTo>
                  <a:cubicBezTo>
                    <a:pt x="3437304" y="3100742"/>
                    <a:pt x="3383287" y="3221392"/>
                    <a:pt x="3295954" y="3308726"/>
                  </a:cubicBezTo>
                  <a:lnTo>
                    <a:pt x="3293359" y="3310866"/>
                  </a:lnTo>
                  <a:lnTo>
                    <a:pt x="3291219" y="3313461"/>
                  </a:lnTo>
                  <a:cubicBezTo>
                    <a:pt x="3203886" y="3400794"/>
                    <a:pt x="3083235" y="3454811"/>
                    <a:pt x="2949969" y="3454811"/>
                  </a:cubicBezTo>
                  <a:lnTo>
                    <a:pt x="1559430" y="3454811"/>
                  </a:lnTo>
                  <a:cubicBezTo>
                    <a:pt x="1292897" y="3454811"/>
                    <a:pt x="1076830" y="3238744"/>
                    <a:pt x="1076830" y="2972211"/>
                  </a:cubicBezTo>
                  <a:cubicBezTo>
                    <a:pt x="1076830" y="2705678"/>
                    <a:pt x="1292897" y="2489611"/>
                    <a:pt x="1559430" y="2489611"/>
                  </a:cubicBezTo>
                  <a:lnTo>
                    <a:pt x="1807111" y="2489611"/>
                  </a:lnTo>
                  <a:lnTo>
                    <a:pt x="141350" y="823850"/>
                  </a:lnTo>
                  <a:cubicBezTo>
                    <a:pt x="-47117" y="635382"/>
                    <a:pt x="-47117" y="329818"/>
                    <a:pt x="141350" y="141350"/>
                  </a:cubicBezTo>
                  <a:cubicBezTo>
                    <a:pt x="329817" y="-47117"/>
                    <a:pt x="635382" y="-47117"/>
                    <a:pt x="823849" y="141350"/>
                  </a:cubicBezTo>
                  <a:lnTo>
                    <a:pt x="2472104" y="1789605"/>
                  </a:lnTo>
                  <a:lnTo>
                    <a:pt x="2472104" y="1576937"/>
                  </a:lnTo>
                  <a:cubicBezTo>
                    <a:pt x="2472104" y="1310404"/>
                    <a:pt x="2688171" y="1094337"/>
                    <a:pt x="2954704" y="1094337"/>
                  </a:cubicBezTo>
                  <a:cubicBezTo>
                    <a:pt x="3087971" y="1094337"/>
                    <a:pt x="3208621" y="1148354"/>
                    <a:pt x="3295954" y="1235687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0" indent="0" algn="ctr" defTabSz="755804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 lang="ko-KR"/>
              </a:pPr>
              <a:endParaRPr kumimoji="0" lang="ko-KR" altLang="en-US" sz="1800" b="0" i="0" u="none" strike="noStrike" kern="0" cap="none" spc="0" normalizeH="0"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1" name="그래픽 8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744712" y="5512868"/>
            <a:ext cx="984444" cy="984444"/>
          </a:xfrm>
          <a:prstGeom prst="rect">
            <a:avLst/>
          </a:prstGeom>
        </p:spPr>
      </p:pic>
      <p:sp>
        <p:nvSpPr>
          <p:cNvPr id="8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93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/>
          <p:cNvSpPr>
            <a:spLocks noChangeArrowheads="1"/>
          </p:cNvSpPr>
          <p:nvPr/>
        </p:nvSpPr>
        <p:spPr bwMode="white">
          <a:xfrm>
            <a:off x="1195958" y="1377480"/>
            <a:ext cx="7075866" cy="25353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법에 따라 누구든지 사건 발생 사실을 신고할 수 있음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신고자의 신원 등 비밀은 철저히 보장되며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불이익이 없음을 공지하여 신고자의 우려를 해소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신고가 없더라도 예방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대응 업무 담당조직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(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담당자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)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이 괴롭힘 발생 사실을 인지하게 될 경우 사건 접수 가능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신고는 다양한 창구를 통해 자유롭게 할 수 있도록 보장</a:t>
            </a:r>
          </a:p>
        </p:txBody>
      </p:sp>
      <p:sp>
        <p:nvSpPr>
          <p:cNvPr id="19" name="타원 18"/>
          <p:cNvSpPr/>
          <p:nvPr/>
        </p:nvSpPr>
        <p:spPr>
          <a:xfrm>
            <a:off x="1050505" y="1532764"/>
            <a:ext cx="12240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37E5F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1050505" y="2025365"/>
            <a:ext cx="12240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37E5F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1050505" y="2820151"/>
            <a:ext cx="12240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37E5F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1050505" y="3633337"/>
            <a:ext cx="12240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37E5F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1355448" y="4179090"/>
            <a:ext cx="1775481" cy="2073664"/>
            <a:chOff x="1355448" y="4179090"/>
            <a:chExt cx="1775481" cy="2073664"/>
          </a:xfrm>
        </p:grpSpPr>
        <p:sp>
          <p:nvSpPr>
            <p:cNvPr id="54" name="Rounded Rectangle 15"/>
            <p:cNvSpPr/>
            <p:nvPr/>
          </p:nvSpPr>
          <p:spPr>
            <a:xfrm>
              <a:off x="1499464" y="4179090"/>
              <a:ext cx="1440160" cy="1118220"/>
            </a:xfrm>
            <a:prstGeom prst="roundRect">
              <a:avLst>
                <a:gd name="adj" fmla="val 8069"/>
              </a:avLst>
            </a:prstGeom>
            <a:solidFill>
              <a:srgbClr val="F37E5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/>
            </a:p>
          </p:txBody>
        </p:sp>
        <p:sp>
          <p:nvSpPr>
            <p:cNvPr id="56" name="Rounded Rectangle 5"/>
            <p:cNvSpPr/>
            <p:nvPr/>
          </p:nvSpPr>
          <p:spPr>
            <a:xfrm>
              <a:off x="1355448" y="4585242"/>
              <a:ext cx="1728192" cy="1667512"/>
            </a:xfrm>
            <a:custGeom>
              <a:avLst/>
              <a:gdLst/>
              <a:ahLst/>
              <a:cxnLst/>
              <a:rect l="l" t="t" r="r" b="b"/>
              <a:pathLst>
                <a:path w="1728192" h="1648171">
                  <a:moveTo>
                    <a:pt x="85738" y="0"/>
                  </a:moveTo>
                  <a:lnTo>
                    <a:pt x="432048" y="0"/>
                  </a:lnTo>
                  <a:cubicBezTo>
                    <a:pt x="432048" y="238614"/>
                    <a:pt x="625482" y="432048"/>
                    <a:pt x="864096" y="432048"/>
                  </a:cubicBezTo>
                  <a:cubicBezTo>
                    <a:pt x="1102710" y="432048"/>
                    <a:pt x="1296144" y="238614"/>
                    <a:pt x="1296144" y="0"/>
                  </a:cubicBezTo>
                  <a:lnTo>
                    <a:pt x="1642454" y="0"/>
                  </a:lnTo>
                  <a:cubicBezTo>
                    <a:pt x="1689806" y="0"/>
                    <a:pt x="1728192" y="38386"/>
                    <a:pt x="1728192" y="85738"/>
                  </a:cubicBezTo>
                  <a:lnTo>
                    <a:pt x="1728192" y="1562433"/>
                  </a:lnTo>
                  <a:cubicBezTo>
                    <a:pt x="1728192" y="1609785"/>
                    <a:pt x="1689806" y="1648171"/>
                    <a:pt x="1642454" y="1648171"/>
                  </a:cubicBezTo>
                  <a:lnTo>
                    <a:pt x="85738" y="1648171"/>
                  </a:lnTo>
                  <a:cubicBezTo>
                    <a:pt x="38386" y="1648171"/>
                    <a:pt x="0" y="1609785"/>
                    <a:pt x="0" y="1562433"/>
                  </a:cubicBezTo>
                  <a:lnTo>
                    <a:pt x="0" y="85738"/>
                  </a:lnTo>
                  <a:cubicBezTo>
                    <a:pt x="0" y="38386"/>
                    <a:pt x="38386" y="0"/>
                    <a:pt x="857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46000"/>
                </a:spcAft>
                <a:defRPr lang="ko-KR" altLang="en-US"/>
              </a:pPr>
              <a:endParaRPr lang="ko-KR" altLang="en-US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1368908" y="5128446"/>
              <a:ext cx="1751482" cy="984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5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라운드 Bold"/>
                  <a:ea typeface="나눔스퀘어라운드 Bold"/>
                  <a:cs typeface="함초롬돋움"/>
                </a:rPr>
                <a:t>예방·대응 업무 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5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라운드 Bold"/>
                  <a:ea typeface="나눔스퀘어라운드 Bold"/>
                  <a:cs typeface="함초롬돋움"/>
                </a:rPr>
                <a:t>담당조직(담당자)에 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5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라운드 Bold"/>
                  <a:ea typeface="나눔스퀘어라운드 Bold"/>
                  <a:cs typeface="함초롬돋움"/>
                </a:rPr>
                <a:t>직접 신고</a:t>
              </a:r>
            </a:p>
          </p:txBody>
        </p:sp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1933245" y="4289122"/>
              <a:ext cx="572599" cy="576000"/>
            </a:xfrm>
            <a:prstGeom prst="rect">
              <a:avLst/>
            </a:prstGeom>
          </p:spPr>
        </p:pic>
      </p:grpSp>
      <p:grpSp>
        <p:nvGrpSpPr>
          <p:cNvPr id="26" name="그룹 25"/>
          <p:cNvGrpSpPr/>
          <p:nvPr/>
        </p:nvGrpSpPr>
        <p:grpSpPr>
          <a:xfrm>
            <a:off x="3518401" y="4179090"/>
            <a:ext cx="1728192" cy="2054323"/>
            <a:chOff x="3627100" y="4179090"/>
            <a:chExt cx="1728192" cy="2054323"/>
          </a:xfrm>
        </p:grpSpPr>
        <p:sp>
          <p:nvSpPr>
            <p:cNvPr id="64" name="Rounded Rectangle 15"/>
            <p:cNvSpPr/>
            <p:nvPr/>
          </p:nvSpPr>
          <p:spPr>
            <a:xfrm>
              <a:off x="3771116" y="4179090"/>
              <a:ext cx="1440160" cy="1118220"/>
            </a:xfrm>
            <a:prstGeom prst="roundRect">
              <a:avLst>
                <a:gd name="adj" fmla="val 8069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/>
            </a:p>
          </p:txBody>
        </p:sp>
        <p:sp>
          <p:nvSpPr>
            <p:cNvPr id="65" name="Rounded Rectangle 5"/>
            <p:cNvSpPr/>
            <p:nvPr/>
          </p:nvSpPr>
          <p:spPr>
            <a:xfrm>
              <a:off x="3627100" y="4585242"/>
              <a:ext cx="1728192" cy="1648171"/>
            </a:xfrm>
            <a:custGeom>
              <a:avLst/>
              <a:gdLst/>
              <a:ahLst/>
              <a:cxnLst/>
              <a:rect l="l" t="t" r="r" b="b"/>
              <a:pathLst>
                <a:path w="1728192" h="1648171">
                  <a:moveTo>
                    <a:pt x="85738" y="0"/>
                  </a:moveTo>
                  <a:lnTo>
                    <a:pt x="432048" y="0"/>
                  </a:lnTo>
                  <a:cubicBezTo>
                    <a:pt x="432048" y="238614"/>
                    <a:pt x="625482" y="432048"/>
                    <a:pt x="864096" y="432048"/>
                  </a:cubicBezTo>
                  <a:cubicBezTo>
                    <a:pt x="1102710" y="432048"/>
                    <a:pt x="1296144" y="238614"/>
                    <a:pt x="1296144" y="0"/>
                  </a:cubicBezTo>
                  <a:lnTo>
                    <a:pt x="1642454" y="0"/>
                  </a:lnTo>
                  <a:cubicBezTo>
                    <a:pt x="1689806" y="0"/>
                    <a:pt x="1728192" y="38386"/>
                    <a:pt x="1728192" y="85738"/>
                  </a:cubicBezTo>
                  <a:lnTo>
                    <a:pt x="1728192" y="1562433"/>
                  </a:lnTo>
                  <a:cubicBezTo>
                    <a:pt x="1728192" y="1609785"/>
                    <a:pt x="1689806" y="1648171"/>
                    <a:pt x="1642454" y="1648171"/>
                  </a:cubicBezTo>
                  <a:lnTo>
                    <a:pt x="85738" y="1648171"/>
                  </a:lnTo>
                  <a:cubicBezTo>
                    <a:pt x="38386" y="1648171"/>
                    <a:pt x="0" y="1609785"/>
                    <a:pt x="0" y="1562433"/>
                  </a:cubicBezTo>
                  <a:lnTo>
                    <a:pt x="0" y="85738"/>
                  </a:lnTo>
                  <a:cubicBezTo>
                    <a:pt x="0" y="38386"/>
                    <a:pt x="38386" y="0"/>
                    <a:pt x="857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46000"/>
                </a:spcAft>
                <a:defRPr lang="ko-KR" altLang="en-US"/>
              </a:pPr>
              <a:endParaRPr lang="ko-KR" altLang="en-US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3809158" y="5291664"/>
              <a:ext cx="1364077" cy="678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46000"/>
                </a:spcAft>
                <a:defRPr lang="ko-KR" altLang="en-US"/>
              </a:pPr>
              <a:r>
                <a:rPr lang="ko-KR" altLang="en-US" sz="15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라운드 Bold"/>
                  <a:ea typeface="나눔스퀘어라운드 Bold"/>
                  <a:cs typeface="함초롬돋움"/>
                </a:rPr>
                <a:t>온라인 신고센터</a:t>
              </a:r>
            </a:p>
          </p:txBody>
        </p:sp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4202454" y="4289122"/>
              <a:ext cx="577484" cy="519365"/>
            </a:xfrm>
            <a:prstGeom prst="rect">
              <a:avLst/>
            </a:prstGeom>
          </p:spPr>
        </p:pic>
      </p:grpSp>
      <p:grpSp>
        <p:nvGrpSpPr>
          <p:cNvPr id="27" name="그룹 26"/>
          <p:cNvGrpSpPr/>
          <p:nvPr/>
        </p:nvGrpSpPr>
        <p:grpSpPr>
          <a:xfrm>
            <a:off x="5634066" y="4179090"/>
            <a:ext cx="1728192" cy="2054323"/>
            <a:chOff x="5634066" y="4179090"/>
            <a:chExt cx="1728192" cy="2054323"/>
          </a:xfrm>
        </p:grpSpPr>
        <p:sp>
          <p:nvSpPr>
            <p:cNvPr id="68" name="Rounded Rectangle 15"/>
            <p:cNvSpPr/>
            <p:nvPr/>
          </p:nvSpPr>
          <p:spPr>
            <a:xfrm>
              <a:off x="5778082" y="4179090"/>
              <a:ext cx="1440160" cy="1118220"/>
            </a:xfrm>
            <a:prstGeom prst="roundRect">
              <a:avLst>
                <a:gd name="adj" fmla="val 8069"/>
              </a:avLst>
            </a:prstGeom>
            <a:solidFill>
              <a:srgbClr val="F37E5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en-US"/>
            </a:p>
          </p:txBody>
        </p:sp>
        <p:sp>
          <p:nvSpPr>
            <p:cNvPr id="69" name="Rounded Rectangle 5"/>
            <p:cNvSpPr/>
            <p:nvPr/>
          </p:nvSpPr>
          <p:spPr>
            <a:xfrm>
              <a:off x="5634066" y="4585242"/>
              <a:ext cx="1728192" cy="1648171"/>
            </a:xfrm>
            <a:custGeom>
              <a:avLst/>
              <a:gdLst/>
              <a:ahLst/>
              <a:cxnLst/>
              <a:rect l="l" t="t" r="r" b="b"/>
              <a:pathLst>
                <a:path w="1728192" h="1648171">
                  <a:moveTo>
                    <a:pt x="85738" y="0"/>
                  </a:moveTo>
                  <a:lnTo>
                    <a:pt x="432048" y="0"/>
                  </a:lnTo>
                  <a:cubicBezTo>
                    <a:pt x="432048" y="238614"/>
                    <a:pt x="625482" y="432048"/>
                    <a:pt x="864096" y="432048"/>
                  </a:cubicBezTo>
                  <a:cubicBezTo>
                    <a:pt x="1102710" y="432048"/>
                    <a:pt x="1296144" y="238614"/>
                    <a:pt x="1296144" y="0"/>
                  </a:cubicBezTo>
                  <a:lnTo>
                    <a:pt x="1642454" y="0"/>
                  </a:lnTo>
                  <a:cubicBezTo>
                    <a:pt x="1689806" y="0"/>
                    <a:pt x="1728192" y="38386"/>
                    <a:pt x="1728192" y="85738"/>
                  </a:cubicBezTo>
                  <a:lnTo>
                    <a:pt x="1728192" y="1562433"/>
                  </a:lnTo>
                  <a:cubicBezTo>
                    <a:pt x="1728192" y="1609785"/>
                    <a:pt x="1689806" y="1648171"/>
                    <a:pt x="1642454" y="1648171"/>
                  </a:cubicBezTo>
                  <a:lnTo>
                    <a:pt x="85738" y="1648171"/>
                  </a:lnTo>
                  <a:cubicBezTo>
                    <a:pt x="38386" y="1648171"/>
                    <a:pt x="0" y="1609785"/>
                    <a:pt x="0" y="1562433"/>
                  </a:cubicBezTo>
                  <a:lnTo>
                    <a:pt x="0" y="85738"/>
                  </a:lnTo>
                  <a:cubicBezTo>
                    <a:pt x="0" y="38386"/>
                    <a:pt x="38386" y="0"/>
                    <a:pt x="857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46000"/>
                </a:spcAft>
                <a:defRPr lang="ko-KR" altLang="en-US"/>
              </a:pPr>
              <a:endParaRPr lang="ko-KR" altLang="en-US" b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5816124" y="5465462"/>
              <a:ext cx="1364077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ct val="10000"/>
                </a:spcAft>
                <a:defRPr lang="ko-KR" altLang="en-US"/>
              </a:pPr>
              <a:r>
                <a:rPr lang="ko-KR" altLang="en-US" sz="15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라운드 Bold"/>
                  <a:ea typeface="나눔스퀘어라운드 Bold"/>
                  <a:cs typeface="함초롬돋움"/>
                </a:rPr>
                <a:t>이메일</a:t>
              </a:r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210162" y="4289121"/>
              <a:ext cx="576000" cy="457049"/>
            </a:xfrm>
            <a:prstGeom prst="rect">
              <a:avLst/>
            </a:prstGeom>
          </p:spPr>
        </p:pic>
      </p:grp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94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74" name="그룹 34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5" name="그룹 35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76" name="직사각형 39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77" name="사각형: 둥근 위쪽 모서리 40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78" name="평행 사변형 41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A85A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79" name="평행 사변형 42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80" name="직사각형 43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81" name="TextBox 44"/>
              <p:cNvSpPr txBox="1"/>
              <p:nvPr/>
            </p:nvSpPr>
            <p:spPr>
              <a:xfrm>
                <a:off x="1727426" y="240030"/>
                <a:ext cx="19263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사건 처리절차</a:t>
                </a:r>
              </a:p>
            </p:txBody>
          </p:sp>
          <p:sp>
            <p:nvSpPr>
              <p:cNvPr id="82" name="TextBox 45"/>
              <p:cNvSpPr txBox="1"/>
              <p:nvPr/>
            </p:nvSpPr>
            <p:spPr>
              <a:xfrm>
                <a:off x="8403324" y="192279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A85A56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7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83" name="TextBox 46"/>
              <p:cNvSpPr txBox="1"/>
              <p:nvPr/>
            </p:nvSpPr>
            <p:spPr>
              <a:xfrm>
                <a:off x="6699060" y="363855"/>
                <a:ext cx="2335402" cy="42485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발생 시 </a:t>
                </a:r>
              </a:p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처리절차</a:t>
                </a:r>
              </a:p>
            </p:txBody>
          </p:sp>
        </p:grpSp>
        <p:grpSp>
          <p:nvGrpSpPr>
            <p:cNvPr id="84" name="그룹 36"/>
            <p:cNvGrpSpPr/>
            <p:nvPr/>
          </p:nvGrpSpPr>
          <p:grpSpPr>
            <a:xfrm>
              <a:off x="3672189" y="240030"/>
              <a:ext cx="1625448" cy="460741"/>
              <a:chOff x="3672189" y="240030"/>
              <a:chExt cx="1625448" cy="460741"/>
            </a:xfrm>
          </p:grpSpPr>
          <p:sp>
            <p:nvSpPr>
              <p:cNvPr id="85" name="Rectangle 5"/>
              <p:cNvSpPr>
                <a:spLocks noChangeArrowheads="1"/>
              </p:cNvSpPr>
              <p:nvPr/>
            </p:nvSpPr>
            <p:spPr bwMode="white">
              <a:xfrm>
                <a:off x="3913925" y="240030"/>
                <a:ext cx="1383712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 dirty="0">
                    <a:solidFill>
                      <a:srgbClr val="FAC9BC"/>
                    </a:solidFill>
                    <a:latin typeface="나눔스퀘어라운드 ExtraBold"/>
                    <a:ea typeface="나눔스퀘어라운드 ExtraBold"/>
                  </a:rPr>
                  <a:t>사건 접수</a:t>
                </a:r>
              </a:p>
            </p:txBody>
          </p:sp>
          <p:sp>
            <p:nvSpPr>
              <p:cNvPr id="86" name="타원 38"/>
              <p:cNvSpPr/>
              <p:nvPr/>
            </p:nvSpPr>
            <p:spPr>
              <a:xfrm>
                <a:off x="3672189" y="331227"/>
                <a:ext cx="277425" cy="277425"/>
              </a:xfrm>
              <a:prstGeom prst="ellipse">
                <a:avLst/>
              </a:prstGeom>
              <a:solidFill>
                <a:srgbClr val="F37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1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sp>
          <p:nvSpPr>
            <p:cNvPr id="13" name="직사각형 12"/>
            <p:cNvSpPr/>
            <p:nvPr/>
          </p:nvSpPr>
          <p:spPr>
            <a:xfrm>
              <a:off x="265" y="133689"/>
              <a:ext cx="958482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4" name="사각형: 둥근 위쪽 모서리 13"/>
            <p:cNvSpPr/>
            <p:nvPr/>
          </p:nvSpPr>
          <p:spPr>
            <a:xfrm>
              <a:off x="7251545" y="285001"/>
              <a:ext cx="1748659" cy="337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15" name="평행 사변형 14"/>
            <p:cNvSpPr/>
            <p:nvPr/>
          </p:nvSpPr>
          <p:spPr>
            <a:xfrm rot="5400000">
              <a:off x="753374" y="368797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A85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6" name="평행 사변형 15"/>
            <p:cNvSpPr/>
            <p:nvPr/>
          </p:nvSpPr>
          <p:spPr>
            <a:xfrm rot="16200000" flipH="1">
              <a:off x="1075193" y="368798"/>
              <a:ext cx="762297" cy="292083"/>
            </a:xfrm>
            <a:prstGeom prst="parallelogram">
              <a:avLst>
                <a:gd name="adj" fmla="val 41638"/>
              </a:avLst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632118" y="130831"/>
              <a:ext cx="7511618" cy="640575"/>
            </a:xfrm>
            <a:prstGeom prst="rect">
              <a:avLst/>
            </a:prstGeom>
            <a:solidFill>
              <a:srgbClr val="BB7C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 sz="12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27426" y="240030"/>
              <a:ext cx="1926364" cy="46074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lvl="0">
                <a:defRPr lang="ko-KR" altLang="en-US"/>
              </a:pPr>
              <a:r>
                <a:rPr lang="ko-KR" altLang="en-US" sz="24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사건 처리절차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03324" y="192279"/>
              <a:ext cx="545771" cy="188766"/>
            </a:xfrm>
            <a:prstGeom prst="roundRect">
              <a:avLst>
                <a:gd name="adj" fmla="val 50000"/>
              </a:avLst>
            </a:prstGeom>
            <a:solidFill>
              <a:srgbClr val="A85A56"/>
            </a:solidFill>
          </p:spPr>
          <p:txBody>
            <a:bodyPr wrap="none" anchor="ctr">
              <a:noAutofit/>
            </a:bodyPr>
            <a:lstStyle/>
            <a:p>
              <a:pPr algn="ctr">
                <a:defRPr lang="ko-KR" altLang="en-US"/>
              </a:pPr>
              <a:r>
                <a:rPr lang="en-US" altLang="ko-KR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PART 7</a:t>
              </a:r>
              <a:endParaRPr lang="ko-KR" altLang="en-US" sz="1100">
                <a:solidFill>
                  <a:schemeClr val="bg1"/>
                </a:solidFill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99060" y="363855"/>
              <a:ext cx="2335402" cy="42485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직장 내 괴롭힘 발생 시 </a:t>
              </a:r>
            </a:p>
            <a:p>
              <a:pPr algn="r">
                <a:defRPr lang="ko-KR" altLang="en-US"/>
              </a:pPr>
              <a:r>
                <a: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rPr>
                <a:t>처리절차</a:t>
              </a:r>
            </a:p>
          </p:txBody>
        </p:sp>
      </p:grpSp>
      <p:sp>
        <p:nvSpPr>
          <p:cNvPr id="22" name="Rectangle 4"/>
          <p:cNvSpPr>
            <a:spLocks noChangeArrowheads="1"/>
          </p:cNvSpPr>
          <p:nvPr/>
        </p:nvSpPr>
        <p:spPr bwMode="white">
          <a:xfrm>
            <a:off x="1187261" y="1308472"/>
            <a:ext cx="7036838" cy="243361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상담단계에서는 우선 피해자의 피해 상황 등을 파악</a:t>
            </a:r>
            <a:r>
              <a:rPr lang="en-US" altLang="ko-KR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사건 처리방향 결정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피해자에게 사건 처리절차의 전 과정이 비밀 유지됨을 알리고 신고자에게도 비밀유지 의무가 있음을 고지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상담이 진행되는 장소도 비밀이 보장되는 공간으로 마련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상담 순서는 신고자에 따라 달라짐</a:t>
            </a:r>
          </a:p>
        </p:txBody>
      </p:sp>
      <p:sp>
        <p:nvSpPr>
          <p:cNvPr id="23" name="타원 22"/>
          <p:cNvSpPr/>
          <p:nvPr/>
        </p:nvSpPr>
        <p:spPr>
          <a:xfrm>
            <a:off x="1043071" y="1464857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3B2D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1043071" y="2020329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3B2D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1043071" y="2908240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3B2D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1043071" y="3461124"/>
            <a:ext cx="122580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73B2D1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31" name="그룹 30"/>
          <p:cNvGrpSpPr/>
          <p:nvPr/>
        </p:nvGrpSpPr>
        <p:grpSpPr>
          <a:xfrm>
            <a:off x="1397389" y="4011247"/>
            <a:ext cx="5237990" cy="1008000"/>
            <a:chOff x="1310300" y="3976808"/>
            <a:chExt cx="5237990" cy="1008000"/>
          </a:xfrm>
        </p:grpSpPr>
        <p:pic>
          <p:nvPicPr>
            <p:cNvPr id="27" name="그림 26" descr="벡터그래픽이(가) 표시된 사진  자동 생성된 설명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1310300" y="3976808"/>
              <a:ext cx="1009980" cy="1008000"/>
            </a:xfrm>
            <a:prstGeom prst="rect">
              <a:avLst/>
            </a:prstGeom>
          </p:spPr>
        </p:pic>
        <p:grpSp>
          <p:nvGrpSpPr>
            <p:cNvPr id="4" name="그룹 3"/>
            <p:cNvGrpSpPr/>
            <p:nvPr/>
          </p:nvGrpSpPr>
          <p:grpSpPr>
            <a:xfrm>
              <a:off x="2644122" y="4296078"/>
              <a:ext cx="3904168" cy="369460"/>
              <a:chOff x="2218217" y="4172194"/>
              <a:chExt cx="3904168" cy="369460"/>
            </a:xfrm>
          </p:grpSpPr>
          <p:sp>
            <p:nvSpPr>
              <p:cNvPr id="104453" name="Rectangle 5"/>
              <p:cNvSpPr>
                <a:spLocks noChangeArrowheads="1"/>
              </p:cNvSpPr>
              <p:nvPr/>
            </p:nvSpPr>
            <p:spPr bwMode="white">
              <a:xfrm>
                <a:off x="4554952" y="4172258"/>
                <a:ext cx="1567433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spcAft>
                    <a:spcPct val="10000"/>
                  </a:spcAft>
                  <a:defRPr lang="ko-KR" altLang="en-US"/>
                </a:pPr>
                <a:r>
                  <a:rPr lang="en-US" altLang="ko-KR" sz="1800" b="1">
                    <a:solidFill>
                      <a:srgbClr val="C00000"/>
                    </a:solidFill>
                    <a:latin typeface="나눔스퀘어라운드 Bold"/>
                    <a:ea typeface="나눔스퀘어라운드 Bold"/>
                    <a:cs typeface="함초롬돋움"/>
                  </a:rPr>
                  <a:t> </a:t>
                </a:r>
                <a:r>
                  <a:rPr lang="en-US" altLang="ko-KR" sz="1800" b="1">
                    <a:solidFill>
                      <a:srgbClr val="C00000"/>
                    </a:solidFill>
                    <a:latin typeface="맑은 고딕"/>
                    <a:ea typeface="맑은 고딕"/>
                    <a:cs typeface="함초롬돋움"/>
                  </a:rPr>
                  <a:t>▶ </a:t>
                </a:r>
                <a:r>
                  <a:rPr lang="ko-KR" altLang="en-US" sz="1800" b="1">
                    <a:solidFill>
                      <a:srgbClr val="C00000"/>
                    </a:solidFill>
                    <a:latin typeface="나눔스퀘어라운드 Bold"/>
                    <a:ea typeface="나눔스퀘어라운드 Bold"/>
                    <a:cs typeface="함초롬돋움"/>
                  </a:rPr>
                  <a:t>즉시 상담</a:t>
                </a:r>
              </a:p>
            </p:txBody>
          </p:sp>
          <p:sp>
            <p:nvSpPr>
              <p:cNvPr id="6" name="직사각형 5"/>
              <p:cNvSpPr/>
              <p:nvPr/>
            </p:nvSpPr>
            <p:spPr>
              <a:xfrm>
                <a:off x="2218217" y="4172194"/>
                <a:ext cx="2397605" cy="369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>
                    <a:solidFill>
                      <a:srgbClr val="000000"/>
                    </a:solidFill>
                    <a:latin typeface="나눔스퀘어라운드 Bold"/>
                    <a:ea typeface="나눔스퀘어라운드 Bold"/>
                    <a:cs typeface="함초롬돋움"/>
                  </a:rPr>
                  <a:t>피해자가 직접 신고 </a:t>
                </a:r>
                <a:endParaRPr lang="ko-KR" altLang="en-US">
                  <a:latin typeface="나눔스퀘어라운드 Bold"/>
                  <a:ea typeface="나눔스퀘어라운드 Bold"/>
                </a:endParaRPr>
              </a:p>
            </p:txBody>
          </p:sp>
        </p:grpSp>
      </p:grpSp>
      <p:grpSp>
        <p:nvGrpSpPr>
          <p:cNvPr id="35" name="그룹 34"/>
          <p:cNvGrpSpPr/>
          <p:nvPr/>
        </p:nvGrpSpPr>
        <p:grpSpPr>
          <a:xfrm>
            <a:off x="1397389" y="5173264"/>
            <a:ext cx="6873731" cy="1008000"/>
            <a:chOff x="1310299" y="5356153"/>
            <a:chExt cx="6873731" cy="1008000"/>
          </a:xfrm>
        </p:grpSpPr>
        <p:grpSp>
          <p:nvGrpSpPr>
            <p:cNvPr id="2" name="그룹 1"/>
            <p:cNvGrpSpPr/>
            <p:nvPr/>
          </p:nvGrpSpPr>
          <p:grpSpPr>
            <a:xfrm>
              <a:off x="2650757" y="5612361"/>
              <a:ext cx="5533273" cy="432522"/>
              <a:chOff x="2226110" y="5391324"/>
              <a:chExt cx="5533273" cy="432522"/>
            </a:xfrm>
          </p:grpSpPr>
          <p:sp>
            <p:nvSpPr>
              <p:cNvPr id="104454" name="Rectangle 6"/>
              <p:cNvSpPr>
                <a:spLocks noChangeArrowheads="1"/>
              </p:cNvSpPr>
              <p:nvPr/>
            </p:nvSpPr>
            <p:spPr bwMode="white">
              <a:xfrm>
                <a:off x="4610036" y="5391324"/>
                <a:ext cx="3149346" cy="4360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1pPr>
                <a:lvl2pPr marL="9890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2pPr>
                <a:lvl3pPr marL="15287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3pPr>
                <a:lvl4pPr marL="206851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4pPr>
                <a:lvl5pPr marL="2608263" indent="-449263" defTabSz="898525"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5pPr>
                <a:lvl6pPr marL="30654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6pPr>
                <a:lvl7pPr marL="35226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7pPr>
                <a:lvl8pPr marL="39798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8pPr>
                <a:lvl9pPr marL="4437063" indent="-449263" defTabSz="898525" fontAlgn="base">
                  <a:spcBef>
                    <a:spcPct val="30000"/>
                  </a:spcBef>
                  <a:spcAft>
                    <a:spcPct val="0"/>
                  </a:spcAft>
                  <a:defRPr kumimoji="1" sz="1200">
                    <a:solidFill>
                      <a:schemeClr val="tx1"/>
                    </a:solidFill>
                    <a:latin typeface="Arial"/>
                    <a:cs typeface="Arial"/>
                  </a:defRPr>
                </a:lvl9pPr>
              </a:lstStyle>
              <a:p>
                <a:pPr algn="ctr">
                  <a:lnSpc>
                    <a:spcPct val="130000"/>
                  </a:lnSpc>
                  <a:spcBef>
                    <a:spcPct val="0"/>
                  </a:spcBef>
                  <a:defRPr lang="ko-KR" altLang="en-US"/>
                </a:pPr>
                <a:r>
                  <a:rPr lang="en-US" altLang="ko-KR" sz="1800">
                    <a:solidFill>
                      <a:srgbClr val="C00000"/>
                    </a:solidFill>
                    <a:latin typeface="나눔스퀘어라운드 Bold"/>
                    <a:ea typeface="나눔스퀘어라운드 Bold"/>
                    <a:cs typeface="함초롬돋움"/>
                  </a:rPr>
                  <a:t> </a:t>
                </a:r>
                <a:r>
                  <a:rPr lang="en-US" altLang="ko-KR" sz="1800" b="1">
                    <a:solidFill>
                      <a:srgbClr val="C00000"/>
                    </a:solidFill>
                    <a:latin typeface="맑은 고딕"/>
                    <a:cs typeface="함초롬돋움"/>
                  </a:rPr>
                  <a:t>▶ </a:t>
                </a:r>
                <a:r>
                  <a:rPr lang="ko-KR" altLang="en-US" sz="1800">
                    <a:solidFill>
                      <a:srgbClr val="C00000"/>
                    </a:solidFill>
                    <a:latin typeface="나눔스퀘어라운드 Bold"/>
                    <a:ea typeface="나눔스퀘어라운드 Bold"/>
                    <a:cs typeface="함초롬돋움"/>
                  </a:rPr>
                  <a:t>신고자 상담 후 피해자 상담 </a:t>
                </a:r>
              </a:p>
            </p:txBody>
          </p:sp>
          <p:sp>
            <p:nvSpPr>
              <p:cNvPr id="7" name="직사각형 6"/>
              <p:cNvSpPr/>
              <p:nvPr/>
            </p:nvSpPr>
            <p:spPr>
              <a:xfrm>
                <a:off x="2226110" y="5454386"/>
                <a:ext cx="2381818" cy="369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1801">
                    <a:solidFill>
                      <a:srgbClr val="000000"/>
                    </a:solidFill>
                    <a:latin typeface="나눔스퀘어라운드 Bold"/>
                    <a:ea typeface="나눔스퀘어라운드 Bold"/>
                    <a:cs typeface="함초롬돋움"/>
                  </a:rPr>
                  <a:t>목격자 등 제3자가 신고 </a:t>
                </a:r>
                <a:endParaRPr lang="ko-KR" altLang="en-US">
                  <a:latin typeface="나눔스퀘어라운드 Bold"/>
                  <a:ea typeface="나눔스퀘어라운드 Bold"/>
                </a:endParaRPr>
              </a:p>
            </p:txBody>
          </p:sp>
        </p:grpSp>
        <p:pic>
          <p:nvPicPr>
            <p:cNvPr id="29" name="그림 28" descr="벡터그래픽이(가) 표시된 사진  자동 생성된 설명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310299" y="5356153"/>
              <a:ext cx="1008000" cy="1008000"/>
            </a:xfrm>
            <a:prstGeom prst="rect">
              <a:avLst/>
            </a:prstGeom>
          </p:spPr>
        </p:pic>
      </p:grpSp>
      <p:sp>
        <p:nvSpPr>
          <p:cNvPr id="3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95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white">
          <a:xfrm>
            <a:off x="3913925" y="240030"/>
            <a:ext cx="745717" cy="460741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2400">
                <a:solidFill>
                  <a:srgbClr val="D6E9F2"/>
                </a:solidFill>
                <a:latin typeface="나눔스퀘어라운드 ExtraBold"/>
                <a:ea typeface="나눔스퀘어라운드 ExtraBold"/>
              </a:rPr>
              <a:t>상담</a:t>
            </a:r>
          </a:p>
        </p:txBody>
      </p:sp>
      <p:sp>
        <p:nvSpPr>
          <p:cNvPr id="34" name="타원 33"/>
          <p:cNvSpPr/>
          <p:nvPr/>
        </p:nvSpPr>
        <p:spPr>
          <a:xfrm>
            <a:off x="3672189" y="331227"/>
            <a:ext cx="277425" cy="277425"/>
          </a:xfrm>
          <a:prstGeom prst="ellipse">
            <a:avLst/>
          </a:prstGeom>
          <a:solidFill>
            <a:srgbClr val="73B2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 lang="ko-KR" altLang="en-US"/>
            </a:pPr>
            <a:r>
              <a:rPr lang="en-US" altLang="ko-KR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2</a:t>
            </a:r>
            <a:endParaRPr lang="ko-KR" altLang="en-US">
              <a:solidFill>
                <a:schemeClr val="bg1"/>
              </a:solidFill>
              <a:latin typeface="나눔스퀘어라운드 ExtraBold"/>
              <a:ea typeface="나눔스퀘어라운드 Extra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8" name="그룹 7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사각형: 둥근 위쪽 모서리 12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A85A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27426" y="240030"/>
                <a:ext cx="19263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사건 처리절차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03324" y="192279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A85A56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7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99060" y="363855"/>
                <a:ext cx="2335402" cy="42485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발생 시 </a:t>
                </a:r>
              </a:p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처리절차</a:t>
                </a: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3672189" y="239106"/>
              <a:ext cx="987453" cy="461665"/>
              <a:chOff x="3672189" y="239106"/>
              <a:chExt cx="987453" cy="461665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white">
              <a:xfrm>
                <a:off x="3913925" y="240030"/>
                <a:ext cx="745717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rgbClr val="D6E9F2"/>
                    </a:solidFill>
                    <a:latin typeface="나눔스퀘어라운드 ExtraBold"/>
                    <a:ea typeface="나눔스퀘어라운드 ExtraBold"/>
                  </a:rPr>
                  <a:t>상담</a:t>
                </a:r>
              </a:p>
            </p:txBody>
          </p:sp>
          <p:sp>
            <p:nvSpPr>
              <p:cNvPr id="11" name="타원 10"/>
              <p:cNvSpPr/>
              <p:nvPr/>
            </p:nvSpPr>
            <p:spPr>
              <a:xfrm>
                <a:off x="3672189" y="331227"/>
                <a:ext cx="277425" cy="277425"/>
              </a:xfrm>
              <a:prstGeom prst="ellipse">
                <a:avLst/>
              </a:prstGeom>
              <a:solidFill>
                <a:srgbClr val="73B2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2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28" name="사각형: 둥근 모서리 27"/>
          <p:cNvSpPr/>
          <p:nvPr/>
        </p:nvSpPr>
        <p:spPr>
          <a:xfrm>
            <a:off x="550316" y="1717131"/>
            <a:ext cx="2984594" cy="1818337"/>
          </a:xfrm>
          <a:prstGeom prst="roundRect">
            <a:avLst>
              <a:gd name="adj" fmla="val 10208"/>
            </a:avLst>
          </a:prstGeom>
          <a:solidFill>
            <a:srgbClr val="73B2D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9" name="사각형: 둥근 한쪽 모서리 28"/>
          <p:cNvSpPr/>
          <p:nvPr/>
        </p:nvSpPr>
        <p:spPr>
          <a:xfrm>
            <a:off x="626877" y="1662882"/>
            <a:ext cx="3012433" cy="487863"/>
          </a:xfrm>
          <a:prstGeom prst="round1Rect">
            <a:avLst>
              <a:gd name="adj" fmla="val 50000"/>
            </a:avLst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32000"/>
              </a:spcAft>
              <a:defRPr lang="ko-KR" altLang="en-US"/>
            </a:pPr>
            <a:r>
              <a:rPr lang="ko-KR" altLang="en-US" sz="2000" b="1">
                <a:solidFill>
                  <a:schemeClr val="bg1"/>
                </a:solidFill>
                <a:latin typeface="나눔바른고딕"/>
                <a:ea typeface="나눔바른고딕"/>
                <a:cs typeface="함초롬돋움"/>
              </a:rPr>
              <a:t>상담과정 시 확인사항</a:t>
            </a:r>
          </a:p>
        </p:txBody>
      </p:sp>
      <p:sp>
        <p:nvSpPr>
          <p:cNvPr id="30" name="모서리가 둥근 직사각형 119"/>
          <p:cNvSpPr/>
          <p:nvPr/>
        </p:nvSpPr>
        <p:spPr>
          <a:xfrm>
            <a:off x="554564" y="2207196"/>
            <a:ext cx="8039120" cy="37891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73B2D1"/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/>
          <a:lstStyle/>
          <a:p>
            <a:pPr algn="ctr">
              <a:lnSpc>
                <a:spcPct val="120000"/>
              </a:lnSpc>
              <a:defRPr lang="ko-KR" altLang="en-US"/>
            </a:pPr>
            <a:endParaRPr lang="ko-KR" altLang="en-US" sz="1600">
              <a:solidFill>
                <a:srgbClr val="000000"/>
              </a:solidFill>
              <a:latin typeface="12롯데마트드림Medium"/>
              <a:ea typeface="12롯데마트드림Medium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white">
          <a:xfrm>
            <a:off x="1085153" y="2379378"/>
            <a:ext cx="5024425" cy="33527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spcAft>
                <a:spcPts val="2400"/>
              </a:spcAft>
              <a:defRPr lang="ko-KR" altLang="en-US"/>
            </a:pP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신고인</a:t>
            </a:r>
            <a:r>
              <a:rPr lang="en-US" altLang="ko-KR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·</a:t>
            </a: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</a:t>
            </a:r>
            <a:r>
              <a:rPr lang="en-US" altLang="ko-KR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행위자 인적사항 및 당사자 간 관계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2400"/>
              </a:spcAft>
              <a:defRPr lang="ko-KR" altLang="en-US"/>
            </a:pP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신고인 또는 피해자 진술에 따른 피해 상황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2400"/>
              </a:spcAft>
              <a:defRPr lang="ko-KR" altLang="en-US"/>
            </a:pP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피해자가 문제해결을 위해 요구하는 내용</a:t>
            </a: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ts val="2400"/>
              </a:spcAft>
              <a:defRPr lang="ko-KR" altLang="en-US"/>
            </a:pP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해결과정에서 우려되는 상황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2400"/>
              </a:spcAft>
              <a:defRPr lang="ko-KR" altLang="en-US"/>
            </a:pPr>
            <a:r>
              <a:rPr lang="ko-KR" altLang="en-US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직접증거 및 정황증거에 관한 정보</a:t>
            </a:r>
            <a:br>
              <a:rPr lang="en-US" altLang="ko-KR" sz="18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</a:b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(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목격자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이메일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녹음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메신저 대화내용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일기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, </a:t>
            </a:r>
            <a:r>
              <a:rPr lang="ko-KR" altLang="en-US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치료기록 등</a:t>
            </a:r>
            <a:r>
              <a:rPr lang="en-US" altLang="ko-KR" sz="160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)</a:t>
            </a:r>
          </a:p>
        </p:txBody>
      </p:sp>
      <p:sp>
        <p:nvSpPr>
          <p:cNvPr id="20" name="Freeform 45"/>
          <p:cNvSpPr>
            <a:spLocks noChangeAspect="1" noEditPoints="1"/>
          </p:cNvSpPr>
          <p:nvPr/>
        </p:nvSpPr>
        <p:spPr>
          <a:xfrm>
            <a:off x="860282" y="2527077"/>
            <a:ext cx="216000" cy="216000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73B2D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1" name="Freeform 45"/>
          <p:cNvSpPr>
            <a:spLocks noChangeAspect="1" noEditPoints="1"/>
          </p:cNvSpPr>
          <p:nvPr/>
        </p:nvSpPr>
        <p:spPr>
          <a:xfrm>
            <a:off x="860282" y="3181971"/>
            <a:ext cx="216000" cy="216000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73B2D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2" name="Freeform 45"/>
          <p:cNvSpPr>
            <a:spLocks noChangeAspect="1" noEditPoints="1"/>
          </p:cNvSpPr>
          <p:nvPr/>
        </p:nvSpPr>
        <p:spPr>
          <a:xfrm>
            <a:off x="860282" y="4488161"/>
            <a:ext cx="216000" cy="216000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73B2D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3" name="Freeform 45"/>
          <p:cNvSpPr>
            <a:spLocks noChangeAspect="1" noEditPoints="1"/>
          </p:cNvSpPr>
          <p:nvPr/>
        </p:nvSpPr>
        <p:spPr>
          <a:xfrm>
            <a:off x="860282" y="3839863"/>
            <a:ext cx="216000" cy="216000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73B2D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24" name="Freeform 45"/>
          <p:cNvSpPr>
            <a:spLocks noChangeAspect="1" noEditPoints="1"/>
          </p:cNvSpPr>
          <p:nvPr/>
        </p:nvSpPr>
        <p:spPr>
          <a:xfrm>
            <a:off x="860282" y="5129377"/>
            <a:ext cx="216000" cy="216000"/>
          </a:xfrm>
          <a:custGeom>
            <a:avLst/>
            <a:gdLst>
              <a:gd name="T0" fmla="*/ 2432 w 3248"/>
              <a:gd name="T1" fmla="*/ 922 h 3240"/>
              <a:gd name="T2" fmla="*/ 2344 w 3248"/>
              <a:gd name="T3" fmla="*/ 965 h 3240"/>
              <a:gd name="T4" fmla="*/ 1413 w 3248"/>
              <a:gd name="T5" fmla="*/ 1891 h 3240"/>
              <a:gd name="T6" fmla="*/ 1364 w 3248"/>
              <a:gd name="T7" fmla="*/ 1897 h 3240"/>
              <a:gd name="T8" fmla="*/ 1005 w 3248"/>
              <a:gd name="T9" fmla="*/ 1550 h 3240"/>
              <a:gd name="T10" fmla="*/ 924 w 3248"/>
              <a:gd name="T11" fmla="*/ 1495 h 3240"/>
              <a:gd name="T12" fmla="*/ 827 w 3248"/>
              <a:gd name="T13" fmla="*/ 1476 h 3240"/>
              <a:gd name="T14" fmla="*/ 731 w 3248"/>
              <a:gd name="T15" fmla="*/ 1495 h 3240"/>
              <a:gd name="T16" fmla="*/ 649 w 3248"/>
              <a:gd name="T17" fmla="*/ 1550 h 3240"/>
              <a:gd name="T18" fmla="*/ 590 w 3248"/>
              <a:gd name="T19" fmla="*/ 1642 h 3240"/>
              <a:gd name="T20" fmla="*/ 575 w 3248"/>
              <a:gd name="T21" fmla="*/ 1747 h 3240"/>
              <a:gd name="T22" fmla="*/ 604 w 3248"/>
              <a:gd name="T23" fmla="*/ 1848 h 3240"/>
              <a:gd name="T24" fmla="*/ 1202 w 3248"/>
              <a:gd name="T25" fmla="*/ 2461 h 3240"/>
              <a:gd name="T26" fmla="*/ 1284 w 3248"/>
              <a:gd name="T27" fmla="*/ 2516 h 3240"/>
              <a:gd name="T28" fmla="*/ 1380 w 3248"/>
              <a:gd name="T29" fmla="*/ 2535 h 3240"/>
              <a:gd name="T30" fmla="*/ 1477 w 3248"/>
              <a:gd name="T31" fmla="*/ 2516 h 3240"/>
              <a:gd name="T32" fmla="*/ 1560 w 3248"/>
              <a:gd name="T33" fmla="*/ 2461 h 3240"/>
              <a:gd name="T34" fmla="*/ 2720 w 3248"/>
              <a:gd name="T35" fmla="*/ 1285 h 3240"/>
              <a:gd name="T36" fmla="*/ 2749 w 3248"/>
              <a:gd name="T37" fmla="*/ 1183 h 3240"/>
              <a:gd name="T38" fmla="*/ 2735 w 3248"/>
              <a:gd name="T39" fmla="*/ 1079 h 3240"/>
              <a:gd name="T40" fmla="*/ 2676 w 3248"/>
              <a:gd name="T41" fmla="*/ 986 h 3240"/>
              <a:gd name="T42" fmla="*/ 2594 w 3248"/>
              <a:gd name="T43" fmla="*/ 932 h 3240"/>
              <a:gd name="T44" fmla="*/ 2498 w 3248"/>
              <a:gd name="T45" fmla="*/ 912 h 3240"/>
              <a:gd name="T46" fmla="*/ 2717 w 3248"/>
              <a:gd name="T47" fmla="*/ 3 h 3240"/>
              <a:gd name="T48" fmla="*/ 2886 w 3248"/>
              <a:gd name="T49" fmla="*/ 47 h 3240"/>
              <a:gd name="T50" fmla="*/ 3032 w 3248"/>
              <a:gd name="T51" fmla="*/ 136 h 3240"/>
              <a:gd name="T52" fmla="*/ 3147 w 3248"/>
              <a:gd name="T53" fmla="*/ 262 h 3240"/>
              <a:gd name="T54" fmla="*/ 3221 w 3248"/>
              <a:gd name="T55" fmla="*/ 416 h 3240"/>
              <a:gd name="T56" fmla="*/ 3248 w 3248"/>
              <a:gd name="T57" fmla="*/ 592 h 3240"/>
              <a:gd name="T58" fmla="*/ 3236 w 3248"/>
              <a:gd name="T59" fmla="*/ 2767 h 3240"/>
              <a:gd name="T60" fmla="*/ 3176 w 3248"/>
              <a:gd name="T61" fmla="*/ 2931 h 3240"/>
              <a:gd name="T62" fmla="*/ 3075 w 3248"/>
              <a:gd name="T63" fmla="*/ 3066 h 3240"/>
              <a:gd name="T64" fmla="*/ 2938 w 3248"/>
              <a:gd name="T65" fmla="*/ 3169 h 3240"/>
              <a:gd name="T66" fmla="*/ 2776 w 3248"/>
              <a:gd name="T67" fmla="*/ 3228 h 3240"/>
              <a:gd name="T68" fmla="*/ 592 w 3248"/>
              <a:gd name="T69" fmla="*/ 3240 h 3240"/>
              <a:gd name="T70" fmla="*/ 415 w 3248"/>
              <a:gd name="T71" fmla="*/ 3213 h 3240"/>
              <a:gd name="T72" fmla="*/ 261 w 3248"/>
              <a:gd name="T73" fmla="*/ 3139 h 3240"/>
              <a:gd name="T74" fmla="*/ 136 w 3248"/>
              <a:gd name="T75" fmla="*/ 3025 h 3240"/>
              <a:gd name="T76" fmla="*/ 47 w 3248"/>
              <a:gd name="T77" fmla="*/ 2879 h 3240"/>
              <a:gd name="T78" fmla="*/ 3 w 3248"/>
              <a:gd name="T79" fmla="*/ 2709 h 3240"/>
              <a:gd name="T80" fmla="*/ 3 w 3248"/>
              <a:gd name="T81" fmla="*/ 531 h 3240"/>
              <a:gd name="T82" fmla="*/ 47 w 3248"/>
              <a:gd name="T83" fmla="*/ 362 h 3240"/>
              <a:gd name="T84" fmla="*/ 136 w 3248"/>
              <a:gd name="T85" fmla="*/ 216 h 3240"/>
              <a:gd name="T86" fmla="*/ 261 w 3248"/>
              <a:gd name="T87" fmla="*/ 102 h 3240"/>
              <a:gd name="T88" fmla="*/ 415 w 3248"/>
              <a:gd name="T89" fmla="*/ 28 h 3240"/>
              <a:gd name="T90" fmla="*/ 592 w 3248"/>
              <a:gd name="T91" fmla="*/ 0 h 3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248" h="3240">
                <a:moveTo>
                  <a:pt x="2498" y="912"/>
                </a:moveTo>
                <a:lnTo>
                  <a:pt x="2465" y="915"/>
                </a:lnTo>
                <a:lnTo>
                  <a:pt x="2432" y="922"/>
                </a:lnTo>
                <a:lnTo>
                  <a:pt x="2401" y="932"/>
                </a:lnTo>
                <a:lnTo>
                  <a:pt x="2371" y="946"/>
                </a:lnTo>
                <a:lnTo>
                  <a:pt x="2344" y="965"/>
                </a:lnTo>
                <a:lnTo>
                  <a:pt x="2319" y="986"/>
                </a:lnTo>
                <a:lnTo>
                  <a:pt x="1426" y="1881"/>
                </a:lnTo>
                <a:lnTo>
                  <a:pt x="1413" y="1891"/>
                </a:lnTo>
                <a:lnTo>
                  <a:pt x="1397" y="1897"/>
                </a:lnTo>
                <a:lnTo>
                  <a:pt x="1380" y="1899"/>
                </a:lnTo>
                <a:lnTo>
                  <a:pt x="1364" y="1897"/>
                </a:lnTo>
                <a:lnTo>
                  <a:pt x="1349" y="1891"/>
                </a:lnTo>
                <a:lnTo>
                  <a:pt x="1336" y="1881"/>
                </a:lnTo>
                <a:lnTo>
                  <a:pt x="1005" y="1550"/>
                </a:lnTo>
                <a:lnTo>
                  <a:pt x="981" y="1528"/>
                </a:lnTo>
                <a:lnTo>
                  <a:pt x="954" y="1510"/>
                </a:lnTo>
                <a:lnTo>
                  <a:pt x="924" y="1495"/>
                </a:lnTo>
                <a:lnTo>
                  <a:pt x="893" y="1485"/>
                </a:lnTo>
                <a:lnTo>
                  <a:pt x="860" y="1478"/>
                </a:lnTo>
                <a:lnTo>
                  <a:pt x="827" y="1476"/>
                </a:lnTo>
                <a:lnTo>
                  <a:pt x="794" y="1478"/>
                </a:lnTo>
                <a:lnTo>
                  <a:pt x="762" y="1485"/>
                </a:lnTo>
                <a:lnTo>
                  <a:pt x="731" y="1495"/>
                </a:lnTo>
                <a:lnTo>
                  <a:pt x="701" y="1510"/>
                </a:lnTo>
                <a:lnTo>
                  <a:pt x="674" y="1528"/>
                </a:lnTo>
                <a:lnTo>
                  <a:pt x="649" y="1550"/>
                </a:lnTo>
                <a:lnTo>
                  <a:pt x="624" y="1578"/>
                </a:lnTo>
                <a:lnTo>
                  <a:pt x="604" y="1609"/>
                </a:lnTo>
                <a:lnTo>
                  <a:pt x="590" y="1642"/>
                </a:lnTo>
                <a:lnTo>
                  <a:pt x="580" y="1677"/>
                </a:lnTo>
                <a:lnTo>
                  <a:pt x="575" y="1711"/>
                </a:lnTo>
                <a:lnTo>
                  <a:pt x="575" y="1747"/>
                </a:lnTo>
                <a:lnTo>
                  <a:pt x="580" y="1781"/>
                </a:lnTo>
                <a:lnTo>
                  <a:pt x="590" y="1816"/>
                </a:lnTo>
                <a:lnTo>
                  <a:pt x="604" y="1848"/>
                </a:lnTo>
                <a:lnTo>
                  <a:pt x="624" y="1880"/>
                </a:lnTo>
                <a:lnTo>
                  <a:pt x="649" y="1908"/>
                </a:lnTo>
                <a:lnTo>
                  <a:pt x="1202" y="2461"/>
                </a:lnTo>
                <a:lnTo>
                  <a:pt x="1227" y="2484"/>
                </a:lnTo>
                <a:lnTo>
                  <a:pt x="1255" y="2502"/>
                </a:lnTo>
                <a:lnTo>
                  <a:pt x="1284" y="2516"/>
                </a:lnTo>
                <a:lnTo>
                  <a:pt x="1315" y="2527"/>
                </a:lnTo>
                <a:lnTo>
                  <a:pt x="1348" y="2533"/>
                </a:lnTo>
                <a:lnTo>
                  <a:pt x="1380" y="2535"/>
                </a:lnTo>
                <a:lnTo>
                  <a:pt x="1414" y="2533"/>
                </a:lnTo>
                <a:lnTo>
                  <a:pt x="1446" y="2527"/>
                </a:lnTo>
                <a:lnTo>
                  <a:pt x="1477" y="2516"/>
                </a:lnTo>
                <a:lnTo>
                  <a:pt x="1507" y="2502"/>
                </a:lnTo>
                <a:lnTo>
                  <a:pt x="1534" y="2484"/>
                </a:lnTo>
                <a:lnTo>
                  <a:pt x="1560" y="2461"/>
                </a:lnTo>
                <a:lnTo>
                  <a:pt x="2676" y="1344"/>
                </a:lnTo>
                <a:lnTo>
                  <a:pt x="2701" y="1316"/>
                </a:lnTo>
                <a:lnTo>
                  <a:pt x="2720" y="1285"/>
                </a:lnTo>
                <a:lnTo>
                  <a:pt x="2735" y="1252"/>
                </a:lnTo>
                <a:lnTo>
                  <a:pt x="2745" y="1218"/>
                </a:lnTo>
                <a:lnTo>
                  <a:pt x="2749" y="1183"/>
                </a:lnTo>
                <a:lnTo>
                  <a:pt x="2749" y="1148"/>
                </a:lnTo>
                <a:lnTo>
                  <a:pt x="2745" y="1113"/>
                </a:lnTo>
                <a:lnTo>
                  <a:pt x="2735" y="1079"/>
                </a:lnTo>
                <a:lnTo>
                  <a:pt x="2720" y="1046"/>
                </a:lnTo>
                <a:lnTo>
                  <a:pt x="2701" y="1015"/>
                </a:lnTo>
                <a:lnTo>
                  <a:pt x="2676" y="986"/>
                </a:lnTo>
                <a:lnTo>
                  <a:pt x="2651" y="965"/>
                </a:lnTo>
                <a:lnTo>
                  <a:pt x="2624" y="947"/>
                </a:lnTo>
                <a:lnTo>
                  <a:pt x="2594" y="932"/>
                </a:lnTo>
                <a:lnTo>
                  <a:pt x="2563" y="922"/>
                </a:lnTo>
                <a:lnTo>
                  <a:pt x="2530" y="915"/>
                </a:lnTo>
                <a:lnTo>
                  <a:pt x="2498" y="912"/>
                </a:lnTo>
                <a:close/>
                <a:moveTo>
                  <a:pt x="592" y="0"/>
                </a:moveTo>
                <a:lnTo>
                  <a:pt x="2656" y="0"/>
                </a:lnTo>
                <a:lnTo>
                  <a:pt x="2717" y="3"/>
                </a:lnTo>
                <a:lnTo>
                  <a:pt x="2776" y="12"/>
                </a:lnTo>
                <a:lnTo>
                  <a:pt x="2832" y="28"/>
                </a:lnTo>
                <a:lnTo>
                  <a:pt x="2886" y="47"/>
                </a:lnTo>
                <a:lnTo>
                  <a:pt x="2938" y="72"/>
                </a:lnTo>
                <a:lnTo>
                  <a:pt x="2987" y="102"/>
                </a:lnTo>
                <a:lnTo>
                  <a:pt x="3032" y="136"/>
                </a:lnTo>
                <a:lnTo>
                  <a:pt x="3075" y="174"/>
                </a:lnTo>
                <a:lnTo>
                  <a:pt x="3113" y="216"/>
                </a:lnTo>
                <a:lnTo>
                  <a:pt x="3147" y="262"/>
                </a:lnTo>
                <a:lnTo>
                  <a:pt x="3176" y="310"/>
                </a:lnTo>
                <a:lnTo>
                  <a:pt x="3201" y="362"/>
                </a:lnTo>
                <a:lnTo>
                  <a:pt x="3221" y="416"/>
                </a:lnTo>
                <a:lnTo>
                  <a:pt x="3236" y="473"/>
                </a:lnTo>
                <a:lnTo>
                  <a:pt x="3245" y="531"/>
                </a:lnTo>
                <a:lnTo>
                  <a:pt x="3248" y="592"/>
                </a:lnTo>
                <a:lnTo>
                  <a:pt x="3248" y="2649"/>
                </a:lnTo>
                <a:lnTo>
                  <a:pt x="3245" y="2709"/>
                </a:lnTo>
                <a:lnTo>
                  <a:pt x="3236" y="2767"/>
                </a:lnTo>
                <a:lnTo>
                  <a:pt x="3221" y="2824"/>
                </a:lnTo>
                <a:lnTo>
                  <a:pt x="3201" y="2879"/>
                </a:lnTo>
                <a:lnTo>
                  <a:pt x="3176" y="2931"/>
                </a:lnTo>
                <a:lnTo>
                  <a:pt x="3147" y="2979"/>
                </a:lnTo>
                <a:lnTo>
                  <a:pt x="3113" y="3025"/>
                </a:lnTo>
                <a:lnTo>
                  <a:pt x="3075" y="3066"/>
                </a:lnTo>
                <a:lnTo>
                  <a:pt x="3032" y="3105"/>
                </a:lnTo>
                <a:lnTo>
                  <a:pt x="2987" y="3139"/>
                </a:lnTo>
                <a:lnTo>
                  <a:pt x="2938" y="3169"/>
                </a:lnTo>
                <a:lnTo>
                  <a:pt x="2886" y="3193"/>
                </a:lnTo>
                <a:lnTo>
                  <a:pt x="2832" y="3213"/>
                </a:lnTo>
                <a:lnTo>
                  <a:pt x="2776" y="3228"/>
                </a:lnTo>
                <a:lnTo>
                  <a:pt x="2717" y="3237"/>
                </a:lnTo>
                <a:lnTo>
                  <a:pt x="2656" y="3240"/>
                </a:lnTo>
                <a:lnTo>
                  <a:pt x="592" y="3240"/>
                </a:lnTo>
                <a:lnTo>
                  <a:pt x="531" y="3237"/>
                </a:lnTo>
                <a:lnTo>
                  <a:pt x="472" y="3228"/>
                </a:lnTo>
                <a:lnTo>
                  <a:pt x="415" y="3213"/>
                </a:lnTo>
                <a:lnTo>
                  <a:pt x="362" y="3193"/>
                </a:lnTo>
                <a:lnTo>
                  <a:pt x="310" y="3169"/>
                </a:lnTo>
                <a:lnTo>
                  <a:pt x="261" y="3139"/>
                </a:lnTo>
                <a:lnTo>
                  <a:pt x="216" y="3105"/>
                </a:lnTo>
                <a:lnTo>
                  <a:pt x="173" y="3066"/>
                </a:lnTo>
                <a:lnTo>
                  <a:pt x="136" y="3025"/>
                </a:lnTo>
                <a:lnTo>
                  <a:pt x="101" y="2979"/>
                </a:lnTo>
                <a:lnTo>
                  <a:pt x="72" y="2931"/>
                </a:lnTo>
                <a:lnTo>
                  <a:pt x="47" y="2879"/>
                </a:lnTo>
                <a:lnTo>
                  <a:pt x="27" y="2824"/>
                </a:lnTo>
                <a:lnTo>
                  <a:pt x="12" y="2767"/>
                </a:lnTo>
                <a:lnTo>
                  <a:pt x="3" y="2709"/>
                </a:lnTo>
                <a:lnTo>
                  <a:pt x="0" y="2649"/>
                </a:lnTo>
                <a:lnTo>
                  <a:pt x="0" y="592"/>
                </a:lnTo>
                <a:lnTo>
                  <a:pt x="3" y="531"/>
                </a:lnTo>
                <a:lnTo>
                  <a:pt x="12" y="473"/>
                </a:lnTo>
                <a:lnTo>
                  <a:pt x="27" y="416"/>
                </a:lnTo>
                <a:lnTo>
                  <a:pt x="47" y="362"/>
                </a:lnTo>
                <a:lnTo>
                  <a:pt x="72" y="310"/>
                </a:lnTo>
                <a:lnTo>
                  <a:pt x="101" y="262"/>
                </a:lnTo>
                <a:lnTo>
                  <a:pt x="136" y="216"/>
                </a:lnTo>
                <a:lnTo>
                  <a:pt x="173" y="174"/>
                </a:lnTo>
                <a:lnTo>
                  <a:pt x="216" y="136"/>
                </a:lnTo>
                <a:lnTo>
                  <a:pt x="261" y="102"/>
                </a:lnTo>
                <a:lnTo>
                  <a:pt x="310" y="72"/>
                </a:lnTo>
                <a:lnTo>
                  <a:pt x="362" y="47"/>
                </a:lnTo>
                <a:lnTo>
                  <a:pt x="415" y="28"/>
                </a:lnTo>
                <a:lnTo>
                  <a:pt x="472" y="12"/>
                </a:lnTo>
                <a:lnTo>
                  <a:pt x="531" y="3"/>
                </a:lnTo>
                <a:lnTo>
                  <a:pt x="592" y="0"/>
                </a:lnTo>
                <a:close/>
              </a:path>
            </a:pathLst>
          </a:custGeom>
          <a:solidFill>
            <a:srgbClr val="73B2D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lvl="0">
              <a:defRPr lang="ko-KR" altLang="en-US"/>
            </a:pPr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414673" y="2957720"/>
            <a:ext cx="1673744" cy="2762945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96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/>
          <p:cNvSpPr/>
          <p:nvPr/>
        </p:nvSpPr>
        <p:spPr>
          <a:xfrm>
            <a:off x="436227" y="1339443"/>
            <a:ext cx="8221210" cy="5156003"/>
          </a:xfrm>
          <a:prstGeom prst="roundRect">
            <a:avLst>
              <a:gd name="adj" fmla="val 39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" name="직사각형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B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white">
          <a:xfrm>
            <a:off x="2351765" y="363855"/>
            <a:ext cx="4797700" cy="58347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lvl="0">
              <a:defRPr lang="ko-KR" altLang="en-US"/>
            </a:pPr>
            <a:r>
              <a:rPr lang="ko-KR" altLang="en-US" sz="3200">
                <a:solidFill>
                  <a:schemeClr val="bg1"/>
                </a:solidFill>
                <a:latin typeface="나눔스퀘어라운드 ExtraBold"/>
                <a:ea typeface="나눔스퀘어라운드 ExtraBold"/>
              </a:rPr>
              <a:t>피해자 상담 시 이것만은 꼭!</a:t>
            </a:r>
          </a:p>
        </p:txBody>
      </p:sp>
      <p:pic>
        <p:nvPicPr>
          <p:cNvPr id="42" name="그림 41" descr="운송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92539" y="260267"/>
            <a:ext cx="659226" cy="659226"/>
          </a:xfrm>
          <a:prstGeom prst="rect">
            <a:avLst/>
          </a:prstGeom>
        </p:spPr>
      </p:pic>
      <p:sp>
        <p:nvSpPr>
          <p:cNvPr id="2" name="사각형: 둥근 모서리 1"/>
          <p:cNvSpPr/>
          <p:nvPr/>
        </p:nvSpPr>
        <p:spPr>
          <a:xfrm>
            <a:off x="511728" y="1179761"/>
            <a:ext cx="8120544" cy="5215018"/>
          </a:xfrm>
          <a:prstGeom prst="roundRect">
            <a:avLst>
              <a:gd name="adj" fmla="val 2577"/>
            </a:avLst>
          </a:prstGeom>
          <a:solidFill>
            <a:schemeClr val="bg1"/>
          </a:solidFill>
          <a:ln>
            <a:noFill/>
          </a:ln>
          <a:effectLst>
            <a:outerShdw blurRad="76200" dist="76200" dir="2700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724166" y="3436699"/>
            <a:ext cx="7703890" cy="1053008"/>
            <a:chOff x="802547" y="3532498"/>
            <a:chExt cx="7703890" cy="1053008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white">
            <a:xfrm>
              <a:off x="1197833" y="3532498"/>
              <a:ext cx="7308603" cy="4190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800" b="1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피해 정도는 충분히 시간을 들여 파악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253219" y="3906346"/>
              <a:ext cx="7253218" cy="679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피해가 심각하여 심리상담</a:t>
              </a:r>
              <a:r>
                <a:rPr lang="en-US" altLang="ko-KR" sz="1600" dirty="0"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의료지원</a:t>
              </a:r>
              <a:r>
                <a:rPr lang="en-US" altLang="ko-KR" sz="1600" dirty="0"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법적지원 등을 고려하거나</a:t>
              </a:r>
              <a:r>
                <a:rPr lang="en-US" altLang="ko-KR" sz="1600" dirty="0">
                  <a:latin typeface="나눔바른고딕"/>
                  <a:ea typeface="나눔바른고딕"/>
                  <a:cs typeface="함초롬돋움"/>
                </a:rPr>
                <a:t>,</a:t>
              </a: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 </a:t>
              </a:r>
              <a:endParaRPr lang="en-US" altLang="ko-KR" sz="1600" dirty="0"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행위자를 조치할 때 피해자의 피해 정도가 중요한 참고자료가 될 수 있음</a:t>
              </a:r>
            </a:p>
          </p:txBody>
        </p:sp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02547" y="3590887"/>
              <a:ext cx="397730" cy="294104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724166" y="4670119"/>
            <a:ext cx="7401887" cy="730869"/>
            <a:chOff x="802547" y="4765918"/>
            <a:chExt cx="7401887" cy="730869"/>
          </a:xfrm>
        </p:grpSpPr>
        <p:sp>
          <p:nvSpPr>
            <p:cNvPr id="26" name="Rectangle 7"/>
            <p:cNvSpPr>
              <a:spLocks noChangeArrowheads="1"/>
            </p:cNvSpPr>
            <p:nvPr/>
          </p:nvSpPr>
          <p:spPr bwMode="white">
            <a:xfrm>
              <a:off x="1197833" y="4765918"/>
              <a:ext cx="5228134" cy="4238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800" b="1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사건 해결을 위한 법제도</a:t>
              </a:r>
              <a:r>
                <a:rPr lang="en-US" altLang="ko-KR" sz="1800" b="1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800" b="1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사내 제도</a:t>
              </a:r>
              <a:r>
                <a:rPr lang="en-US" altLang="ko-KR" sz="1800" b="1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·</a:t>
              </a:r>
              <a:r>
                <a:rPr lang="ko-KR" altLang="en-US" sz="1800" b="1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절차 정보를 제공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1258320" y="5139766"/>
              <a:ext cx="6946114" cy="357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피해자에게 문제해결 방식에 대해 다양한 선택지를 제공</a:t>
              </a:r>
              <a:r>
                <a:rPr lang="en-US" altLang="ko-KR" sz="1600" dirty="0"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만족할 방법을 택하게 함</a:t>
              </a:r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02547" y="4824307"/>
              <a:ext cx="397730" cy="294104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724166" y="5632696"/>
            <a:ext cx="6898547" cy="410882"/>
            <a:chOff x="802547" y="5728495"/>
            <a:chExt cx="6898547" cy="410882"/>
          </a:xfrm>
        </p:grpSpPr>
        <p:sp>
          <p:nvSpPr>
            <p:cNvPr id="28" name="Rectangle 7"/>
            <p:cNvSpPr>
              <a:spLocks noChangeArrowheads="1"/>
            </p:cNvSpPr>
            <p:nvPr/>
          </p:nvSpPr>
          <p:spPr bwMode="white">
            <a:xfrm>
              <a:off x="1197833" y="5728495"/>
              <a:ext cx="6503261" cy="4232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800" b="1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피해자 요청사항을 정확히 파악</a:t>
              </a:r>
              <a:r>
                <a:rPr lang="en-US" altLang="ko-KR" sz="1800" b="1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, </a:t>
              </a:r>
              <a:r>
                <a:rPr lang="ko-KR" altLang="en-US" sz="1800" b="1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그에 맞는 절차로 진행하여 상담 종결</a:t>
              </a:r>
            </a:p>
          </p:txBody>
        </p:sp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02547" y="5755532"/>
              <a:ext cx="397730" cy="294104"/>
            </a:xfrm>
            <a:prstGeom prst="rect">
              <a:avLst/>
            </a:prstGeom>
          </p:spPr>
        </p:pic>
      </p:grpSp>
      <p:grpSp>
        <p:nvGrpSpPr>
          <p:cNvPr id="5" name="그룹 4"/>
          <p:cNvGrpSpPr/>
          <p:nvPr/>
        </p:nvGrpSpPr>
        <p:grpSpPr>
          <a:xfrm>
            <a:off x="724166" y="1492315"/>
            <a:ext cx="7598748" cy="1783465"/>
            <a:chOff x="802547" y="1588114"/>
            <a:chExt cx="7598748" cy="1783465"/>
          </a:xfrm>
        </p:grpSpPr>
        <p:sp>
          <p:nvSpPr>
            <p:cNvPr id="19" name="Rectangle 7"/>
            <p:cNvSpPr>
              <a:spLocks noChangeArrowheads="1"/>
            </p:cNvSpPr>
            <p:nvPr/>
          </p:nvSpPr>
          <p:spPr bwMode="white">
            <a:xfrm>
              <a:off x="1197833" y="1588114"/>
              <a:ext cx="7203462" cy="42030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spcAft>
                  <a:spcPts val="400"/>
                </a:spcAft>
                <a:defRPr lang="ko-KR" altLang="en-US"/>
              </a:pPr>
              <a:r>
                <a:rPr lang="ko-KR" altLang="en-US" sz="1800" b="1" dirty="0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가장 중요한 것은 피해자의 이야기를 경청하는 것</a:t>
              </a:r>
              <a:r>
                <a:rPr lang="en-US" altLang="ko-KR" sz="1800" b="1" dirty="0">
                  <a:solidFill>
                    <a:srgbClr val="864946"/>
                  </a:solidFill>
                  <a:latin typeface="나눔바른고딕"/>
                  <a:ea typeface="나눔바른고딕"/>
                  <a:cs typeface="함초롬돋움"/>
                </a:rPr>
                <a:t>!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1156358" y="1961962"/>
              <a:ext cx="6059452" cy="1409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상담자는 사건조사 담당이 아니므로 피해자 진술이 맥락이 맞지 않거나</a:t>
              </a:r>
              <a:endParaRPr lang="en-US" altLang="ko-KR" sz="1600" dirty="0"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    육하원칙에  따르지 않아도 피해자 입장에서 진술하도록 배려</a:t>
              </a:r>
              <a:endParaRPr lang="en-US" altLang="ko-KR" sz="1600" dirty="0"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endParaRPr lang="ko-KR" altLang="en-US" sz="600" dirty="0"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en-US" altLang="ko-KR" sz="1600" dirty="0">
                  <a:solidFill>
                    <a:srgbClr val="000000"/>
                  </a:solidFill>
                  <a:latin typeface="맑은 고딕" panose="020B0503020000020004" pitchFamily="50" charset="-127"/>
                  <a:cs typeface="함초롬돋움"/>
                </a:rPr>
                <a:t>ㆍ</a:t>
              </a: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피해자의 고통, 부정적인 감정에 대해 충분한 시간을 들여 경청하되,</a:t>
              </a:r>
              <a:endParaRPr lang="en-US" altLang="ko-KR" sz="1600" dirty="0">
                <a:latin typeface="나눔바른고딕"/>
                <a:ea typeface="나눔바른고딕"/>
                <a:cs typeface="함초롬돋움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en-US" altLang="ko-KR" sz="1600" dirty="0">
                  <a:latin typeface="나눔바른고딕"/>
                  <a:ea typeface="나눔바른고딕"/>
                  <a:cs typeface="함초롬돋움"/>
                </a:rPr>
                <a:t>   </a:t>
              </a: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피해자의 감정에 </a:t>
              </a:r>
              <a:r>
                <a:rPr lang="en-US" altLang="ko-KR" sz="1600" dirty="0">
                  <a:latin typeface="나눔바른고딕"/>
                  <a:ea typeface="나눔바른고딕"/>
                  <a:cs typeface="함초롬돋움"/>
                </a:rPr>
                <a:t> </a:t>
              </a:r>
              <a:r>
                <a:rPr lang="ko-KR" altLang="en-US" sz="1600" dirty="0">
                  <a:latin typeface="나눔바른고딕"/>
                  <a:ea typeface="나눔바른고딕"/>
                  <a:cs typeface="함초롬돋움"/>
                </a:rPr>
                <a:t>너무 깊이 동화되지 않도록 주의</a:t>
              </a:r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02547" y="1646503"/>
              <a:ext cx="397730" cy="294104"/>
            </a:xfrm>
            <a:prstGeom prst="rect">
              <a:avLst/>
            </a:prstGeom>
          </p:spPr>
        </p:pic>
      </p:grp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989366" y="1453290"/>
            <a:ext cx="1526853" cy="228784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97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7" name="그룹 6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1" name="직사각형 10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2" name="사각형: 둥근 위쪽 모서리 11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3" name="평행 사변형 12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A85A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727426" y="240030"/>
                <a:ext cx="19263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사건 처리절차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403324" y="192279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A85A56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7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99060" y="363855"/>
                <a:ext cx="2335402" cy="42485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발생 시 </a:t>
                </a:r>
              </a:p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처리절차</a:t>
                </a:r>
              </a:p>
            </p:txBody>
          </p:sp>
        </p:grpSp>
        <p:grpSp>
          <p:nvGrpSpPr>
            <p:cNvPr id="8" name="그룹 7"/>
            <p:cNvGrpSpPr/>
            <p:nvPr/>
          </p:nvGrpSpPr>
          <p:grpSpPr>
            <a:xfrm>
              <a:off x="3672189" y="239106"/>
              <a:ext cx="1548504" cy="461665"/>
              <a:chOff x="3672189" y="239106"/>
              <a:chExt cx="1548504" cy="461665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white">
              <a:xfrm>
                <a:off x="3913925" y="240030"/>
                <a:ext cx="1306768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rgbClr val="FFC91D"/>
                    </a:solidFill>
                    <a:latin typeface="나눔스퀘어라운드 ExtraBold"/>
                    <a:ea typeface="나눔스퀘어라운드 ExtraBold"/>
                  </a:rPr>
                  <a:t>약식조사</a:t>
                </a:r>
              </a:p>
            </p:txBody>
          </p:sp>
          <p:sp>
            <p:nvSpPr>
              <p:cNvPr id="10" name="타원 9"/>
              <p:cNvSpPr/>
              <p:nvPr/>
            </p:nvSpPr>
            <p:spPr>
              <a:xfrm>
                <a:off x="3672189" y="331227"/>
                <a:ext cx="277425" cy="2774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3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sp>
        <p:nvSpPr>
          <p:cNvPr id="107524" name="Rectangle 4"/>
          <p:cNvSpPr>
            <a:spLocks noChangeArrowheads="1"/>
          </p:cNvSpPr>
          <p:nvPr/>
        </p:nvSpPr>
        <p:spPr bwMode="white">
          <a:xfrm>
            <a:off x="1076587" y="1378839"/>
            <a:ext cx="7852630" cy="332950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1pPr>
            <a:lvl2pPr marL="9890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2pPr>
            <a:lvl3pPr marL="15287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3pPr>
            <a:lvl4pPr marL="206851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4pPr>
            <a:lvl5pPr marL="2608263" indent="-449263" defTabSz="898525"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5pPr>
            <a:lvl6pPr marL="30654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6pPr>
            <a:lvl7pPr marL="35226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7pPr>
            <a:lvl8pPr marL="39798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8pPr>
            <a:lvl9pPr marL="4437063" indent="-449263" defTabSz="898525" fontAlgn="base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피해자가 행위자의 사과, 재발방지 약속 등 당사자 간 합의를 원하면             약식조사로 피해 사실을 확인</a:t>
            </a:r>
            <a:endParaRPr lang="en-US" altLang="ko-KR" sz="1801" dirty="0">
              <a:solidFill>
                <a:srgbClr val="000000"/>
              </a:solidFill>
              <a:latin typeface="나눔바른고딕"/>
              <a:ea typeface="나눔바른고딕"/>
              <a:cs typeface="함초롬돋움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약식조사는 별도의 조사자가 하는 것이 바람직하나 상담자가 직접 할 수도 있음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b="0" spc="-3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약식조사는 </a:t>
            </a:r>
            <a:r>
              <a:rPr lang="ko-KR" altLang="en-US" sz="1801" b="0" spc="-3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행위자</a:t>
            </a:r>
            <a:r>
              <a:rPr lang="ko-KR" altLang="en-US" sz="1801" b="0" spc="-30" dirty="0" err="1">
                <a:solidFill>
                  <a:srgbClr val="000000"/>
                </a:solidFill>
                <a:latin typeface="맑은 고딕"/>
                <a:ea typeface="맑은 고딕"/>
                <a:cs typeface="함초롬돋움"/>
              </a:rPr>
              <a:t>∙</a:t>
            </a:r>
            <a:r>
              <a:rPr lang="ko-KR" altLang="en-US" sz="1801" b="0" spc="-30" dirty="0" err="1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</a:t>
            </a:r>
            <a:r>
              <a:rPr lang="ko-KR" altLang="en-US" sz="1801" b="0" spc="-30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 간 합의를 위한 것이므로                                                   행위자에 대한 조사는 사안을 고려하여 결정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피해자와 피해자가 추천한 참고인 등 관련자만 조사하여 최대한 빨리 완료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tabLst>
                <a:tab pos="450849" algn="l"/>
              </a:tabLst>
              <a:defRPr lang="ko-KR" altLang="en-US"/>
            </a:pPr>
            <a:r>
              <a:rPr lang="ko-KR" altLang="en-US" sz="1801" dirty="0">
                <a:solidFill>
                  <a:srgbClr val="000000"/>
                </a:solidFill>
                <a:latin typeface="나눔바른고딕"/>
                <a:ea typeface="나눔바른고딕"/>
                <a:cs typeface="함초롬돋움"/>
              </a:rPr>
              <a:t>조사자는 보고서를 작성하여 사업주에게 보고</a:t>
            </a:r>
          </a:p>
        </p:txBody>
      </p:sp>
      <p:sp>
        <p:nvSpPr>
          <p:cNvPr id="19" name="타원 18"/>
          <p:cNvSpPr/>
          <p:nvPr/>
        </p:nvSpPr>
        <p:spPr>
          <a:xfrm>
            <a:off x="879395" y="1549368"/>
            <a:ext cx="125331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9A37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879395" y="2428383"/>
            <a:ext cx="125331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9A37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879395" y="2987273"/>
            <a:ext cx="125331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9A37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2" name="타원 21"/>
          <p:cNvSpPr/>
          <p:nvPr/>
        </p:nvSpPr>
        <p:spPr>
          <a:xfrm>
            <a:off x="879395" y="3866699"/>
            <a:ext cx="125331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9A37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879395" y="4427396"/>
            <a:ext cx="125331" cy="1225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9A37"/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pic>
        <p:nvPicPr>
          <p:cNvPr id="29" name="그림 28" descr="장난감이(가) 표시된 사진  자동 생성된 설명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405488" y="4545739"/>
            <a:ext cx="1714661" cy="218143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98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265" y="130831"/>
            <a:ext cx="9143471" cy="765157"/>
            <a:chOff x="265" y="130831"/>
            <a:chExt cx="9143471" cy="765157"/>
          </a:xfrm>
        </p:grpSpPr>
        <p:grpSp>
          <p:nvGrpSpPr>
            <p:cNvPr id="8" name="그룹 7"/>
            <p:cNvGrpSpPr/>
            <p:nvPr/>
          </p:nvGrpSpPr>
          <p:grpSpPr>
            <a:xfrm>
              <a:off x="265" y="130831"/>
              <a:ext cx="9143471" cy="765157"/>
              <a:chOff x="265" y="130831"/>
              <a:chExt cx="9143471" cy="765157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65" y="133689"/>
                <a:ext cx="958482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3" name="사각형: 둥근 위쪽 모서리 12"/>
              <p:cNvSpPr/>
              <p:nvPr/>
            </p:nvSpPr>
            <p:spPr>
              <a:xfrm>
                <a:off x="7251545" y="285001"/>
                <a:ext cx="1748659" cy="33795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4" name="평행 사변형 13"/>
              <p:cNvSpPr/>
              <p:nvPr/>
            </p:nvSpPr>
            <p:spPr>
              <a:xfrm rot="5400000">
                <a:off x="753374" y="368797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A85A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5" name="평행 사변형 14"/>
              <p:cNvSpPr/>
              <p:nvPr/>
            </p:nvSpPr>
            <p:spPr>
              <a:xfrm rot="16200000" flipH="1">
                <a:off x="1075193" y="368798"/>
                <a:ext cx="762297" cy="292083"/>
              </a:xfrm>
              <a:prstGeom prst="parallelogram">
                <a:avLst>
                  <a:gd name="adj" fmla="val 41638"/>
                </a:avLst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632118" y="130831"/>
                <a:ext cx="7511618" cy="640575"/>
              </a:xfrm>
              <a:prstGeom prst="rect">
                <a:avLst/>
              </a:prstGeom>
              <a:solidFill>
                <a:srgbClr val="BB7C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 lang="ko-KR" altLang="en-US"/>
                </a:pPr>
                <a:endParaRPr lang="ko-KR" altLang="en-US" sz="120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27426" y="240030"/>
                <a:ext cx="1926364" cy="460743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사건 처리절차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403324" y="192279"/>
                <a:ext cx="545771" cy="188766"/>
              </a:xfrm>
              <a:prstGeom prst="roundRect">
                <a:avLst>
                  <a:gd name="adj" fmla="val 50000"/>
                </a:avLst>
              </a:prstGeom>
              <a:solidFill>
                <a:srgbClr val="A85A56"/>
              </a:solidFill>
            </p:spPr>
            <p:txBody>
              <a:bodyPr wrap="none" anchor="ctr">
                <a:noAutofit/>
              </a:bodyPr>
              <a:lstStyle/>
              <a:p>
                <a:pPr algn="ctr">
                  <a:defRPr lang="ko-KR" altLang="en-US"/>
                </a:pPr>
                <a:r>
                  <a:rPr lang="en-US" altLang="ko-KR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PART 7</a:t>
                </a:r>
                <a:endParaRPr lang="ko-KR" altLang="en-US" sz="1100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99060" y="363855"/>
                <a:ext cx="2335402" cy="42485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직장 내 괴롭힘 발생 시 </a:t>
                </a:r>
              </a:p>
              <a:p>
                <a:pPr algn="r">
                  <a:defRPr lang="ko-KR" altLang="en-US"/>
                </a:pPr>
                <a:r>
                  <a:rPr lang="ko-KR" altLang="en-US" sz="1100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처리절차</a:t>
                </a: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3672189" y="239106"/>
              <a:ext cx="1548504" cy="461665"/>
              <a:chOff x="3672189" y="239106"/>
              <a:chExt cx="1548504" cy="461665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white">
              <a:xfrm>
                <a:off x="3913925" y="240030"/>
                <a:ext cx="1306768" cy="460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lvl="0">
                  <a:defRPr lang="ko-KR" altLang="en-US"/>
                </a:pPr>
                <a:r>
                  <a:rPr lang="ko-KR" altLang="en-US" sz="2400">
                    <a:solidFill>
                      <a:srgbClr val="FFC91D"/>
                    </a:solidFill>
                    <a:latin typeface="나눔스퀘어라운드 ExtraBold"/>
                    <a:ea typeface="나눔스퀘어라운드 ExtraBold"/>
                  </a:rPr>
                  <a:t>약식조사</a:t>
                </a:r>
              </a:p>
            </p:txBody>
          </p:sp>
          <p:sp>
            <p:nvSpPr>
              <p:cNvPr id="11" name="타원 10"/>
              <p:cNvSpPr/>
              <p:nvPr/>
            </p:nvSpPr>
            <p:spPr>
              <a:xfrm>
                <a:off x="3672189" y="331227"/>
                <a:ext cx="277425" cy="2774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 lang="ko-KR" altLang="en-US"/>
                </a:pPr>
                <a:r>
                  <a:rPr lang="en-US" altLang="ko-KR">
                    <a:solidFill>
                      <a:schemeClr val="bg1"/>
                    </a:solidFill>
                    <a:latin typeface="나눔스퀘어라운드 ExtraBold"/>
                    <a:ea typeface="나눔스퀘어라운드 ExtraBold"/>
                  </a:rPr>
                  <a:t>3</a:t>
                </a:r>
                <a:endParaRPr lang="ko-KR" altLang="en-US">
                  <a:solidFill>
                    <a:schemeClr val="bg1"/>
                  </a:solidFill>
                  <a:latin typeface="나눔스퀘어라운드 ExtraBold"/>
                  <a:ea typeface="나눔스퀘어라운드 ExtraBold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962996" y="1532436"/>
            <a:ext cx="7149267" cy="3986623"/>
            <a:chOff x="933580" y="1656532"/>
            <a:chExt cx="7149267" cy="3986623"/>
          </a:xfrm>
        </p:grpSpPr>
        <p:sp>
          <p:nvSpPr>
            <p:cNvPr id="26" name="사각형: 둥근 모서리 25"/>
            <p:cNvSpPr/>
            <p:nvPr/>
          </p:nvSpPr>
          <p:spPr>
            <a:xfrm>
              <a:off x="1116610" y="1700353"/>
              <a:ext cx="4177776" cy="1818337"/>
            </a:xfrm>
            <a:prstGeom prst="roundRect">
              <a:avLst>
                <a:gd name="adj" fmla="val 10208"/>
              </a:avLst>
            </a:prstGeom>
            <a:solidFill>
              <a:srgbClr val="E59A37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27" name="사각형: 둥근 한쪽 모서리 26"/>
            <p:cNvSpPr/>
            <p:nvPr/>
          </p:nvSpPr>
          <p:spPr>
            <a:xfrm>
              <a:off x="1117815" y="1656532"/>
              <a:ext cx="4219384" cy="484959"/>
            </a:xfrm>
            <a:prstGeom prst="round1Rect">
              <a:avLst>
                <a:gd name="adj" fmla="val 50000"/>
              </a:avLst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32000"/>
                </a:spcAft>
                <a:defRPr lang="ko-KR" altLang="en-US"/>
              </a:pPr>
              <a:r>
                <a:rPr lang="ko-KR" altLang="en-US" sz="2000" b="1">
                  <a:solidFill>
                    <a:schemeClr val="bg1"/>
                  </a:solidFill>
                  <a:latin typeface="나눔바른고딕"/>
                  <a:ea typeface="나눔바른고딕"/>
                  <a:cs typeface="함초롬돋움"/>
                </a:rPr>
                <a:t>약식조사 보고서에 기술되어야 할 내용</a:t>
              </a:r>
            </a:p>
          </p:txBody>
        </p:sp>
        <p:sp>
          <p:nvSpPr>
            <p:cNvPr id="28" name="모서리가 둥근 직사각형 119"/>
            <p:cNvSpPr/>
            <p:nvPr/>
          </p:nvSpPr>
          <p:spPr>
            <a:xfrm>
              <a:off x="933580" y="2190419"/>
              <a:ext cx="7149267" cy="3452736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>
              <a:solidFill>
                <a:srgbClr val="E59A37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/>
            <a:lstStyle/>
            <a:p>
              <a:pPr algn="ctr">
                <a:lnSpc>
                  <a:spcPct val="120000"/>
                </a:lnSpc>
                <a:defRPr lang="ko-KR" altLang="en-US"/>
              </a:pPr>
              <a:endParaRPr lang="ko-KR" altLang="en-US" sz="1600">
                <a:solidFill>
                  <a:srgbClr val="000000"/>
                </a:solidFill>
                <a:latin typeface="12롯데마트드림Medium"/>
                <a:ea typeface="12롯데마트드림Medium"/>
              </a:endParaRPr>
            </a:p>
          </p:txBody>
        </p:sp>
        <p:sp>
          <p:nvSpPr>
            <p:cNvPr id="33" name="Rectangle 5"/>
            <p:cNvSpPr>
              <a:spLocks noChangeArrowheads="1"/>
            </p:cNvSpPr>
            <p:nvPr/>
          </p:nvSpPr>
          <p:spPr bwMode="white">
            <a:xfrm>
              <a:off x="1602383" y="2420869"/>
              <a:ext cx="6237035" cy="29876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1pPr>
              <a:lvl2pPr marL="9890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5287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206851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608263" indent="-449263" defTabSz="898525"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30654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6pPr>
              <a:lvl7pPr marL="35226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7pPr>
              <a:lvl8pPr marL="39798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8pPr>
              <a:lvl9pPr marL="4437063" indent="-449263" defTabSz="898525" fontAlgn="base">
                <a:spcBef>
                  <a:spcPct val="3000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Arial"/>
                  <a:cs typeface="Arial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ts val="15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피해자와 행위자와의 관계</a:t>
              </a:r>
              <a:r>
                <a:rPr lang="en-US" altLang="ko-KR" sz="1600" dirty="0">
                  <a:solidFill>
                    <a:schemeClr val="accent1">
                      <a:lumMod val="7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lang="ko-KR" altLang="en-US" sz="1600" dirty="0">
                  <a:solidFill>
                    <a:schemeClr val="accent1">
                      <a:lumMod val="7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우위성 판단 요소</a:t>
              </a:r>
              <a:r>
                <a:rPr lang="en-US" altLang="ko-KR" sz="1600" dirty="0">
                  <a:solidFill>
                    <a:schemeClr val="accent1">
                      <a:lumMod val="7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)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ts val="15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사건 경위</a:t>
              </a:r>
              <a:r>
                <a:rPr lang="en-US" altLang="ko-KR" sz="1600" dirty="0">
                  <a:solidFill>
                    <a:schemeClr val="accent1">
                      <a:lumMod val="7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(</a:t>
              </a:r>
              <a:r>
                <a:rPr lang="ko-KR" altLang="en-US" sz="1600" dirty="0">
                  <a:solidFill>
                    <a:schemeClr val="accent1">
                      <a:lumMod val="7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피해자 또는 피해자가 추천한 참고인 진술내용을 토대로 작성</a:t>
              </a:r>
              <a:r>
                <a:rPr lang="en-US" altLang="ko-KR" sz="1600" dirty="0">
                  <a:solidFill>
                    <a:schemeClr val="accent1">
                      <a:lumMod val="75000"/>
                    </a:schemeClr>
                  </a:solidFill>
                  <a:latin typeface="나눔바른고딕"/>
                  <a:ea typeface="나눔바른고딕"/>
                  <a:cs typeface="함초롬돋움"/>
                </a:rPr>
                <a:t>)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문제된 행위가 직장 내 괴롭힘에 </a:t>
              </a:r>
              <a:r>
                <a:rPr lang="ko-KR" altLang="en-US" sz="1800" dirty="0" err="1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해당하는지의</a:t>
              </a: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 여부를 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ts val="15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입증할 직접증거 또는 정황증거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ts val="15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피해자의 피해 정도</a:t>
              </a:r>
            </a:p>
            <a:p>
              <a:pPr>
                <a:lnSpc>
                  <a:spcPct val="130000"/>
                </a:lnSpc>
                <a:spcBef>
                  <a:spcPct val="0"/>
                </a:spcBef>
                <a:spcAft>
                  <a:spcPts val="1500"/>
                </a:spcAft>
                <a:defRPr lang="ko-KR" altLang="en-US"/>
              </a:pPr>
              <a:r>
                <a:rPr lang="ko-KR" altLang="en-US" sz="1800" dirty="0">
                  <a:solidFill>
                    <a:srgbClr val="000000"/>
                  </a:solidFill>
                  <a:latin typeface="나눔바른고딕"/>
                  <a:ea typeface="나눔바른고딕"/>
                  <a:cs typeface="함초롬돋움"/>
                </a:rPr>
                <a:t>피해자의 요청사항</a:t>
              </a:r>
            </a:p>
          </p:txBody>
        </p:sp>
        <p:sp>
          <p:nvSpPr>
            <p:cNvPr id="21" name="Freeform 45"/>
            <p:cNvSpPr>
              <a:spLocks noChangeAspect="1" noEditPoints="1"/>
            </p:cNvSpPr>
            <p:nvPr/>
          </p:nvSpPr>
          <p:spPr>
            <a:xfrm>
              <a:off x="1315997" y="2549005"/>
              <a:ext cx="216000" cy="216000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E28E1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2" name="Freeform 45"/>
            <p:cNvSpPr>
              <a:spLocks noChangeAspect="1" noEditPoints="1"/>
            </p:cNvSpPr>
            <p:nvPr/>
          </p:nvSpPr>
          <p:spPr>
            <a:xfrm>
              <a:off x="1315997" y="3101681"/>
              <a:ext cx="216000" cy="216000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E28E1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3" name="Freeform 45"/>
            <p:cNvSpPr>
              <a:spLocks noChangeAspect="1" noEditPoints="1"/>
            </p:cNvSpPr>
            <p:nvPr/>
          </p:nvSpPr>
          <p:spPr>
            <a:xfrm>
              <a:off x="1315997" y="4556684"/>
              <a:ext cx="216000" cy="216000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E28E1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4" name="Freeform 45"/>
            <p:cNvSpPr>
              <a:spLocks noChangeAspect="1" noEditPoints="1"/>
            </p:cNvSpPr>
            <p:nvPr/>
          </p:nvSpPr>
          <p:spPr>
            <a:xfrm>
              <a:off x="1315997" y="3659733"/>
              <a:ext cx="216000" cy="216000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E28E1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  <p:sp>
          <p:nvSpPr>
            <p:cNvPr id="25" name="Freeform 45"/>
            <p:cNvSpPr>
              <a:spLocks noChangeAspect="1" noEditPoints="1"/>
            </p:cNvSpPr>
            <p:nvPr/>
          </p:nvSpPr>
          <p:spPr>
            <a:xfrm>
              <a:off x="1315997" y="5094132"/>
              <a:ext cx="216000" cy="216000"/>
            </a:xfrm>
            <a:custGeom>
              <a:avLst/>
              <a:gdLst>
                <a:gd name="T0" fmla="*/ 2432 w 3248"/>
                <a:gd name="T1" fmla="*/ 922 h 3240"/>
                <a:gd name="T2" fmla="*/ 2344 w 3248"/>
                <a:gd name="T3" fmla="*/ 965 h 3240"/>
                <a:gd name="T4" fmla="*/ 1413 w 3248"/>
                <a:gd name="T5" fmla="*/ 1891 h 3240"/>
                <a:gd name="T6" fmla="*/ 1364 w 3248"/>
                <a:gd name="T7" fmla="*/ 1897 h 3240"/>
                <a:gd name="T8" fmla="*/ 1005 w 3248"/>
                <a:gd name="T9" fmla="*/ 1550 h 3240"/>
                <a:gd name="T10" fmla="*/ 924 w 3248"/>
                <a:gd name="T11" fmla="*/ 1495 h 3240"/>
                <a:gd name="T12" fmla="*/ 827 w 3248"/>
                <a:gd name="T13" fmla="*/ 1476 h 3240"/>
                <a:gd name="T14" fmla="*/ 731 w 3248"/>
                <a:gd name="T15" fmla="*/ 1495 h 3240"/>
                <a:gd name="T16" fmla="*/ 649 w 3248"/>
                <a:gd name="T17" fmla="*/ 1550 h 3240"/>
                <a:gd name="T18" fmla="*/ 590 w 3248"/>
                <a:gd name="T19" fmla="*/ 1642 h 3240"/>
                <a:gd name="T20" fmla="*/ 575 w 3248"/>
                <a:gd name="T21" fmla="*/ 1747 h 3240"/>
                <a:gd name="T22" fmla="*/ 604 w 3248"/>
                <a:gd name="T23" fmla="*/ 1848 h 3240"/>
                <a:gd name="T24" fmla="*/ 1202 w 3248"/>
                <a:gd name="T25" fmla="*/ 2461 h 3240"/>
                <a:gd name="T26" fmla="*/ 1284 w 3248"/>
                <a:gd name="T27" fmla="*/ 2516 h 3240"/>
                <a:gd name="T28" fmla="*/ 1380 w 3248"/>
                <a:gd name="T29" fmla="*/ 2535 h 3240"/>
                <a:gd name="T30" fmla="*/ 1477 w 3248"/>
                <a:gd name="T31" fmla="*/ 2516 h 3240"/>
                <a:gd name="T32" fmla="*/ 1560 w 3248"/>
                <a:gd name="T33" fmla="*/ 2461 h 3240"/>
                <a:gd name="T34" fmla="*/ 2720 w 3248"/>
                <a:gd name="T35" fmla="*/ 1285 h 3240"/>
                <a:gd name="T36" fmla="*/ 2749 w 3248"/>
                <a:gd name="T37" fmla="*/ 1183 h 3240"/>
                <a:gd name="T38" fmla="*/ 2735 w 3248"/>
                <a:gd name="T39" fmla="*/ 1079 h 3240"/>
                <a:gd name="T40" fmla="*/ 2676 w 3248"/>
                <a:gd name="T41" fmla="*/ 986 h 3240"/>
                <a:gd name="T42" fmla="*/ 2594 w 3248"/>
                <a:gd name="T43" fmla="*/ 932 h 3240"/>
                <a:gd name="T44" fmla="*/ 2498 w 3248"/>
                <a:gd name="T45" fmla="*/ 912 h 3240"/>
                <a:gd name="T46" fmla="*/ 2717 w 3248"/>
                <a:gd name="T47" fmla="*/ 3 h 3240"/>
                <a:gd name="T48" fmla="*/ 2886 w 3248"/>
                <a:gd name="T49" fmla="*/ 47 h 3240"/>
                <a:gd name="T50" fmla="*/ 3032 w 3248"/>
                <a:gd name="T51" fmla="*/ 136 h 3240"/>
                <a:gd name="T52" fmla="*/ 3147 w 3248"/>
                <a:gd name="T53" fmla="*/ 262 h 3240"/>
                <a:gd name="T54" fmla="*/ 3221 w 3248"/>
                <a:gd name="T55" fmla="*/ 416 h 3240"/>
                <a:gd name="T56" fmla="*/ 3248 w 3248"/>
                <a:gd name="T57" fmla="*/ 592 h 3240"/>
                <a:gd name="T58" fmla="*/ 3236 w 3248"/>
                <a:gd name="T59" fmla="*/ 2767 h 3240"/>
                <a:gd name="T60" fmla="*/ 3176 w 3248"/>
                <a:gd name="T61" fmla="*/ 2931 h 3240"/>
                <a:gd name="T62" fmla="*/ 3075 w 3248"/>
                <a:gd name="T63" fmla="*/ 3066 h 3240"/>
                <a:gd name="T64" fmla="*/ 2938 w 3248"/>
                <a:gd name="T65" fmla="*/ 3169 h 3240"/>
                <a:gd name="T66" fmla="*/ 2776 w 3248"/>
                <a:gd name="T67" fmla="*/ 3228 h 3240"/>
                <a:gd name="T68" fmla="*/ 592 w 3248"/>
                <a:gd name="T69" fmla="*/ 3240 h 3240"/>
                <a:gd name="T70" fmla="*/ 415 w 3248"/>
                <a:gd name="T71" fmla="*/ 3213 h 3240"/>
                <a:gd name="T72" fmla="*/ 261 w 3248"/>
                <a:gd name="T73" fmla="*/ 3139 h 3240"/>
                <a:gd name="T74" fmla="*/ 136 w 3248"/>
                <a:gd name="T75" fmla="*/ 3025 h 3240"/>
                <a:gd name="T76" fmla="*/ 47 w 3248"/>
                <a:gd name="T77" fmla="*/ 2879 h 3240"/>
                <a:gd name="T78" fmla="*/ 3 w 3248"/>
                <a:gd name="T79" fmla="*/ 2709 h 3240"/>
                <a:gd name="T80" fmla="*/ 3 w 3248"/>
                <a:gd name="T81" fmla="*/ 531 h 3240"/>
                <a:gd name="T82" fmla="*/ 47 w 3248"/>
                <a:gd name="T83" fmla="*/ 362 h 3240"/>
                <a:gd name="T84" fmla="*/ 136 w 3248"/>
                <a:gd name="T85" fmla="*/ 216 h 3240"/>
                <a:gd name="T86" fmla="*/ 261 w 3248"/>
                <a:gd name="T87" fmla="*/ 102 h 3240"/>
                <a:gd name="T88" fmla="*/ 415 w 3248"/>
                <a:gd name="T89" fmla="*/ 28 h 3240"/>
                <a:gd name="T90" fmla="*/ 592 w 3248"/>
                <a:gd name="T9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8" h="3240">
                  <a:moveTo>
                    <a:pt x="2498" y="912"/>
                  </a:moveTo>
                  <a:lnTo>
                    <a:pt x="2465" y="915"/>
                  </a:lnTo>
                  <a:lnTo>
                    <a:pt x="2432" y="922"/>
                  </a:lnTo>
                  <a:lnTo>
                    <a:pt x="2401" y="932"/>
                  </a:lnTo>
                  <a:lnTo>
                    <a:pt x="2371" y="946"/>
                  </a:lnTo>
                  <a:lnTo>
                    <a:pt x="2344" y="965"/>
                  </a:lnTo>
                  <a:lnTo>
                    <a:pt x="2319" y="986"/>
                  </a:lnTo>
                  <a:lnTo>
                    <a:pt x="1426" y="1881"/>
                  </a:lnTo>
                  <a:lnTo>
                    <a:pt x="1413" y="1891"/>
                  </a:lnTo>
                  <a:lnTo>
                    <a:pt x="1397" y="1897"/>
                  </a:lnTo>
                  <a:lnTo>
                    <a:pt x="1380" y="1899"/>
                  </a:lnTo>
                  <a:lnTo>
                    <a:pt x="1364" y="1897"/>
                  </a:lnTo>
                  <a:lnTo>
                    <a:pt x="1349" y="1891"/>
                  </a:lnTo>
                  <a:lnTo>
                    <a:pt x="1336" y="1881"/>
                  </a:lnTo>
                  <a:lnTo>
                    <a:pt x="1005" y="1550"/>
                  </a:lnTo>
                  <a:lnTo>
                    <a:pt x="981" y="1528"/>
                  </a:lnTo>
                  <a:lnTo>
                    <a:pt x="954" y="1510"/>
                  </a:lnTo>
                  <a:lnTo>
                    <a:pt x="924" y="1495"/>
                  </a:lnTo>
                  <a:lnTo>
                    <a:pt x="893" y="1485"/>
                  </a:lnTo>
                  <a:lnTo>
                    <a:pt x="860" y="1478"/>
                  </a:lnTo>
                  <a:lnTo>
                    <a:pt x="827" y="1476"/>
                  </a:lnTo>
                  <a:lnTo>
                    <a:pt x="794" y="1478"/>
                  </a:lnTo>
                  <a:lnTo>
                    <a:pt x="762" y="1485"/>
                  </a:lnTo>
                  <a:lnTo>
                    <a:pt x="731" y="1495"/>
                  </a:lnTo>
                  <a:lnTo>
                    <a:pt x="701" y="1510"/>
                  </a:lnTo>
                  <a:lnTo>
                    <a:pt x="674" y="1528"/>
                  </a:lnTo>
                  <a:lnTo>
                    <a:pt x="649" y="1550"/>
                  </a:lnTo>
                  <a:lnTo>
                    <a:pt x="624" y="1578"/>
                  </a:lnTo>
                  <a:lnTo>
                    <a:pt x="604" y="1609"/>
                  </a:lnTo>
                  <a:lnTo>
                    <a:pt x="590" y="1642"/>
                  </a:lnTo>
                  <a:lnTo>
                    <a:pt x="580" y="1677"/>
                  </a:lnTo>
                  <a:lnTo>
                    <a:pt x="575" y="1711"/>
                  </a:lnTo>
                  <a:lnTo>
                    <a:pt x="575" y="1747"/>
                  </a:lnTo>
                  <a:lnTo>
                    <a:pt x="580" y="1781"/>
                  </a:lnTo>
                  <a:lnTo>
                    <a:pt x="590" y="1816"/>
                  </a:lnTo>
                  <a:lnTo>
                    <a:pt x="604" y="1848"/>
                  </a:lnTo>
                  <a:lnTo>
                    <a:pt x="624" y="1880"/>
                  </a:lnTo>
                  <a:lnTo>
                    <a:pt x="649" y="1908"/>
                  </a:lnTo>
                  <a:lnTo>
                    <a:pt x="1202" y="2461"/>
                  </a:lnTo>
                  <a:lnTo>
                    <a:pt x="1227" y="2484"/>
                  </a:lnTo>
                  <a:lnTo>
                    <a:pt x="1255" y="2502"/>
                  </a:lnTo>
                  <a:lnTo>
                    <a:pt x="1284" y="2516"/>
                  </a:lnTo>
                  <a:lnTo>
                    <a:pt x="1315" y="2527"/>
                  </a:lnTo>
                  <a:lnTo>
                    <a:pt x="1348" y="2533"/>
                  </a:lnTo>
                  <a:lnTo>
                    <a:pt x="1380" y="2535"/>
                  </a:lnTo>
                  <a:lnTo>
                    <a:pt x="1414" y="2533"/>
                  </a:lnTo>
                  <a:lnTo>
                    <a:pt x="1446" y="2527"/>
                  </a:lnTo>
                  <a:lnTo>
                    <a:pt x="1477" y="2516"/>
                  </a:lnTo>
                  <a:lnTo>
                    <a:pt x="1507" y="2502"/>
                  </a:lnTo>
                  <a:lnTo>
                    <a:pt x="1534" y="2484"/>
                  </a:lnTo>
                  <a:lnTo>
                    <a:pt x="1560" y="2461"/>
                  </a:lnTo>
                  <a:lnTo>
                    <a:pt x="2676" y="1344"/>
                  </a:lnTo>
                  <a:lnTo>
                    <a:pt x="2701" y="1316"/>
                  </a:lnTo>
                  <a:lnTo>
                    <a:pt x="2720" y="1285"/>
                  </a:lnTo>
                  <a:lnTo>
                    <a:pt x="2735" y="1252"/>
                  </a:lnTo>
                  <a:lnTo>
                    <a:pt x="2745" y="1218"/>
                  </a:lnTo>
                  <a:lnTo>
                    <a:pt x="2749" y="1183"/>
                  </a:lnTo>
                  <a:lnTo>
                    <a:pt x="2749" y="1148"/>
                  </a:lnTo>
                  <a:lnTo>
                    <a:pt x="2745" y="1113"/>
                  </a:lnTo>
                  <a:lnTo>
                    <a:pt x="2735" y="1079"/>
                  </a:lnTo>
                  <a:lnTo>
                    <a:pt x="2720" y="1046"/>
                  </a:lnTo>
                  <a:lnTo>
                    <a:pt x="2701" y="1015"/>
                  </a:lnTo>
                  <a:lnTo>
                    <a:pt x="2676" y="986"/>
                  </a:lnTo>
                  <a:lnTo>
                    <a:pt x="2651" y="965"/>
                  </a:lnTo>
                  <a:lnTo>
                    <a:pt x="2624" y="947"/>
                  </a:lnTo>
                  <a:lnTo>
                    <a:pt x="2594" y="932"/>
                  </a:lnTo>
                  <a:lnTo>
                    <a:pt x="2563" y="922"/>
                  </a:lnTo>
                  <a:lnTo>
                    <a:pt x="2530" y="915"/>
                  </a:lnTo>
                  <a:lnTo>
                    <a:pt x="2498" y="912"/>
                  </a:lnTo>
                  <a:close/>
                  <a:moveTo>
                    <a:pt x="592" y="0"/>
                  </a:moveTo>
                  <a:lnTo>
                    <a:pt x="2656" y="0"/>
                  </a:lnTo>
                  <a:lnTo>
                    <a:pt x="2717" y="3"/>
                  </a:lnTo>
                  <a:lnTo>
                    <a:pt x="2776" y="12"/>
                  </a:lnTo>
                  <a:lnTo>
                    <a:pt x="2832" y="28"/>
                  </a:lnTo>
                  <a:lnTo>
                    <a:pt x="2886" y="47"/>
                  </a:lnTo>
                  <a:lnTo>
                    <a:pt x="2938" y="72"/>
                  </a:lnTo>
                  <a:lnTo>
                    <a:pt x="2987" y="102"/>
                  </a:lnTo>
                  <a:lnTo>
                    <a:pt x="3032" y="136"/>
                  </a:lnTo>
                  <a:lnTo>
                    <a:pt x="3075" y="174"/>
                  </a:lnTo>
                  <a:lnTo>
                    <a:pt x="3113" y="216"/>
                  </a:lnTo>
                  <a:lnTo>
                    <a:pt x="3147" y="262"/>
                  </a:lnTo>
                  <a:lnTo>
                    <a:pt x="3176" y="310"/>
                  </a:lnTo>
                  <a:lnTo>
                    <a:pt x="3201" y="362"/>
                  </a:lnTo>
                  <a:lnTo>
                    <a:pt x="3221" y="416"/>
                  </a:lnTo>
                  <a:lnTo>
                    <a:pt x="3236" y="473"/>
                  </a:lnTo>
                  <a:lnTo>
                    <a:pt x="3245" y="531"/>
                  </a:lnTo>
                  <a:lnTo>
                    <a:pt x="3248" y="592"/>
                  </a:lnTo>
                  <a:lnTo>
                    <a:pt x="3248" y="2649"/>
                  </a:lnTo>
                  <a:lnTo>
                    <a:pt x="3245" y="2709"/>
                  </a:lnTo>
                  <a:lnTo>
                    <a:pt x="3236" y="2767"/>
                  </a:lnTo>
                  <a:lnTo>
                    <a:pt x="3221" y="2824"/>
                  </a:lnTo>
                  <a:lnTo>
                    <a:pt x="3201" y="2879"/>
                  </a:lnTo>
                  <a:lnTo>
                    <a:pt x="3176" y="2931"/>
                  </a:lnTo>
                  <a:lnTo>
                    <a:pt x="3147" y="2979"/>
                  </a:lnTo>
                  <a:lnTo>
                    <a:pt x="3113" y="3025"/>
                  </a:lnTo>
                  <a:lnTo>
                    <a:pt x="3075" y="3066"/>
                  </a:lnTo>
                  <a:lnTo>
                    <a:pt x="3032" y="3105"/>
                  </a:lnTo>
                  <a:lnTo>
                    <a:pt x="2987" y="3139"/>
                  </a:lnTo>
                  <a:lnTo>
                    <a:pt x="2938" y="3169"/>
                  </a:lnTo>
                  <a:lnTo>
                    <a:pt x="2886" y="3193"/>
                  </a:lnTo>
                  <a:lnTo>
                    <a:pt x="2832" y="3213"/>
                  </a:lnTo>
                  <a:lnTo>
                    <a:pt x="2776" y="3228"/>
                  </a:lnTo>
                  <a:lnTo>
                    <a:pt x="2717" y="3237"/>
                  </a:lnTo>
                  <a:lnTo>
                    <a:pt x="2656" y="3240"/>
                  </a:lnTo>
                  <a:lnTo>
                    <a:pt x="592" y="3240"/>
                  </a:lnTo>
                  <a:lnTo>
                    <a:pt x="531" y="3237"/>
                  </a:lnTo>
                  <a:lnTo>
                    <a:pt x="472" y="3228"/>
                  </a:lnTo>
                  <a:lnTo>
                    <a:pt x="415" y="3213"/>
                  </a:lnTo>
                  <a:lnTo>
                    <a:pt x="362" y="3193"/>
                  </a:lnTo>
                  <a:lnTo>
                    <a:pt x="310" y="3169"/>
                  </a:lnTo>
                  <a:lnTo>
                    <a:pt x="261" y="3139"/>
                  </a:lnTo>
                  <a:lnTo>
                    <a:pt x="216" y="3105"/>
                  </a:lnTo>
                  <a:lnTo>
                    <a:pt x="173" y="3066"/>
                  </a:lnTo>
                  <a:lnTo>
                    <a:pt x="136" y="3025"/>
                  </a:lnTo>
                  <a:lnTo>
                    <a:pt x="101" y="2979"/>
                  </a:lnTo>
                  <a:lnTo>
                    <a:pt x="72" y="2931"/>
                  </a:lnTo>
                  <a:lnTo>
                    <a:pt x="47" y="2879"/>
                  </a:lnTo>
                  <a:lnTo>
                    <a:pt x="27" y="2824"/>
                  </a:lnTo>
                  <a:lnTo>
                    <a:pt x="12" y="2767"/>
                  </a:lnTo>
                  <a:lnTo>
                    <a:pt x="3" y="2709"/>
                  </a:lnTo>
                  <a:lnTo>
                    <a:pt x="0" y="2649"/>
                  </a:lnTo>
                  <a:lnTo>
                    <a:pt x="0" y="592"/>
                  </a:lnTo>
                  <a:lnTo>
                    <a:pt x="3" y="531"/>
                  </a:lnTo>
                  <a:lnTo>
                    <a:pt x="12" y="473"/>
                  </a:lnTo>
                  <a:lnTo>
                    <a:pt x="27" y="416"/>
                  </a:lnTo>
                  <a:lnTo>
                    <a:pt x="47" y="362"/>
                  </a:lnTo>
                  <a:lnTo>
                    <a:pt x="72" y="310"/>
                  </a:lnTo>
                  <a:lnTo>
                    <a:pt x="101" y="262"/>
                  </a:lnTo>
                  <a:lnTo>
                    <a:pt x="136" y="216"/>
                  </a:lnTo>
                  <a:lnTo>
                    <a:pt x="173" y="174"/>
                  </a:lnTo>
                  <a:lnTo>
                    <a:pt x="216" y="136"/>
                  </a:lnTo>
                  <a:lnTo>
                    <a:pt x="261" y="102"/>
                  </a:lnTo>
                  <a:lnTo>
                    <a:pt x="310" y="72"/>
                  </a:lnTo>
                  <a:lnTo>
                    <a:pt x="362" y="47"/>
                  </a:lnTo>
                  <a:lnTo>
                    <a:pt x="415" y="28"/>
                  </a:lnTo>
                  <a:lnTo>
                    <a:pt x="472" y="12"/>
                  </a:lnTo>
                  <a:lnTo>
                    <a:pt x="531" y="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E28E1E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 lang="ko-KR" altLang="en-US"/>
              </a:pPr>
              <a:endParaRPr lang="ko-KR" altLang="en-US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560841" y="3692434"/>
            <a:ext cx="1429707" cy="2842141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7181" y="6395701"/>
            <a:ext cx="2057280" cy="365104"/>
          </a:xfrm>
        </p:spPr>
        <p:txBody>
          <a:bodyPr/>
          <a:lstStyle/>
          <a:p>
            <a:pPr lvl="0">
              <a:defRPr lang="ko-KR" altLang="en-US"/>
            </a:pPr>
            <a:fld id="{60B600B7-BBBA-468A-A4E9-D8C5A8952DD3}" type="slidenum">
              <a:rPr lang="en-US" altLang="en-US" sz="999">
                <a:solidFill>
                  <a:schemeClr val="tx1"/>
                </a:solidFill>
                <a:latin typeface="나눔스퀘어라운드 Bold"/>
                <a:ea typeface="나눔스퀘어라운드 Bold"/>
              </a:rPr>
              <a:pPr lvl="0">
                <a:defRPr lang="ko-KR" altLang="en-US"/>
              </a:pPr>
              <a:t>99</a:t>
            </a:fld>
            <a:endParaRPr lang="en-US" altLang="en-US" sz="999">
              <a:solidFill>
                <a:schemeClr val="tx1"/>
              </a:solidFill>
              <a:latin typeface="나눔스퀘어라운드 Bold"/>
              <a:ea typeface="나눔스퀘어라운드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2147483647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2147483647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9268</Words>
  <Application>Microsoft Office PowerPoint</Application>
  <PresentationFormat>화면 슬라이드 쇼(4:3)</PresentationFormat>
  <Paragraphs>1590</Paragraphs>
  <Slides>112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112</vt:i4>
      </vt:variant>
    </vt:vector>
  </HeadingPairs>
  <TitlesOfParts>
    <vt:vector size="125" baseType="lpstr">
      <vt:lpstr>바탕</vt:lpstr>
      <vt:lpstr>함초롬돋움</vt:lpstr>
      <vt:lpstr>Calibri</vt:lpstr>
      <vt:lpstr>맑은 고딕</vt:lpstr>
      <vt:lpstr>Helvetica Light</vt:lpstr>
      <vt:lpstr>나눔스퀘어라운드 Bold</vt:lpstr>
      <vt:lpstr>Calibri Light</vt:lpstr>
      <vt:lpstr>12롯데마트드림Medium</vt:lpstr>
      <vt:lpstr>나눔스퀘어라운드 ExtraBold</vt:lpstr>
      <vt:lpstr>휴먼편지체</vt:lpstr>
      <vt:lpstr>나눔바른고딕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감사합니다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Jin Seulkey</dc:creator>
  <cp:lastModifiedBy>choi young sun</cp:lastModifiedBy>
  <cp:revision>388</cp:revision>
  <dcterms:created xsi:type="dcterms:W3CDTF">2019-06-04T08:02:53Z</dcterms:created>
  <dcterms:modified xsi:type="dcterms:W3CDTF">2019-07-15T01:00:56Z</dcterms:modified>
  <cp:version>0906.0100.01</cp:version>
</cp:coreProperties>
</file>